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9" r:id="rId2"/>
    <p:sldMasterId id="2147483741" r:id="rId3"/>
  </p:sldMasterIdLst>
  <p:notesMasterIdLst>
    <p:notesMasterId r:id="rId39"/>
  </p:notesMasterIdLst>
  <p:handoutMasterIdLst>
    <p:handoutMasterId r:id="rId40"/>
  </p:handoutMasterIdLst>
  <p:sldIdLst>
    <p:sldId id="373" r:id="rId4"/>
    <p:sldId id="380" r:id="rId5"/>
    <p:sldId id="375" r:id="rId6"/>
    <p:sldId id="376" r:id="rId7"/>
    <p:sldId id="408" r:id="rId8"/>
    <p:sldId id="404" r:id="rId9"/>
    <p:sldId id="405" r:id="rId10"/>
    <p:sldId id="407" r:id="rId11"/>
    <p:sldId id="378" r:id="rId12"/>
    <p:sldId id="384" r:id="rId13"/>
    <p:sldId id="361" r:id="rId14"/>
    <p:sldId id="409" r:id="rId15"/>
    <p:sldId id="355" r:id="rId16"/>
    <p:sldId id="345" r:id="rId17"/>
    <p:sldId id="412" r:id="rId18"/>
    <p:sldId id="411" r:id="rId19"/>
    <p:sldId id="346" r:id="rId20"/>
    <p:sldId id="350" r:id="rId21"/>
    <p:sldId id="410" r:id="rId22"/>
    <p:sldId id="353" r:id="rId23"/>
    <p:sldId id="415" r:id="rId24"/>
    <p:sldId id="413" r:id="rId25"/>
    <p:sldId id="284" r:id="rId26"/>
    <p:sldId id="282" r:id="rId27"/>
    <p:sldId id="308" r:id="rId28"/>
    <p:sldId id="333" r:id="rId29"/>
    <p:sldId id="334" r:id="rId30"/>
    <p:sldId id="335" r:id="rId31"/>
    <p:sldId id="336" r:id="rId32"/>
    <p:sldId id="337" r:id="rId33"/>
    <p:sldId id="276" r:id="rId34"/>
    <p:sldId id="416" r:id="rId35"/>
    <p:sldId id="300" r:id="rId36"/>
    <p:sldId id="414" r:id="rId37"/>
    <p:sldId id="382" r:id="rId38"/>
  </p:sldIdLst>
  <p:sldSz cx="12188825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1161" autoAdjust="0"/>
  </p:normalViewPr>
  <p:slideViewPr>
    <p:cSldViewPr>
      <p:cViewPr varScale="1">
        <p:scale>
          <a:sx n="106" d="100"/>
          <a:sy n="106" d="100"/>
        </p:scale>
        <p:origin x="-504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300"/>
    </p:cViewPr>
  </p:sorterViewPr>
  <p:notesViewPr>
    <p:cSldViewPr>
      <p:cViewPr varScale="1">
        <p:scale>
          <a:sx n="65" d="100"/>
          <a:sy n="65" d="100"/>
        </p:scale>
        <p:origin x="-315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 dirty="0"/>
              <a:t>SCHWARTZ CENTER WEBINAR SERIES – NOVEMBER 14,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429001" y="7620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HANDOUT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33801" y="861060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77CD40-A8CA-4629-9B60-8F0B49482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8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795412-27AF-44E1-AA3A-4990D31B6118}" type="datetimeFigureOut">
              <a:rPr lang="en-US" altLang="en-US"/>
              <a:pPr/>
              <a:t>8/13/2018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053FD-2D72-4AF2-B8DF-D32C1D48C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7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53FD-2D72-4AF2-B8DF-D32C1D48CAD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65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8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7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0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6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83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9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13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the 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8489" indent="-348489">
              <a:lnSpc>
                <a:spcPct val="107000"/>
              </a:lnSpc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“the parking lot”</a:t>
            </a:r>
          </a:p>
          <a:p>
            <a:pPr marL="755060" lvl="1" indent="-290408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UBSR discussions, facilitators can create a “parking lot” for organizational issues that must be addressed by others later (e.g. quality and safety, HR, others)</a:t>
            </a:r>
          </a:p>
          <a:p>
            <a:pPr marL="755060" lvl="1" indent="-290408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 and facilitator will note any issues that require follow-up, discuss them with the unit managers/leaders after the Rounds and ascertain who will be responsible for their follow-up.  </a:t>
            </a:r>
          </a:p>
          <a:p>
            <a:pPr marL="755060" lvl="1" indent="-290408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Post-UBSR evaluation forms will also include a section for comments, issues that require follow-up or policy changes. </a:t>
            </a:r>
          </a:p>
          <a:p>
            <a:pPr marL="348489" indent="-348489">
              <a:lnSpc>
                <a:spcPct val="107000"/>
              </a:lnSpc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derailments</a:t>
            </a:r>
          </a:p>
          <a:p>
            <a:pPr marL="755060" lvl="1" indent="-290408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Respectfully transition back to the case, stories, key themes and perspective sharing when participants start to problem-solve or “fix”</a:t>
            </a:r>
          </a:p>
          <a:p>
            <a:pPr marL="755060" lvl="1" indent="-290408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to participants and set aside in “the parking lot” issues that arise that may require administrative attention later</a:t>
            </a:r>
          </a:p>
          <a:p>
            <a:pPr marL="348489" indent="-348489">
              <a:lnSpc>
                <a:spcPct val="107000"/>
              </a:lnSpc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management</a:t>
            </a:r>
          </a:p>
          <a:p>
            <a:pPr marL="755060" lvl="1" indent="-290408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“Sign-post” the impending end of the session: Announce when ~5 minutes are left and ask for additional comments, especially from those who wish to speak but have not yet; e.g. “I’m mindful we have only a few more minutes. We’d love to hear from those of you who haven’t yet spoken;” or, “We have time for 1 or 2 more comments.”</a:t>
            </a:r>
          </a:p>
          <a:p>
            <a:pPr marL="755060" lvl="1" indent="-290408">
              <a:lnSpc>
                <a:spcPct val="107000"/>
              </a:lnSpc>
              <a:spcAft>
                <a:spcPts val="813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Graciously, “sign post” the actual end of the session; e.g. We know there’s more to say and some may not have had an opportunity to share, but to respect your time we will honor the time limits.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EFC8-667C-45A1-81CD-61B8434EED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EFC8-667C-45A1-81CD-61B8434EED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97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EFC8-667C-45A1-81CD-61B8434EED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53FD-2D72-4AF2-B8DF-D32C1D48CAD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0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45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EFC8-667C-45A1-81CD-61B8434EED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9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53FD-2D72-4AF2-B8DF-D32C1D48CAD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69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6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8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4DDB-0F13-4790-96C0-40EF420B51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5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131" y="4288433"/>
            <a:ext cx="9141619" cy="731501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40040" y="1334535"/>
            <a:ext cx="10393445" cy="2405449"/>
          </a:xfrm>
          <a:prstGeom prst="rect">
            <a:avLst/>
          </a:prstGeom>
          <a:solidFill>
            <a:schemeClr val="bg1"/>
          </a:solidFill>
          <a:ln w="76200">
            <a:solidFill>
              <a:srgbClr val="3D8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47111" y="1359048"/>
            <a:ext cx="10146068" cy="2387600"/>
          </a:xfrm>
        </p:spPr>
        <p:txBody>
          <a:bodyPr anchor="t" anchorCtr="0">
            <a:normAutofit/>
          </a:bodyPr>
          <a:lstStyle>
            <a:lvl1pPr algn="ctr">
              <a:defRPr sz="4500">
                <a:solidFill>
                  <a:srgbClr val="3D85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85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5120" y="2709606"/>
            <a:ext cx="4670991" cy="5067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/>
          <a:lstStyle/>
          <a:p>
            <a:fld id="{53044999-0F86-40F3-A867-3F8737EA1B48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/>
          <a:lstStyle/>
          <a:p>
            <a:fld id="{39E2CA85-ACD8-4244-B4B3-45F43742B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6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/>
          <a:lstStyle/>
          <a:p>
            <a:fld id="{53044999-0F86-40F3-A867-3F8737EA1B48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/>
          <a:lstStyle/>
          <a:p>
            <a:fld id="{39E2CA85-ACD8-4244-B4B3-45F43742B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9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wartz_covers1-wide_103015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2" y="1424951"/>
            <a:ext cx="10146068" cy="2387600"/>
          </a:xfrm>
        </p:spPr>
        <p:txBody>
          <a:bodyPr anchor="t" anchorCtr="0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5326401"/>
            <a:ext cx="9141619" cy="731501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6654" indent="0" algn="ctr">
              <a:buNone/>
              <a:defRPr sz="2000"/>
            </a:lvl2pPr>
            <a:lvl3pPr marL="913307" indent="0" algn="ctr">
              <a:buNone/>
              <a:defRPr sz="1800"/>
            </a:lvl3pPr>
            <a:lvl4pPr marL="1369960" indent="0" algn="ctr">
              <a:buNone/>
              <a:defRPr sz="1600"/>
            </a:lvl4pPr>
            <a:lvl5pPr marL="1826613" indent="0" algn="ctr">
              <a:buNone/>
              <a:defRPr sz="1600"/>
            </a:lvl5pPr>
            <a:lvl6pPr marL="2283266" indent="0" algn="ctr">
              <a:buNone/>
              <a:defRPr sz="1600"/>
            </a:lvl6pPr>
            <a:lvl7pPr marL="2739919" indent="0" algn="ctr">
              <a:buNone/>
              <a:defRPr sz="1600"/>
            </a:lvl7pPr>
            <a:lvl8pPr marL="3196572" indent="0" algn="ctr">
              <a:buNone/>
              <a:defRPr sz="1600"/>
            </a:lvl8pPr>
            <a:lvl9pPr marL="3653225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421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0931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6654" indent="-456654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632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6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6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9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2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118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 lIns="91332" tIns="45666" rIns="91332" bIns="45666"/>
          <a:lstStyle/>
          <a:p>
            <a:pPr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030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9006" y="5453073"/>
            <a:ext cx="9141619" cy="731501"/>
          </a:xfrm>
        </p:spPr>
        <p:txBody>
          <a:bodyPr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i="0" dirty="0"/>
              <a:t>theschwartzcenter.org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40040" y="1334547"/>
            <a:ext cx="10393445" cy="2405449"/>
          </a:xfrm>
          <a:prstGeom prst="rect">
            <a:avLst/>
          </a:prstGeom>
          <a:solidFill>
            <a:schemeClr val="bg1"/>
          </a:solidFill>
          <a:ln w="76200">
            <a:solidFill>
              <a:srgbClr val="3D8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47121" y="1359048"/>
            <a:ext cx="10146068" cy="2387600"/>
          </a:xfrm>
        </p:spPr>
        <p:txBody>
          <a:bodyPr anchor="t" anchorCtr="0">
            <a:normAutofit/>
          </a:bodyPr>
          <a:lstStyle>
            <a:lvl1pPr algn="ctr">
              <a:defRPr sz="4500">
                <a:solidFill>
                  <a:srgbClr val="3D85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37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833" y="475283"/>
            <a:ext cx="10512862" cy="50674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43" y="1597572"/>
            <a:ext cx="10512862" cy="42360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69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832" y="461269"/>
            <a:ext cx="10512862" cy="50674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3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581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31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896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31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88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4843" y="1583562"/>
            <a:ext cx="10512862" cy="42500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328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140"/>
            <a:ext cx="2628215" cy="581183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94" y="365140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3"/>
            <a:ext cx="4113728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</a:rPr>
              <a:t>Compassion in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3"/>
            <a:ext cx="274248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9E2CA85-ACD8-4244-B4B3-45F43742B44E}" type="slidenum">
              <a:rPr lang="en-US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951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9006" y="5453073"/>
            <a:ext cx="9141619" cy="731501"/>
          </a:xfrm>
        </p:spPr>
        <p:txBody>
          <a:bodyPr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i="0" dirty="0"/>
              <a:t>theschwartzcenter.org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40040" y="1334535"/>
            <a:ext cx="10393445" cy="2405449"/>
          </a:xfrm>
          <a:prstGeom prst="rect">
            <a:avLst/>
          </a:prstGeom>
          <a:solidFill>
            <a:schemeClr val="bg1"/>
          </a:solidFill>
          <a:ln w="76200">
            <a:solidFill>
              <a:srgbClr val="3D85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47111" y="1359048"/>
            <a:ext cx="10146068" cy="2387600"/>
          </a:xfrm>
        </p:spPr>
        <p:txBody>
          <a:bodyPr anchor="t" anchorCtr="0">
            <a:normAutofit/>
          </a:bodyPr>
          <a:lstStyle>
            <a:lvl1pPr algn="ctr">
              <a:defRPr sz="4500">
                <a:solidFill>
                  <a:srgbClr val="3D85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76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wartz_covers-wide_103015_inside-new-02-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4843" y="195007"/>
            <a:ext cx="10512862" cy="50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843" y="1020729"/>
            <a:ext cx="10512862" cy="481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56180" y="6193310"/>
            <a:ext cx="148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B8C494D9-0274-4AA0-B1C8-8B0EFA1BC1C4}" type="slidenum">
              <a:rPr lang="en-US" sz="1200" b="1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b="1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7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D85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8C8C6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wartz_covers-wide_103015_inside-new-02-log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4843" y="195007"/>
            <a:ext cx="10512862" cy="506744"/>
          </a:xfrm>
          <a:prstGeom prst="rect">
            <a:avLst/>
          </a:prstGeom>
        </p:spPr>
        <p:txBody>
          <a:bodyPr vert="horz" lIns="91332" tIns="45666" rIns="91332" bIns="4566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843" y="1020728"/>
            <a:ext cx="10512862" cy="4812915"/>
          </a:xfrm>
          <a:prstGeom prst="rect">
            <a:avLst/>
          </a:prstGeom>
        </p:spPr>
        <p:txBody>
          <a:bodyPr vert="horz" lIns="91332" tIns="45666" rIns="91332" bIns="4566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56184" y="6360308"/>
            <a:ext cx="1481173" cy="276890"/>
          </a:xfrm>
          <a:prstGeom prst="rect">
            <a:avLst/>
          </a:prstGeom>
          <a:noFill/>
        </p:spPr>
        <p:txBody>
          <a:bodyPr wrap="square" lIns="91332" tIns="45666" rIns="91332" bIns="45666" rtlCol="0">
            <a:spAutoFit/>
          </a:bodyPr>
          <a:lstStyle/>
          <a:p>
            <a:pPr algn="r" defTabSz="913307" eaLnBrk="1" fontAlgn="auto" hangingPunct="1">
              <a:spcBef>
                <a:spcPts val="0"/>
              </a:spcBef>
              <a:spcAft>
                <a:spcPts val="0"/>
              </a:spcAft>
            </a:pPr>
            <a:fld id="{B8C494D9-0274-4AA0-B1C8-8B0EFA1BC1C4}" type="slidenum">
              <a:rPr lang="en-US" sz="1200" b="1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pPr algn="r" defTabSz="9133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b="1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 ftr="0" dt="0"/>
  <p:txStyles>
    <p:titleStyle>
      <a:lvl1pPr algn="l" defTabSz="91330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D85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327" indent="-228327" algn="l" defTabSz="913307" rtl="0" eaLnBrk="1" latinLnBrk="0" hangingPunct="1">
        <a:lnSpc>
          <a:spcPct val="90000"/>
        </a:lnSpc>
        <a:spcBef>
          <a:spcPts val="1000"/>
        </a:spcBef>
        <a:buClr>
          <a:srgbClr val="68C8C6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980" indent="-228327" algn="l" defTabSz="913307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1633" indent="-228327" algn="l" defTabSz="913307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8286" indent="-228327" algn="l" defTabSz="913307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4940" indent="-228327" algn="l" defTabSz="913307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1594" indent="-228327" algn="l" defTabSz="913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47" indent="-228327" algn="l" defTabSz="913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99" indent="-228327" algn="l" defTabSz="913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54" indent="-228327" algn="l" defTabSz="9133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4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7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60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13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66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9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2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25" algn="l" defTabSz="913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wartz_covers-wide_103015_inside-new-02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3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4843" y="195007"/>
            <a:ext cx="10512862" cy="50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843" y="1020729"/>
            <a:ext cx="10512862" cy="481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56180" y="6193310"/>
            <a:ext cx="148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B8C494D9-0274-4AA0-B1C8-8B0EFA1BC1C4}" type="slidenum">
              <a:rPr lang="en-US" sz="1200" b="1">
                <a:solidFill>
                  <a:prstClr val="white"/>
                </a:solidFill>
                <a:cs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D85C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8C8C6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C8C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ferrato@theschwartzcenter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801" y="1371600"/>
            <a:ext cx="10294616" cy="2362200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+mn-lt"/>
              </a:rPr>
              <a:t>Schwartz Rounds Facilitation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Nuts &amp; Bolts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438" y="4114801"/>
            <a:ext cx="9141619" cy="1283245"/>
          </a:xfrm>
        </p:spPr>
        <p:txBody>
          <a:bodyPr>
            <a:normAutofit/>
          </a:bodyPr>
          <a:lstStyle/>
          <a:p>
            <a:pPr algn="ctr"/>
            <a:r>
              <a:rPr lang="en-US" sz="2800" b="1" i="0" dirty="0">
                <a:latin typeface="+mn-lt"/>
              </a:rPr>
              <a:t>A Schwartz Center </a:t>
            </a:r>
            <a:r>
              <a:rPr lang="en-US" sz="2800" b="1" dirty="0">
                <a:latin typeface="+mn-lt"/>
              </a:rPr>
              <a:t>Office Hours </a:t>
            </a:r>
            <a:r>
              <a:rPr lang="en-US" sz="2800" b="1" i="0" dirty="0">
                <a:latin typeface="+mn-lt"/>
              </a:rPr>
              <a:t>Webinar</a:t>
            </a:r>
          </a:p>
          <a:p>
            <a:pPr algn="ctr"/>
            <a:r>
              <a:rPr lang="en-US" sz="2800" i="0" dirty="0">
                <a:latin typeface="+mn-lt"/>
              </a:rPr>
              <a:t>August 13, 2018</a:t>
            </a:r>
          </a:p>
        </p:txBody>
      </p:sp>
    </p:spTree>
    <p:extLst>
      <p:ext uri="{BB962C8B-B14F-4D97-AF65-F5344CB8AC3E}">
        <p14:creationId xmlns:p14="http://schemas.microsoft.com/office/powerpoint/2010/main" val="27394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475283"/>
            <a:ext cx="10512862" cy="50674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Polling Question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CFC0C-621D-9242-857A-CE23FADD3674}"/>
              </a:ext>
            </a:extLst>
          </p:cNvPr>
          <p:cNvSpPr txBox="1"/>
          <p:nvPr/>
        </p:nvSpPr>
        <p:spPr>
          <a:xfrm>
            <a:off x="2284412" y="1371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  <a:latin typeface="+mn-lt"/>
            </a:endParaRPr>
          </a:p>
          <a:p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2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Before: Preparing the Panelists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36256" y="1185334"/>
            <a:ext cx="5485356" cy="4326467"/>
          </a:xfrm>
        </p:spPr>
        <p:txBody>
          <a:bodyPr>
            <a:noAutofit/>
          </a:bodyPr>
          <a:lstStyle/>
          <a:p>
            <a:pPr marL="342900" lvl="1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What to Cover</a:t>
            </a:r>
          </a:p>
          <a:p>
            <a:pPr lvl="1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Purpose of Schwartz Rounds</a:t>
            </a:r>
            <a:endParaRPr lang="en-US" sz="2400" i="1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 lvl="1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Role of panelists</a:t>
            </a:r>
          </a:p>
          <a:p>
            <a:pPr lvl="2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What &amp; how</a:t>
            </a:r>
          </a:p>
          <a:p>
            <a:pPr lvl="2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Non-verbal cues</a:t>
            </a:r>
          </a:p>
          <a:p>
            <a:pPr lvl="2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Your support</a:t>
            </a:r>
          </a:p>
          <a:p>
            <a:pPr lvl="1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Panelist story</a:t>
            </a:r>
          </a:p>
          <a:p>
            <a:pPr lvl="1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Comfort level with public speaking</a:t>
            </a:r>
          </a:p>
          <a:p>
            <a:pPr lvl="1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Any questions?</a:t>
            </a:r>
          </a:p>
          <a:p>
            <a:pPr marL="342900" lvl="1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 </a:t>
            </a:r>
          </a:p>
          <a:p>
            <a:pPr marL="342900" lvl="1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</a:br>
            <a:endParaRPr lang="en-US" sz="24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27EB1D5B-0B84-2740-9240-52FD9A20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012" y="1600200"/>
            <a:ext cx="2573865" cy="26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6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Before: Preparing the Panelists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36256" y="1185334"/>
            <a:ext cx="5485356" cy="4326467"/>
          </a:xfrm>
        </p:spPr>
        <p:txBody>
          <a:bodyPr>
            <a:noAutofit/>
          </a:bodyPr>
          <a:lstStyle/>
          <a:p>
            <a:pPr marL="0" indent="-1143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Three Guiding Principles</a:t>
            </a:r>
          </a:p>
          <a:p>
            <a:pPr lvl="1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“I know the patient’s story. I want to hear </a:t>
            </a:r>
            <a:r>
              <a:rPr lang="en-US" sz="2400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your story</a:t>
            </a: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.”</a:t>
            </a:r>
          </a:p>
          <a:p>
            <a:pPr lvl="1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Focus on speaking in first person and using feeling words.</a:t>
            </a:r>
          </a:p>
          <a:p>
            <a:pPr marL="800100" lvl="2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NO: “T</a:t>
            </a:r>
            <a:r>
              <a:rPr lang="en-US" sz="2400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hat situation was really sad.”</a:t>
            </a:r>
          </a:p>
          <a:p>
            <a:pPr marL="800100" lvl="2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YES: “</a:t>
            </a:r>
            <a:r>
              <a:rPr lang="en-US" sz="2400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 felt sad.”</a:t>
            </a:r>
          </a:p>
          <a:p>
            <a:pPr lvl="1" indent="-4572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Make the panelists feel comfortable and safe: </a:t>
            </a:r>
            <a:r>
              <a:rPr lang="en-US" sz="2400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“How can I help you tell your story?”</a:t>
            </a: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</a:br>
            <a:endParaRPr lang="en-US" sz="24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4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Before: Preparing Yourself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3412" y="1316678"/>
            <a:ext cx="7962901" cy="4195123"/>
          </a:xfrm>
        </p:spPr>
        <p:txBody>
          <a:bodyPr>
            <a:noAutofit/>
          </a:bodyPr>
          <a:lstStyle/>
          <a:p>
            <a:pPr marL="457200" lvl="1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Develop a ”game plan.”</a:t>
            </a:r>
          </a:p>
          <a:p>
            <a:pPr lvl="2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Consider using nonverbal cues with panelists.</a:t>
            </a:r>
          </a:p>
          <a:p>
            <a:pPr lvl="2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Consider questions, prompts, themes for session.</a:t>
            </a:r>
          </a:p>
          <a:p>
            <a:pPr lvl="2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Anticipate challenges.</a:t>
            </a:r>
          </a:p>
          <a:p>
            <a:pPr lvl="2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Define speaker order.</a:t>
            </a:r>
            <a:b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</a:br>
            <a:endParaRPr lang="en-US" sz="24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0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During: Introduction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73880" y="1316678"/>
            <a:ext cx="7192433" cy="3610923"/>
          </a:xfrm>
        </p:spPr>
        <p:txBody>
          <a:bodyPr>
            <a:noAutofit/>
          </a:bodyPr>
          <a:lstStyle/>
          <a:p>
            <a:pPr lvl="1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Coordination with Physician Leader, co-Facilitator</a:t>
            </a:r>
          </a:p>
          <a:p>
            <a:pPr lvl="1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Purpose of Schwartz Rounds</a:t>
            </a:r>
          </a:p>
          <a:p>
            <a:pPr lvl="2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“This is for us.”</a:t>
            </a:r>
          </a:p>
          <a:p>
            <a:pPr lvl="1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Context</a:t>
            </a:r>
          </a:p>
          <a:p>
            <a:pPr lvl="2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The Schwartz Center, Ken’s Story</a:t>
            </a:r>
          </a:p>
          <a:p>
            <a:pPr lvl="1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Ground Rules</a:t>
            </a:r>
          </a:p>
          <a:p>
            <a:pPr lvl="2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Electronic devices, confidentiality, respectful listening, safe space</a:t>
            </a:r>
          </a:p>
          <a:p>
            <a:pPr lvl="1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What to Expect</a:t>
            </a:r>
          </a:p>
          <a:p>
            <a:pPr lvl="1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Introduce Topic and Panelists</a:t>
            </a:r>
          </a:p>
        </p:txBody>
      </p:sp>
    </p:spTree>
    <p:extLst>
      <p:ext uri="{BB962C8B-B14F-4D97-AF65-F5344CB8AC3E}">
        <p14:creationId xmlns:p14="http://schemas.microsoft.com/office/powerpoint/2010/main" val="12412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475283"/>
            <a:ext cx="10512862" cy="50674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Polling Question 2</a:t>
            </a:r>
          </a:p>
        </p:txBody>
      </p:sp>
    </p:spTree>
    <p:extLst>
      <p:ext uri="{BB962C8B-B14F-4D97-AF65-F5344CB8AC3E}">
        <p14:creationId xmlns:p14="http://schemas.microsoft.com/office/powerpoint/2010/main" val="22903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362" y="1447800"/>
            <a:ext cx="6642100" cy="17685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Some Thoughts on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Co-Facilitation…</a:t>
            </a:r>
          </a:p>
        </p:txBody>
      </p:sp>
    </p:spTree>
    <p:extLst>
      <p:ext uri="{BB962C8B-B14F-4D97-AF65-F5344CB8AC3E}">
        <p14:creationId xmlns:p14="http://schemas.microsoft.com/office/powerpoint/2010/main" val="18983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During: Working with Participants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70612" y="1447800"/>
            <a:ext cx="3695700" cy="3429000"/>
          </a:xfrm>
        </p:spPr>
        <p:txBody>
          <a:bodyPr>
            <a:noAutofit/>
          </a:bodyPr>
          <a:lstStyle/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rgbClr val="44546A"/>
                </a:solidFill>
                <a:latin typeface="Calibri"/>
                <a:ea typeface="ＭＳ Ｐゴシック" pitchFamily="34" charset="-128"/>
              </a:rPr>
              <a:t>Managing content AND process</a:t>
            </a:r>
          </a:p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Mechanics: Keeping time and calling on people</a:t>
            </a:r>
          </a:p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Modeling behaviors of compassionate caregivers</a:t>
            </a:r>
          </a:p>
        </p:txBody>
      </p:sp>
      <p:pic>
        <p:nvPicPr>
          <p:cNvPr id="8" name="Picture 5" descr="Rounds_pic_comment">
            <a:extLst>
              <a:ext uri="{FF2B5EF4-FFF2-40B4-BE49-F238E27FC236}">
                <a16:creationId xmlns:a16="http://schemas.microsoft.com/office/drawing/2014/main" xmlns="" id="{300C9D9C-16F8-7144-BEF0-32CE3209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568" t="2394" r="26106"/>
          <a:stretch>
            <a:fillRect/>
          </a:stretch>
        </p:blipFill>
        <p:spPr bwMode="auto">
          <a:xfrm>
            <a:off x="2335213" y="1388536"/>
            <a:ext cx="3371866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5A26E2FD-FC93-D642-8827-3FFDA615F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4703236"/>
            <a:ext cx="4029075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400" i="1" dirty="0">
                <a:solidFill>
                  <a:srgbClr val="808080"/>
                </a:solidFill>
                <a:ea typeface="Microsoft YaHei" charset="-122"/>
              </a:rPr>
              <a:t>Schwartz </a:t>
            </a:r>
            <a:r>
              <a:rPr lang="en-US" sz="1400" i="1">
                <a:solidFill>
                  <a:srgbClr val="808080"/>
                </a:solidFill>
                <a:ea typeface="Microsoft YaHei" charset="-122"/>
              </a:rPr>
              <a:t>Rounds at </a:t>
            </a:r>
            <a:r>
              <a:rPr lang="en-US" sz="1400" i="1" dirty="0">
                <a:solidFill>
                  <a:srgbClr val="808080"/>
                </a:solidFill>
                <a:ea typeface="Microsoft YaHei" charset="-122"/>
              </a:rPr>
              <a:t>Harvard Vanguard Medical Associates, Cambridge, MA</a:t>
            </a:r>
          </a:p>
        </p:txBody>
      </p:sp>
    </p:spTree>
    <p:extLst>
      <p:ext uri="{BB962C8B-B14F-4D97-AF65-F5344CB8AC3E}">
        <p14:creationId xmlns:p14="http://schemas.microsoft.com/office/powerpoint/2010/main" val="5452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During: Wrapping It Up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98712" y="1219200"/>
            <a:ext cx="7467600" cy="3832762"/>
          </a:xfrm>
        </p:spPr>
        <p:txBody>
          <a:bodyPr>
            <a:noAutofit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Leave time to “button everyone back up.”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Remind participants to fill out evaluations.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Express gratitude to participants, panelists, Planning Committee members.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Highlight relevant resources for additional information support.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Offer moment for reflection or reiterate themes of discussion.</a:t>
            </a:r>
            <a:endParaRPr lang="en-US" sz="2400" dirty="0">
              <a:latin typeface="+mn-lt"/>
            </a:endParaRP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latin typeface="+mn-lt"/>
            </a:endParaRP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latin typeface="+mn-lt"/>
            </a:endParaRPr>
          </a:p>
          <a:p>
            <a:pPr marL="1231900" lvl="2" indent="-323850">
              <a:buClr>
                <a:schemeClr val="tx1">
                  <a:lumMod val="65000"/>
                  <a:lumOff val="35000"/>
                </a:schemeClr>
              </a:buClr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6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During: Closing Thoughts on Compassion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98712" y="1219200"/>
            <a:ext cx="7467600" cy="3832762"/>
          </a:xfrm>
        </p:spPr>
        <p:txBody>
          <a:bodyPr>
            <a:noAutofit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Compassion can come from anyone, at any time.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We care for family members as much as we do patients.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Seeing the patient as a person, not a “case”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Appreciating the perspectives, experiences, and contributions of colleagues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Value of teamwork, supporting one another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Importance of and strategies for self-compassion, self-care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Feelings happen.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latin typeface="+mn-lt"/>
            </a:endParaRP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latin typeface="+mn-lt"/>
            </a:endParaRPr>
          </a:p>
          <a:p>
            <a:pPr marL="1231900" lvl="2" indent="-323850">
              <a:buClr>
                <a:schemeClr val="tx1">
                  <a:lumMod val="65000"/>
                  <a:lumOff val="35000"/>
                </a:schemeClr>
              </a:buClr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7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1927" y="4904239"/>
            <a:ext cx="5871623" cy="830651"/>
          </a:xfrm>
          <a:prstGeom prst="rect">
            <a:avLst/>
          </a:prstGeom>
          <a:noFill/>
        </p:spPr>
        <p:txBody>
          <a:bodyPr wrap="square" lIns="91098" tIns="45549" rIns="91098" bIns="45549" rtlCol="0">
            <a:spAutoFit/>
          </a:bodyPr>
          <a:lstStyle/>
          <a:p>
            <a:pPr algn="ctr" defTabSz="9109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Stephanie Adler Yuan</a:t>
            </a:r>
          </a:p>
          <a:p>
            <a:pPr algn="ctr" defTabSz="9109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Director, Education &amp; Training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6750" y="609560"/>
            <a:ext cx="4875324" cy="533439"/>
          </a:xfrm>
          <a:prstGeom prst="rect">
            <a:avLst/>
          </a:prstGeom>
        </p:spPr>
        <p:txBody>
          <a:bodyPr vert="horz" lIns="91098" tIns="45549" rIns="91098" bIns="45549" rtlCol="0" anchor="ctr">
            <a:noAutofit/>
          </a:bodyPr>
          <a:lstStyle/>
          <a:p>
            <a:pPr algn="ctr" defTabSz="9109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D85C6"/>
                </a:solidFill>
                <a:latin typeface="+mn-lt"/>
                <a:ea typeface="+mn-ea"/>
                <a:cs typeface="Arial" panose="020B0604020202020204" pitchFamily="34" charset="0"/>
              </a:rPr>
              <a:t>Your Moderator &amp; Host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1600200"/>
            <a:ext cx="2344143" cy="30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After: Debriefing Schwartz Rounds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98712" y="1316678"/>
            <a:ext cx="4034367" cy="43856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Check in with panelists.</a:t>
            </a:r>
          </a:p>
          <a:p>
            <a:pPr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Review session and evaluations with Planning Committee.</a:t>
            </a:r>
          </a:p>
          <a:p>
            <a:pPr lvl="0">
              <a:lnSpc>
                <a:spcPct val="100000"/>
              </a:lnSpc>
              <a:buClr>
                <a:prstClr val="black">
                  <a:lumMod val="65000"/>
                  <a:lumOff val="35000"/>
                </a:prst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Designate a Planning Committee member to follow up with any participant who seemed challenged by the session.</a:t>
            </a:r>
            <a:endParaRPr lang="en-US" sz="2400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latin typeface="+mn-lt"/>
            </a:endParaRPr>
          </a:p>
          <a:p>
            <a:pPr marL="1231900" lvl="2" indent="-323850">
              <a:lnSpc>
                <a:spcPct val="100000"/>
              </a:lnSpc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latin typeface="+mn-lt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2" y="1371601"/>
            <a:ext cx="38100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8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7263" y="1397480"/>
            <a:ext cx="7734301" cy="345392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Cultivating Your Facilitation Practice</a:t>
            </a:r>
          </a:p>
        </p:txBody>
      </p:sp>
    </p:spTree>
    <p:extLst>
      <p:ext uri="{BB962C8B-B14F-4D97-AF65-F5344CB8AC3E}">
        <p14:creationId xmlns:p14="http://schemas.microsoft.com/office/powerpoint/2010/main" val="2492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Polling Question 3</a:t>
            </a:r>
          </a:p>
        </p:txBody>
      </p:sp>
    </p:spTree>
    <p:extLst>
      <p:ext uri="{BB962C8B-B14F-4D97-AF65-F5344CB8AC3E}">
        <p14:creationId xmlns:p14="http://schemas.microsoft.com/office/powerpoint/2010/main" val="4199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Modeling Behaviors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98712" y="1316678"/>
            <a:ext cx="7467600" cy="3087585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Respect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Appreciation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Curiosity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Nonjudgmental positive regard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Active, reflective listening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Patience, comfort with silence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Tolerance of uncertainty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</a:pPr>
            <a:endParaRPr lang="en-US" sz="2400" dirty="0">
              <a:latin typeface="+mn-lt"/>
            </a:endParaRPr>
          </a:p>
          <a:p>
            <a:pPr marL="1231900" lvl="2" indent="-323850">
              <a:buClr>
                <a:schemeClr val="tx1">
                  <a:lumMod val="65000"/>
                  <a:lumOff val="35000"/>
                </a:schemeClr>
              </a:buClr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3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Facilitation Techniques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7212" y="1484771"/>
            <a:ext cx="8839200" cy="4382629"/>
          </a:xfrm>
        </p:spPr>
        <p:txBody>
          <a:bodyPr>
            <a:noAutofit/>
          </a:bodyPr>
          <a:lstStyle/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Ask questions</a:t>
            </a:r>
          </a:p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Name the feeling</a:t>
            </a:r>
          </a:p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Reflect</a:t>
            </a:r>
          </a:p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Connect</a:t>
            </a:r>
          </a:p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Include</a:t>
            </a:r>
          </a:p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Recognize</a:t>
            </a:r>
          </a:p>
          <a:p>
            <a:pPr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Use silence</a:t>
            </a:r>
          </a:p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lang="en-US" sz="24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lang="en-US" sz="24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lang="en-US" sz="24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4" name="Picture 4" descr="Rounds_pic_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212" y="1484771"/>
            <a:ext cx="5359400" cy="35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4412" y="5126687"/>
            <a:ext cx="351491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400" i="1" dirty="0">
                <a:solidFill>
                  <a:srgbClr val="808080"/>
                </a:solidFill>
                <a:ea typeface="Microsoft YaHei" charset="-122"/>
              </a:rPr>
              <a:t>Schwartz  Rounds at Harvard Vanguard Medical Associates, Cambridge, MA</a:t>
            </a:r>
          </a:p>
        </p:txBody>
      </p:sp>
    </p:spTree>
    <p:extLst>
      <p:ext uri="{BB962C8B-B14F-4D97-AF65-F5344CB8AC3E}">
        <p14:creationId xmlns:p14="http://schemas.microsoft.com/office/powerpoint/2010/main" val="26876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t">
            <a:normAutofit/>
          </a:bodyPr>
          <a:lstStyle/>
          <a:p>
            <a:r>
              <a:rPr lang="en-US" sz="2800" dirty="0">
                <a:latin typeface="Calibri"/>
              </a:rPr>
              <a:t>Managing the Flow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9071737-7404-5942-85DA-AF0BBF6E4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2254" y="1056840"/>
            <a:ext cx="7886699" cy="4744320"/>
          </a:xfrm>
        </p:spPr>
        <p:txBody>
          <a:bodyPr>
            <a:normAutofit/>
          </a:bodyPr>
          <a:lstStyle/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</a:rPr>
              <a:t>Manage derailments </a:t>
            </a:r>
          </a:p>
          <a:p>
            <a:pPr marL="8001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</a:rPr>
              <a:t>Keep discussions focused on emotions and experiences, away from problem-solving.</a:t>
            </a:r>
          </a:p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</a:rPr>
              <a:t>Manage time </a:t>
            </a:r>
          </a:p>
          <a:p>
            <a:pPr marL="8001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</a:rPr>
              <a:t>Signal the impending end of the session: “We have time for one more comment.”</a:t>
            </a:r>
          </a:p>
          <a:p>
            <a:pPr marL="8001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</a:rPr>
              <a:t>Acknowledge at session’s end that not everything will have been said. </a:t>
            </a:r>
          </a:p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defRPr/>
            </a:pPr>
            <a:endParaRPr lang="en-US" sz="2400" kern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88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tree&#10;&#10;Description generated with very high confidence">
            <a:extLst>
              <a:ext uri="{FF2B5EF4-FFF2-40B4-BE49-F238E27FC236}">
                <a16:creationId xmlns:a16="http://schemas.microsoft.com/office/drawing/2014/main" xmlns="" id="{FC339DFC-0775-4065-BD22-B87AC6716F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9394"/>
          <a:stretch/>
        </p:blipFill>
        <p:spPr>
          <a:xfrm>
            <a:off x="-7450" y="0"/>
            <a:ext cx="12188824" cy="91416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B25612C3-F0C8-4256-9B73-DB3D954B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812" y="838200"/>
            <a:ext cx="3427982" cy="104340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Managing Silence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931D423-A75B-4996-850D-64635D033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1704" y="1881609"/>
            <a:ext cx="3046982" cy="3444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ClrTx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Center yourself</a:t>
            </a:r>
          </a:p>
          <a:p>
            <a:pPr lvl="0">
              <a:buClrTx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Tolerate several seconds of silence </a:t>
            </a:r>
          </a:p>
          <a:p>
            <a:pPr lvl="0">
              <a:buClrTx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Be curious</a:t>
            </a:r>
          </a:p>
          <a:p>
            <a:pPr lvl="0">
              <a:buClrTx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Gently wonder what the silence may be about</a:t>
            </a:r>
          </a:p>
          <a:p>
            <a:pPr lvl="0">
              <a:buClrTx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Offer a question</a:t>
            </a:r>
          </a:p>
          <a:p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60DE1F-6923-4CC4-AA94-BE7B94D9F5CF}"/>
              </a:ext>
            </a:extLst>
          </p:cNvPr>
          <p:cNvSpPr txBox="1"/>
          <p:nvPr/>
        </p:nvSpPr>
        <p:spPr>
          <a:xfrm rot="16200000">
            <a:off x="9328548" y="3509033"/>
            <a:ext cx="511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https://outset.org.uk/supported-projects/jane-and-louise-wilson</a:t>
            </a:r>
          </a:p>
        </p:txBody>
      </p:sp>
    </p:spTree>
    <p:extLst>
      <p:ext uri="{BB962C8B-B14F-4D97-AF65-F5344CB8AC3E}">
        <p14:creationId xmlns:p14="http://schemas.microsoft.com/office/powerpoint/2010/main" val="24849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02C02C0-4C28-4041-BAC8-DC65900EC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200" y="609600"/>
            <a:ext cx="3369233" cy="93980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3D85C6"/>
                </a:solidFill>
                <a:latin typeface="Calibri"/>
                <a:ea typeface="+mj-ea"/>
              </a:rPr>
              <a:t>Building</a:t>
            </a:r>
            <a:endParaRPr lang="en-US" sz="3200" dirty="0">
              <a:solidFill>
                <a:srgbClr val="3D85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189736C-EE51-4F2E-AC5E-4669CCA11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3201" y="1549402"/>
            <a:ext cx="3868340" cy="36845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What struck you?</a:t>
            </a:r>
          </a:p>
          <a:p>
            <a:r>
              <a:rPr lang="en-US" sz="2400" dirty="0">
                <a:latin typeface="+mn-lt"/>
              </a:rPr>
              <a:t>What are you feeling now?</a:t>
            </a:r>
          </a:p>
          <a:p>
            <a:r>
              <a:rPr lang="en-US" sz="2400" dirty="0">
                <a:latin typeface="+mn-lt"/>
              </a:rPr>
              <a:t>What are your thoughts?</a:t>
            </a:r>
          </a:p>
          <a:p>
            <a:r>
              <a:rPr lang="en-US" sz="2400" dirty="0">
                <a:latin typeface="+mn-lt"/>
              </a:rPr>
              <a:t>Have you had similar experiences?</a:t>
            </a:r>
          </a:p>
          <a:p>
            <a:r>
              <a:rPr lang="en-US" sz="2400" dirty="0">
                <a:latin typeface="+mn-lt"/>
              </a:rPr>
              <a:t>What resonates?</a:t>
            </a:r>
          </a:p>
          <a:p>
            <a:endParaRPr lang="en-US" sz="2400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1C7DD71-167A-4D32-9ABA-360054872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02473" y="609601"/>
            <a:ext cx="3887391" cy="9398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3D85C6"/>
                </a:solidFill>
                <a:latin typeface="Calibri"/>
                <a:ea typeface="+mj-ea"/>
              </a:rPr>
              <a:t>Deepening</a:t>
            </a:r>
            <a:endParaRPr lang="en-US" sz="3200" dirty="0">
              <a:solidFill>
                <a:srgbClr val="3D85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857D956-1786-49EC-91F4-708C76B69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286" y="1549402"/>
            <a:ext cx="3887391" cy="36845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n-lt"/>
              </a:rPr>
              <a:t>Ask for clarification</a:t>
            </a:r>
          </a:p>
          <a:p>
            <a:r>
              <a:rPr lang="en-US" sz="2400" dirty="0">
                <a:latin typeface="+mn-lt"/>
              </a:rPr>
              <a:t>Reflect back the essence of what you’ve just heard</a:t>
            </a:r>
          </a:p>
          <a:p>
            <a:r>
              <a:rPr lang="en-US" sz="2400" dirty="0">
                <a:latin typeface="+mn-lt"/>
              </a:rPr>
              <a:t>Listen for deeper, underlying themes</a:t>
            </a:r>
          </a:p>
          <a:p>
            <a:r>
              <a:rPr lang="en-US" sz="2400" dirty="0">
                <a:latin typeface="+mn-lt"/>
              </a:rPr>
              <a:t>I’m hearing…</a:t>
            </a:r>
          </a:p>
          <a:p>
            <a:r>
              <a:rPr lang="en-US" sz="2400" dirty="0">
                <a:latin typeface="+mn-lt"/>
              </a:rPr>
              <a:t>Does anyone see this differently?</a:t>
            </a:r>
          </a:p>
          <a:p>
            <a:r>
              <a:rPr lang="en-US" sz="2400" dirty="0">
                <a:latin typeface="+mn-lt"/>
              </a:rPr>
              <a:t>What if…? Could it be possible that…?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7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person sitting in a chair talking on the phone&#10;&#10;Description generated with high confidence">
            <a:extLst>
              <a:ext uri="{FF2B5EF4-FFF2-40B4-BE49-F238E27FC236}">
                <a16:creationId xmlns:a16="http://schemas.microsoft.com/office/drawing/2014/main" xmlns="" id="{2E461C3A-7915-4283-BEA4-17274A3F78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7233" b="-1"/>
          <a:stretch/>
        </p:blipFill>
        <p:spPr>
          <a:xfrm>
            <a:off x="0" y="-1050322"/>
            <a:ext cx="12188825" cy="914162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FB5C0D71-33A6-4225-83A7-2E7E90DA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08" y="1124142"/>
            <a:ext cx="3153102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Responding to Emotions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2AD7727-C74A-4603-897E-673003305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1208" y="2362200"/>
            <a:ext cx="3444765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I hear … in your voice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You sound frustrated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Hold the emotions or the silence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Stand near by</a:t>
            </a:r>
          </a:p>
          <a:p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E51DAE-3573-4B4C-A634-442DBD951C4F}"/>
              </a:ext>
            </a:extLst>
          </p:cNvPr>
          <p:cNvSpPr txBox="1"/>
          <p:nvPr/>
        </p:nvSpPr>
        <p:spPr>
          <a:xfrm>
            <a:off x="223588" y="7326868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fortune.com/2015/06/05/dealing-with-grief/</a:t>
            </a:r>
          </a:p>
        </p:txBody>
      </p:sp>
    </p:spTree>
    <p:extLst>
      <p:ext uri="{BB962C8B-B14F-4D97-AF65-F5344CB8AC3E}">
        <p14:creationId xmlns:p14="http://schemas.microsoft.com/office/powerpoint/2010/main" val="39095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E5EED2E2-37A2-4C39-9518-45CE99D4A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r="31145" b="-1"/>
          <a:stretch/>
        </p:blipFill>
        <p:spPr>
          <a:xfrm>
            <a:off x="6475413" y="-53850"/>
            <a:ext cx="5709196" cy="691184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B5E7A-BBFD-43D4-B2B6-A4128015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111" y="65386"/>
            <a:ext cx="4009101" cy="109285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Managing Derailments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364A2BC0-4B58-460C-8A1F-E5D4711E1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12" y="843967"/>
            <a:ext cx="3103377" cy="5116214"/>
          </a:xfrm>
        </p:spPr>
        <p:txBody>
          <a:bodyPr>
            <a:normAutofit/>
          </a:bodyPr>
          <a:lstStyle/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Thank you for that comment.</a:t>
            </a:r>
          </a:p>
          <a:p>
            <a:r>
              <a:rPr lang="en-US" sz="2400" dirty="0">
                <a:latin typeface="+mn-lt"/>
              </a:rPr>
              <a:t>Let’s remember the goals of Schwartz Rounds…</a:t>
            </a:r>
          </a:p>
          <a:p>
            <a:r>
              <a:rPr lang="en-US" sz="2400" dirty="0">
                <a:latin typeface="+mn-lt"/>
              </a:rPr>
              <a:t>I wonder if we can set that aside for the time being.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143DAD-E15D-4044-A524-4829BCAC8C40}"/>
              </a:ext>
            </a:extLst>
          </p:cNvPr>
          <p:cNvSpPr txBox="1"/>
          <p:nvPr/>
        </p:nvSpPr>
        <p:spPr>
          <a:xfrm rot="16200000">
            <a:off x="10813627" y="1996447"/>
            <a:ext cx="2314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www.bostonmagazine.com</a:t>
            </a:r>
          </a:p>
        </p:txBody>
      </p:sp>
    </p:spTree>
    <p:extLst>
      <p:ext uri="{BB962C8B-B14F-4D97-AF65-F5344CB8AC3E}">
        <p14:creationId xmlns:p14="http://schemas.microsoft.com/office/powerpoint/2010/main" val="38984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Audience Reminders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84843" y="1611589"/>
            <a:ext cx="10512862" cy="422205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You may submit a question by typing it into the “Questions” pane at the right of your screen at any time.</a:t>
            </a:r>
          </a:p>
          <a:p>
            <a:r>
              <a:rPr lang="en-US" sz="2800" dirty="0">
                <a:latin typeface="+mn-lt"/>
              </a:rPr>
              <a:t>Please respond to audience polls by clicking on the answer of your choice. </a:t>
            </a:r>
          </a:p>
          <a:p>
            <a:r>
              <a:rPr lang="en-US" sz="2800" dirty="0">
                <a:latin typeface="+mn-lt"/>
              </a:rPr>
              <a:t>We value your feedback! Please complete our survey following the webinar.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7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1080A-9C6C-44B4-A4FD-6574794A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1" y="304800"/>
            <a:ext cx="9604083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</a:rPr>
              <a:t>Moving Toward Closure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BB743-9430-4442-A97E-D2CCFCB8E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1" y="1219200"/>
            <a:ext cx="9618094" cy="4614441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Begin to move from inward-looking reflection to community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Whom do you turn to for support?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How do you support each other?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What have you found to be helpful in these situations?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What strategies have you used?</a:t>
            </a:r>
          </a:p>
          <a:p>
            <a:pPr>
              <a:buClr>
                <a:schemeClr val="tx2"/>
              </a:buClr>
            </a:pP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5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8212" y="195007"/>
            <a:ext cx="8014744" cy="947993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Fostering a Schwartz Rounds Culture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827212" y="1333501"/>
            <a:ext cx="9372600" cy="422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YaHei" charset="-122"/>
                <a:cs typeface="Arial" panose="020B0604020202020204" pitchFamily="34" charset="0"/>
              </a:rPr>
              <a:t>Open forum 	</a:t>
            </a:r>
          </a:p>
          <a:p>
            <a:pPr marL="457200" indent="-45720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YaHei" charset="-122"/>
                <a:cs typeface="Arial" panose="020B0604020202020204" pitchFamily="34" charset="0"/>
              </a:rPr>
              <a:t>Cultivate respect for and recognition of multiple perspectives</a:t>
            </a:r>
          </a:p>
          <a:p>
            <a:pPr marL="457200" indent="-45720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YaHei" charset="-122"/>
                <a:cs typeface="Arial" panose="020B0604020202020204" pitchFamily="34" charset="0"/>
              </a:rPr>
              <a:t>Courage to discuss our human reactions and vulnerabilities</a:t>
            </a:r>
          </a:p>
          <a:p>
            <a:pPr marL="457200" indent="-45720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Microsoft YaHei" charset="-122"/>
                <a:cs typeface="Arial" panose="020B0604020202020204" pitchFamily="34" charset="0"/>
              </a:rPr>
              <a:t>Recognize that there may not always be a 'right' or 'wrong' answer</a:t>
            </a:r>
          </a:p>
          <a:p>
            <a:pPr marL="457200" indent="-45720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YaHei" charset="-122"/>
                <a:cs typeface="Arial" panose="020B0604020202020204" pitchFamily="34" charset="0"/>
              </a:rPr>
              <a:t>Appreciate the complexity of clinical relationships</a:t>
            </a:r>
          </a:p>
          <a:p>
            <a:pPr marL="457200" indent="-45720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icrosoft YaHei" charset="-122"/>
                <a:cs typeface="Arial" panose="020B0604020202020204" pitchFamily="34" charset="0"/>
              </a:rPr>
              <a:t>Acknowledge our shared humanity – we are all deserving of compassion</a:t>
            </a:r>
          </a:p>
          <a:p>
            <a:pPr marL="457200" indent="-45720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Microsoft YaHei" charset="-122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endParaRPr lang="en-US" sz="4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7263" y="1397480"/>
            <a:ext cx="7734301" cy="345392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Additional Resources for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Schwartz Rounds Teams</a:t>
            </a:r>
          </a:p>
        </p:txBody>
      </p:sp>
    </p:spTree>
    <p:extLst>
      <p:ext uri="{BB962C8B-B14F-4D97-AF65-F5344CB8AC3E}">
        <p14:creationId xmlns:p14="http://schemas.microsoft.com/office/powerpoint/2010/main" val="38830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6112" y="1079500"/>
            <a:ext cx="8547100" cy="490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Member Community Website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+mn-lt"/>
              </a:rPr>
              <a:t>Facilitation Training Videos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+mn-lt"/>
              </a:rPr>
              <a:t>Topic Database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+mn-lt"/>
              </a:rPr>
              <a:t>Past Office Hours Webinars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+mn-lt"/>
              </a:rPr>
              <a:t>FAQ</a:t>
            </a:r>
          </a:p>
          <a:p>
            <a:pPr lvl="2">
              <a:buFont typeface="Wingdings" charset="2"/>
              <a:buChar char="ü"/>
            </a:pPr>
            <a:r>
              <a:rPr lang="en-US" sz="2400" i="1" dirty="0">
                <a:latin typeface="+mn-lt"/>
              </a:rPr>
              <a:t>To register for access, email Anna </a:t>
            </a:r>
            <a:r>
              <a:rPr lang="en-US" sz="2400" i="1" dirty="0" err="1">
                <a:latin typeface="+mn-lt"/>
              </a:rPr>
              <a:t>Ferrato</a:t>
            </a:r>
            <a:r>
              <a:rPr lang="en-US" sz="2400" i="1" dirty="0">
                <a:latin typeface="+mn-lt"/>
              </a:rPr>
              <a:t> for your organization code at </a:t>
            </a:r>
            <a:r>
              <a:rPr lang="en-US" sz="2400" i="1" dirty="0">
                <a:latin typeface="+mn-lt"/>
                <a:hlinkClick r:id="rId3"/>
              </a:rPr>
              <a:t>aferrato@theschwartzcenter.org</a:t>
            </a:r>
            <a:r>
              <a:rPr lang="en-US" sz="2400" i="1" dirty="0">
                <a:latin typeface="+mn-lt"/>
              </a:rPr>
              <a:t>  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Programs &amp; Events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+mn-lt"/>
              </a:rPr>
              <a:t>Compassion in Action &amp; Office Hours Webinars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+mn-lt"/>
              </a:rPr>
              <a:t>Facilitation Workshops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+mn-lt"/>
              </a:rPr>
              <a:t>Compassion in Action Conference: September 8-10, 2019</a:t>
            </a:r>
          </a:p>
          <a:p>
            <a:pPr marL="0" indent="0">
              <a:buNone/>
            </a:pPr>
            <a:r>
              <a:rPr lang="en-US" sz="2400" b="1">
                <a:latin typeface="+mn-lt"/>
              </a:rPr>
              <a:t>Your </a:t>
            </a:r>
            <a:r>
              <a:rPr lang="en-US" sz="2400" b="1" dirty="0">
                <a:latin typeface="+mn-lt"/>
              </a:rPr>
              <a:t>Member Experience Advisor</a:t>
            </a:r>
          </a:p>
        </p:txBody>
      </p:sp>
    </p:spTree>
    <p:extLst>
      <p:ext uri="{BB962C8B-B14F-4D97-AF65-F5344CB8AC3E}">
        <p14:creationId xmlns:p14="http://schemas.microsoft.com/office/powerpoint/2010/main" val="28831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7263" y="1397480"/>
            <a:ext cx="7734301" cy="345392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Q&amp;A</a:t>
            </a:r>
            <a:br>
              <a:rPr lang="en-US" sz="4000" dirty="0">
                <a:latin typeface="+mn-lt"/>
              </a:rPr>
            </a:br>
            <a:r>
              <a:rPr lang="en-US" sz="2800" b="0" dirty="0">
                <a:latin typeface="+mn-lt"/>
              </a:rPr>
              <a:t/>
            </a:r>
            <a:br>
              <a:rPr lang="en-US" sz="2800" b="0" dirty="0">
                <a:latin typeface="+mn-lt"/>
              </a:rPr>
            </a:br>
            <a:r>
              <a:rPr lang="en-US" sz="2800" b="0" dirty="0">
                <a:latin typeface="+mn-lt"/>
              </a:rPr>
              <a:t>Please type your questions into the “Questions” pane on your screen.</a:t>
            </a:r>
          </a:p>
        </p:txBody>
      </p:sp>
    </p:spTree>
    <p:extLst>
      <p:ext uri="{BB962C8B-B14F-4D97-AF65-F5344CB8AC3E}">
        <p14:creationId xmlns:p14="http://schemas.microsoft.com/office/powerpoint/2010/main" val="7437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456" y="1905000"/>
            <a:ext cx="10409914" cy="154502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Thank you for participating in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today’s session.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589" y="3854641"/>
            <a:ext cx="10462073" cy="1008689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+mn-lt"/>
              </a:rPr>
              <a:t>We love your feedback.</a:t>
            </a:r>
          </a:p>
          <a:p>
            <a:r>
              <a:rPr lang="en-US" sz="2600" dirty="0">
                <a:latin typeface="+mn-lt"/>
              </a:rPr>
              <a:t>Please take a moment to complete our survey upon exiting today’s program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031878"/>
            <a:ext cx="12188825" cy="1664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C8C6"/>
              </a:buClr>
              <a:buFont typeface="Arial" panose="020B0604020202020204" pitchFamily="34" charset="0"/>
              <a:buNone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2800" y="4839325"/>
            <a:ext cx="391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Beth Lown, MD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Chief Medical Officer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73694" y="495347"/>
            <a:ext cx="3241437" cy="495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D85C6"/>
                </a:solidFill>
                <a:latin typeface="+mn-lt"/>
                <a:ea typeface="+mn-ea"/>
                <a:cs typeface="Arial" panose="020B0604020202020204" pitchFamily="34" charset="0"/>
              </a:rPr>
              <a:t>Your Co-Hosts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1234528"/>
            <a:ext cx="2341528" cy="3449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8200" y="4839325"/>
            <a:ext cx="391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Kathy </a:t>
            </a:r>
            <a:r>
              <a:rPr lang="en-US" sz="2000" b="1" dirty="0" err="1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Scopin</a:t>
            </a:r>
            <a:r>
              <a:rPr lang="en-US" sz="2000" b="1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, RN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Member 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Experience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Advisor</a:t>
            </a:r>
            <a:endParaRPr lang="en-US" sz="20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23" y="1234528"/>
            <a:ext cx="2656989" cy="34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Today’s Webinar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60612" y="1316678"/>
            <a:ext cx="7505701" cy="3864922"/>
          </a:xfrm>
        </p:spPr>
        <p:txBody>
          <a:bodyPr>
            <a:noAutofit/>
          </a:bodyPr>
          <a:lstStyle/>
          <a:p>
            <a:pPr marL="514350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The Role of the Schwartz Rounds Facilitator</a:t>
            </a:r>
          </a:p>
          <a:p>
            <a:pPr marL="971550" lvl="1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Phases of Schwartz Rounds Facilitation: Before, During, After </a:t>
            </a:r>
          </a:p>
          <a:p>
            <a:pPr marL="514350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Cultivating Your Facilitation Practice: Characteristics &amp; Behaviors</a:t>
            </a:r>
          </a:p>
          <a:p>
            <a:pPr marL="514350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Additional Resources for Schwartz Rounds Facilitators</a:t>
            </a:r>
          </a:p>
          <a:p>
            <a:pPr marL="514350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Q&amp;A</a:t>
            </a:r>
          </a:p>
          <a:p>
            <a:pPr marL="514350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362" y="1447800"/>
            <a:ext cx="6642100" cy="17685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The Many Hats of a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Schwartz Rounds Facilitator...</a:t>
            </a:r>
          </a:p>
        </p:txBody>
      </p:sp>
    </p:spTree>
    <p:extLst>
      <p:ext uri="{BB962C8B-B14F-4D97-AF65-F5344CB8AC3E}">
        <p14:creationId xmlns:p14="http://schemas.microsoft.com/office/powerpoint/2010/main" val="18008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>
            <a:extLst>
              <a:ext uri="{FF2B5EF4-FFF2-40B4-BE49-F238E27FC236}">
                <a16:creationId xmlns:a16="http://schemas.microsoft.com/office/drawing/2014/main" xmlns="" id="{AFF90D32-DB1C-554E-8D52-20C3E6B95FAC}"/>
              </a:ext>
            </a:extLst>
          </p:cNvPr>
          <p:cNvSpPr/>
          <p:nvPr/>
        </p:nvSpPr>
        <p:spPr>
          <a:xfrm>
            <a:off x="1293812" y="228600"/>
            <a:ext cx="28956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94F30A-93FD-574B-861F-180C137E16B4}"/>
              </a:ext>
            </a:extLst>
          </p:cNvPr>
          <p:cNvSpPr txBox="1"/>
          <p:nvPr/>
        </p:nvSpPr>
        <p:spPr>
          <a:xfrm>
            <a:off x="1903412" y="1219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Host</a:t>
            </a:r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xmlns="" id="{75848724-ACB8-4F43-9D8A-C925E4E8189B}"/>
              </a:ext>
            </a:extLst>
          </p:cNvPr>
          <p:cNvSpPr/>
          <p:nvPr/>
        </p:nvSpPr>
        <p:spPr>
          <a:xfrm>
            <a:off x="5180012" y="1600200"/>
            <a:ext cx="28956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14E7DD-C2CB-DD47-B83E-BB9D9401E856}"/>
              </a:ext>
            </a:extLst>
          </p:cNvPr>
          <p:cNvSpPr txBox="1"/>
          <p:nvPr/>
        </p:nvSpPr>
        <p:spPr>
          <a:xfrm>
            <a:off x="5789612" y="2590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Ringmaster</a:t>
            </a:r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xmlns="" id="{E5A4F49E-0E50-BA4B-A6F9-3AFC479A6573}"/>
              </a:ext>
            </a:extLst>
          </p:cNvPr>
          <p:cNvSpPr/>
          <p:nvPr/>
        </p:nvSpPr>
        <p:spPr>
          <a:xfrm>
            <a:off x="2132012" y="2895600"/>
            <a:ext cx="28956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6705AD-DA2C-234E-9284-D336277793A3}"/>
              </a:ext>
            </a:extLst>
          </p:cNvPr>
          <p:cNvSpPr txBox="1"/>
          <p:nvPr/>
        </p:nvSpPr>
        <p:spPr>
          <a:xfrm>
            <a:off x="2741612" y="3886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Conductor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113E8DCE-8D0E-2B4A-8E57-14AE65055DB6}"/>
              </a:ext>
            </a:extLst>
          </p:cNvPr>
          <p:cNvSpPr/>
          <p:nvPr/>
        </p:nvSpPr>
        <p:spPr>
          <a:xfrm>
            <a:off x="8532812" y="-76200"/>
            <a:ext cx="28956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DC0613-2045-2B44-A3D8-9CBE7D196C8B}"/>
              </a:ext>
            </a:extLst>
          </p:cNvPr>
          <p:cNvSpPr txBox="1"/>
          <p:nvPr/>
        </p:nvSpPr>
        <p:spPr>
          <a:xfrm>
            <a:off x="9142412" y="914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Teacher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C0860866-8B78-9341-9304-5CC9D1A76DF3}"/>
              </a:ext>
            </a:extLst>
          </p:cNvPr>
          <p:cNvSpPr/>
          <p:nvPr/>
        </p:nvSpPr>
        <p:spPr>
          <a:xfrm>
            <a:off x="7770812" y="3276600"/>
            <a:ext cx="28956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591C6F-5E0A-2F45-902C-3A4675A88B9C}"/>
              </a:ext>
            </a:extLst>
          </p:cNvPr>
          <p:cNvSpPr txBox="1"/>
          <p:nvPr/>
        </p:nvSpPr>
        <p:spPr>
          <a:xfrm>
            <a:off x="8380412" y="4267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Role Model</a:t>
            </a:r>
          </a:p>
        </p:txBody>
      </p:sp>
    </p:spTree>
    <p:extLst>
      <p:ext uri="{BB962C8B-B14F-4D97-AF65-F5344CB8AC3E}">
        <p14:creationId xmlns:p14="http://schemas.microsoft.com/office/powerpoint/2010/main" val="17071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362" y="1447800"/>
            <a:ext cx="6642100" cy="17685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What is the role of a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Schwartz Rounds Facilitator?</a:t>
            </a:r>
          </a:p>
        </p:txBody>
      </p:sp>
    </p:spTree>
    <p:extLst>
      <p:ext uri="{BB962C8B-B14F-4D97-AF65-F5344CB8AC3E}">
        <p14:creationId xmlns:p14="http://schemas.microsoft.com/office/powerpoint/2010/main" val="21790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Breaking It Down: The Role of the Schwartz Rounds Facilitator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1012" y="982027"/>
            <a:ext cx="8115301" cy="3589974"/>
          </a:xfrm>
        </p:spPr>
        <p:txBody>
          <a:bodyPr>
            <a:noAutofit/>
          </a:bodyPr>
          <a:lstStyle/>
          <a:p>
            <a:pPr marL="514350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b="1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Before</a:t>
            </a:r>
            <a:r>
              <a:rPr lang="en-US" sz="24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Schwartz Rounds</a:t>
            </a:r>
          </a:p>
          <a:p>
            <a:pPr marL="857250" lvl="1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Prepare the panelists = prepare yourself</a:t>
            </a:r>
          </a:p>
          <a:p>
            <a:pPr marL="514350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b="1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During</a:t>
            </a:r>
            <a:r>
              <a:rPr lang="en-US" sz="24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Schwartz Rounds</a:t>
            </a:r>
          </a:p>
          <a:p>
            <a:pPr marL="857250" lvl="1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Introduce the session; set the tone</a:t>
            </a:r>
          </a:p>
          <a:p>
            <a:pPr marL="857250" lvl="1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Support panelists </a:t>
            </a:r>
          </a:p>
          <a:p>
            <a:pPr marL="857250" lvl="1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Guide discussion</a:t>
            </a:r>
          </a:p>
          <a:p>
            <a:pPr marL="857250" lvl="1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Wrap it up</a:t>
            </a:r>
          </a:p>
          <a:p>
            <a:pPr marL="514350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b="1" i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After</a:t>
            </a:r>
            <a:r>
              <a:rPr lang="en-US" sz="24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Schwartz Rounds</a:t>
            </a:r>
          </a:p>
          <a:p>
            <a:pPr marL="857250" lvl="1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Debrief with panelists and Planning Committee</a:t>
            </a:r>
          </a:p>
          <a:p>
            <a:pPr marL="857250" lvl="1" indent="-5143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Review evaluations to inform planning</a:t>
            </a:r>
          </a:p>
        </p:txBody>
      </p:sp>
    </p:spTree>
    <p:extLst>
      <p:ext uri="{BB962C8B-B14F-4D97-AF65-F5344CB8AC3E}">
        <p14:creationId xmlns:p14="http://schemas.microsoft.com/office/powerpoint/2010/main" val="710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1217</Words>
  <Application>Microsoft Office PowerPoint</Application>
  <PresentationFormat>Custom</PresentationFormat>
  <Paragraphs>224</Paragraphs>
  <Slides>35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1_Office Theme</vt:lpstr>
      <vt:lpstr>4_Office Theme</vt:lpstr>
      <vt:lpstr>3_Office Theme</vt:lpstr>
      <vt:lpstr>Schwartz Rounds Facilitation  Nuts &amp; Bolts</vt:lpstr>
      <vt:lpstr>PowerPoint Presentation</vt:lpstr>
      <vt:lpstr>Audience Reminders</vt:lpstr>
      <vt:lpstr>PowerPoint Presentation</vt:lpstr>
      <vt:lpstr>Today’s Webinar</vt:lpstr>
      <vt:lpstr>The Many Hats of a  Schwartz Rounds Facilitator...</vt:lpstr>
      <vt:lpstr>PowerPoint Presentation</vt:lpstr>
      <vt:lpstr>What is the role of a  Schwartz Rounds Facilitator?</vt:lpstr>
      <vt:lpstr>Breaking It Down: The Role of the Schwartz Rounds Facilitator</vt:lpstr>
      <vt:lpstr>Polling Question 1</vt:lpstr>
      <vt:lpstr>Before: Preparing the Panelists</vt:lpstr>
      <vt:lpstr>Before: Preparing the Panelists</vt:lpstr>
      <vt:lpstr>Before: Preparing Yourself</vt:lpstr>
      <vt:lpstr>During: Introduction</vt:lpstr>
      <vt:lpstr>Polling Question 2</vt:lpstr>
      <vt:lpstr>Some Thoughts on  Co-Facilitation…</vt:lpstr>
      <vt:lpstr>During: Working with Participants</vt:lpstr>
      <vt:lpstr>During: Wrapping It Up</vt:lpstr>
      <vt:lpstr>During: Closing Thoughts on Compassion</vt:lpstr>
      <vt:lpstr>After: Debriefing Schwartz Rounds</vt:lpstr>
      <vt:lpstr>Cultivating Your Facilitation Practice</vt:lpstr>
      <vt:lpstr>Polling Question 3</vt:lpstr>
      <vt:lpstr>Modeling Behaviors</vt:lpstr>
      <vt:lpstr>Facilitation Techniques</vt:lpstr>
      <vt:lpstr>Managing the Flow</vt:lpstr>
      <vt:lpstr>Managing Silence</vt:lpstr>
      <vt:lpstr>PowerPoint Presentation</vt:lpstr>
      <vt:lpstr>Responding to Emotions</vt:lpstr>
      <vt:lpstr>Managing Derailments</vt:lpstr>
      <vt:lpstr>Moving Toward Closure</vt:lpstr>
      <vt:lpstr>Fostering a Schwartz Rounds Culture</vt:lpstr>
      <vt:lpstr>Additional Resources for  Schwartz Rounds Teams</vt:lpstr>
      <vt:lpstr>Resources</vt:lpstr>
      <vt:lpstr>Q&amp;A  Please type your questions into the “Questions” pane on your screen.</vt:lpstr>
      <vt:lpstr>Thank you for participating in  today’s session.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Culture of Compassion Using Appreciative Inquiry</dc:title>
  <dc:creator>Microsoft Office User</dc:creator>
  <cp:lastModifiedBy>kkania@memberservicesllc.com</cp:lastModifiedBy>
  <cp:revision>70</cp:revision>
  <cp:lastPrinted>2017-12-19T20:22:25Z</cp:lastPrinted>
  <dcterms:created xsi:type="dcterms:W3CDTF">2017-10-25T01:34:27Z</dcterms:created>
  <dcterms:modified xsi:type="dcterms:W3CDTF">2018-08-13T17:49:04Z</dcterms:modified>
</cp:coreProperties>
</file>