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1" r:id="rId2"/>
    <p:sldMasterId id="2147483673" r:id="rId3"/>
    <p:sldMasterId id="2147483687" r:id="rId4"/>
  </p:sldMasterIdLst>
  <p:notesMasterIdLst>
    <p:notesMasterId r:id="rId51"/>
  </p:notesMasterIdLst>
  <p:handoutMasterIdLst>
    <p:handoutMasterId r:id="rId52"/>
  </p:handoutMasterIdLst>
  <p:sldIdLst>
    <p:sldId id="337" r:id="rId5"/>
    <p:sldId id="338" r:id="rId6"/>
    <p:sldId id="339" r:id="rId7"/>
    <p:sldId id="259" r:id="rId8"/>
    <p:sldId id="257" r:id="rId9"/>
    <p:sldId id="328" r:id="rId10"/>
    <p:sldId id="261" r:id="rId11"/>
    <p:sldId id="321" r:id="rId12"/>
    <p:sldId id="265" r:id="rId13"/>
    <p:sldId id="324" r:id="rId14"/>
    <p:sldId id="336" r:id="rId15"/>
    <p:sldId id="330" r:id="rId16"/>
    <p:sldId id="264" r:id="rId17"/>
    <p:sldId id="266" r:id="rId18"/>
    <p:sldId id="267" r:id="rId19"/>
    <p:sldId id="273" r:id="rId20"/>
    <p:sldId id="274" r:id="rId21"/>
    <p:sldId id="332" r:id="rId22"/>
    <p:sldId id="331" r:id="rId23"/>
    <p:sldId id="276" r:id="rId24"/>
    <p:sldId id="278" r:id="rId25"/>
    <p:sldId id="322" r:id="rId26"/>
    <p:sldId id="280" r:id="rId27"/>
    <p:sldId id="281" r:id="rId28"/>
    <p:sldId id="287" r:id="rId29"/>
    <p:sldId id="317" r:id="rId30"/>
    <p:sldId id="323" r:id="rId31"/>
    <p:sldId id="291" r:id="rId32"/>
    <p:sldId id="292" r:id="rId33"/>
    <p:sldId id="295" r:id="rId34"/>
    <p:sldId id="296" r:id="rId35"/>
    <p:sldId id="297" r:id="rId36"/>
    <p:sldId id="298" r:id="rId37"/>
    <p:sldId id="312" r:id="rId38"/>
    <p:sldId id="300" r:id="rId39"/>
    <p:sldId id="318" r:id="rId40"/>
    <p:sldId id="319" r:id="rId41"/>
    <p:sldId id="303" r:id="rId42"/>
    <p:sldId id="333" r:id="rId43"/>
    <p:sldId id="314" r:id="rId44"/>
    <p:sldId id="320" r:id="rId45"/>
    <p:sldId id="334" r:id="rId46"/>
    <p:sldId id="340" r:id="rId47"/>
    <p:sldId id="341" r:id="rId48"/>
    <p:sldId id="342" r:id="rId49"/>
    <p:sldId id="343" r:id="rId50"/>
  </p:sldIdLst>
  <p:sldSz cx="9144000" cy="6858000" type="screen4x3"/>
  <p:notesSz cx="6954838" cy="9309100"/>
  <p:defaultTextStyle>
    <a:defPPr>
      <a:defRPr lang="en-US"/>
    </a:defPPr>
    <a:lvl1pPr algn="l" defTabSz="457200" rtl="0" fontAlgn="base">
      <a:spcBef>
        <a:spcPct val="0"/>
      </a:spcBef>
      <a:spcAft>
        <a:spcPct val="0"/>
      </a:spcAft>
      <a:defRPr sz="2800" i="1" kern="1200">
        <a:solidFill>
          <a:schemeClr val="accent1"/>
        </a:solidFill>
        <a:latin typeface="Arial" charset="0"/>
        <a:ea typeface="ＭＳ Ｐゴシック"/>
        <a:cs typeface="ＭＳ Ｐゴシック"/>
      </a:defRPr>
    </a:lvl1pPr>
    <a:lvl2pPr marL="457200" algn="l" defTabSz="457200" rtl="0" fontAlgn="base">
      <a:spcBef>
        <a:spcPct val="0"/>
      </a:spcBef>
      <a:spcAft>
        <a:spcPct val="0"/>
      </a:spcAft>
      <a:defRPr sz="2800" i="1" kern="1200">
        <a:solidFill>
          <a:schemeClr val="accent1"/>
        </a:solidFill>
        <a:latin typeface="Arial" charset="0"/>
        <a:ea typeface="ＭＳ Ｐゴシック"/>
        <a:cs typeface="ＭＳ Ｐゴシック"/>
      </a:defRPr>
    </a:lvl2pPr>
    <a:lvl3pPr marL="914400" algn="l" defTabSz="457200" rtl="0" fontAlgn="base">
      <a:spcBef>
        <a:spcPct val="0"/>
      </a:spcBef>
      <a:spcAft>
        <a:spcPct val="0"/>
      </a:spcAft>
      <a:defRPr sz="2800" i="1" kern="1200">
        <a:solidFill>
          <a:schemeClr val="accent1"/>
        </a:solidFill>
        <a:latin typeface="Arial" charset="0"/>
        <a:ea typeface="ＭＳ Ｐゴシック"/>
        <a:cs typeface="ＭＳ Ｐゴシック"/>
      </a:defRPr>
    </a:lvl3pPr>
    <a:lvl4pPr marL="1371600" algn="l" defTabSz="457200" rtl="0" fontAlgn="base">
      <a:spcBef>
        <a:spcPct val="0"/>
      </a:spcBef>
      <a:spcAft>
        <a:spcPct val="0"/>
      </a:spcAft>
      <a:defRPr sz="2800" i="1" kern="1200">
        <a:solidFill>
          <a:schemeClr val="accent1"/>
        </a:solidFill>
        <a:latin typeface="Arial" charset="0"/>
        <a:ea typeface="ＭＳ Ｐゴシック"/>
        <a:cs typeface="ＭＳ Ｐゴシック"/>
      </a:defRPr>
    </a:lvl4pPr>
    <a:lvl5pPr marL="1828800" algn="l" defTabSz="457200" rtl="0" fontAlgn="base">
      <a:spcBef>
        <a:spcPct val="0"/>
      </a:spcBef>
      <a:spcAft>
        <a:spcPct val="0"/>
      </a:spcAft>
      <a:defRPr sz="2800" i="1" kern="1200">
        <a:solidFill>
          <a:schemeClr val="accent1"/>
        </a:solidFill>
        <a:latin typeface="Arial" charset="0"/>
        <a:ea typeface="ＭＳ Ｐゴシック"/>
        <a:cs typeface="ＭＳ Ｐゴシック"/>
      </a:defRPr>
    </a:lvl5pPr>
    <a:lvl6pPr marL="2286000" algn="l" defTabSz="914400" rtl="0" eaLnBrk="1" latinLnBrk="0" hangingPunct="1">
      <a:defRPr sz="2800" i="1" kern="1200">
        <a:solidFill>
          <a:schemeClr val="accent1"/>
        </a:solidFill>
        <a:latin typeface="Arial" charset="0"/>
        <a:ea typeface="ＭＳ Ｐゴシック"/>
        <a:cs typeface="ＭＳ Ｐゴシック"/>
      </a:defRPr>
    </a:lvl6pPr>
    <a:lvl7pPr marL="2743200" algn="l" defTabSz="914400" rtl="0" eaLnBrk="1" latinLnBrk="0" hangingPunct="1">
      <a:defRPr sz="2800" i="1" kern="1200">
        <a:solidFill>
          <a:schemeClr val="accent1"/>
        </a:solidFill>
        <a:latin typeface="Arial" charset="0"/>
        <a:ea typeface="ＭＳ Ｐゴシック"/>
        <a:cs typeface="ＭＳ Ｐゴシック"/>
      </a:defRPr>
    </a:lvl7pPr>
    <a:lvl8pPr marL="3200400" algn="l" defTabSz="914400" rtl="0" eaLnBrk="1" latinLnBrk="0" hangingPunct="1">
      <a:defRPr sz="2800" i="1" kern="1200">
        <a:solidFill>
          <a:schemeClr val="accent1"/>
        </a:solidFill>
        <a:latin typeface="Arial" charset="0"/>
        <a:ea typeface="ＭＳ Ｐゴシック"/>
        <a:cs typeface="ＭＳ Ｐゴシック"/>
      </a:defRPr>
    </a:lvl8pPr>
    <a:lvl9pPr marL="3657600" algn="l" defTabSz="914400" rtl="0" eaLnBrk="1" latinLnBrk="0" hangingPunct="1">
      <a:defRPr sz="2800" i="1" kern="1200">
        <a:solidFill>
          <a:schemeClr val="accent1"/>
        </a:solidFill>
        <a:latin typeface="Arial" charset="0"/>
        <a:ea typeface="ＭＳ Ｐゴシック"/>
        <a:cs typeface="ＭＳ Ｐゴシック"/>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32">
          <p15:clr>
            <a:srgbClr val="A4A3A4"/>
          </p15:clr>
        </p15:guide>
        <p15:guide id="2" pos="219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nn R Osborn" initials="" lastIdx="7" clrIdx="0"/>
  <p:cmAuthor id="1" name="Mostow, Carol"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E7B"/>
    <a:srgbClr val="009999"/>
    <a:srgbClr val="0A2554"/>
    <a:srgbClr val="629F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21" autoAdjust="0"/>
  </p:normalViewPr>
  <p:slideViewPr>
    <p:cSldViewPr snapToObjects="1">
      <p:cViewPr varScale="1">
        <p:scale>
          <a:sx n="97" d="100"/>
          <a:sy n="97" d="100"/>
        </p:scale>
        <p:origin x="-1938" y="-90"/>
      </p:cViewPr>
      <p:guideLst>
        <p:guide orient="horz" pos="2160"/>
        <p:guide pos="2880"/>
      </p:guideLst>
    </p:cSldViewPr>
  </p:slideViewPr>
  <p:outlineViewPr>
    <p:cViewPr>
      <p:scale>
        <a:sx n="33" d="100"/>
        <a:sy n="33" d="100"/>
      </p:scale>
      <p:origin x="0" y="-37146"/>
    </p:cViewPr>
  </p:outlineViewPr>
  <p:notesTextViewPr>
    <p:cViewPr>
      <p:scale>
        <a:sx n="100" d="100"/>
        <a:sy n="100" d="100"/>
      </p:scale>
      <p:origin x="0" y="0"/>
    </p:cViewPr>
  </p:notesTextViewPr>
  <p:sorterViewPr>
    <p:cViewPr>
      <p:scale>
        <a:sx n="100" d="100"/>
        <a:sy n="100" d="100"/>
      </p:scale>
      <p:origin x="0" y="-4698"/>
    </p:cViewPr>
  </p:sorterViewPr>
  <p:notesViewPr>
    <p:cSldViewPr snapToObjects="1">
      <p:cViewPr varScale="1">
        <p:scale>
          <a:sx n="84" d="100"/>
          <a:sy n="84" d="100"/>
        </p:scale>
        <p:origin x="-3768" y="-228"/>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wrap="square" lIns="92930" tIns="46465" rIns="92930" bIns="46465" numCol="1" anchor="t" anchorCtr="0" compatLnSpc="1">
            <a:prstTxWarp prst="textNoShape">
              <a:avLst/>
            </a:prstTxWarp>
          </a:bodyPr>
          <a:lstStyle>
            <a:lvl1pPr algn="l" eaLnBrk="1" hangingPunct="1">
              <a:defRPr sz="1200" i="0">
                <a:solidFill>
                  <a:schemeClr val="tx1"/>
                </a:solidFill>
                <a:latin typeface="Calibri" pitchFamily="-106" charset="0"/>
                <a:ea typeface="ＭＳ Ｐゴシック" pitchFamily="1" charset="-128"/>
                <a:cs typeface="+mn-cs"/>
              </a:defRPr>
            </a:lvl1pPr>
          </a:lstStyle>
          <a:p>
            <a:pPr>
              <a:defRPr/>
            </a:pPr>
            <a:r>
              <a:rPr lang="en-US" dirty="0" smtClean="0"/>
              <a:t>SCHWARTZ CENTER FOR COMPASSIONATE HEALTHCARE </a:t>
            </a:r>
            <a:r>
              <a:rPr lang="en-US" dirty="0" smtClean="0"/>
              <a:t>WEBINAR SERIES</a:t>
            </a:r>
            <a:endParaRPr lang="en-US" dirty="0"/>
          </a:p>
        </p:txBody>
      </p:sp>
      <p:sp>
        <p:nvSpPr>
          <p:cNvPr id="3" name="Date Placeholder 2"/>
          <p:cNvSpPr>
            <a:spLocks noGrp="1"/>
          </p:cNvSpPr>
          <p:nvPr>
            <p:ph type="dt" sz="quarter" idx="1"/>
          </p:nvPr>
        </p:nvSpPr>
        <p:spPr>
          <a:xfrm>
            <a:off x="3940175" y="0"/>
            <a:ext cx="3013075" cy="465138"/>
          </a:xfrm>
          <a:prstGeom prst="rect">
            <a:avLst/>
          </a:prstGeom>
        </p:spPr>
        <p:txBody>
          <a:bodyPr vert="horz" wrap="square" lIns="92930" tIns="46465" rIns="92930" bIns="46465" numCol="1" anchor="t" anchorCtr="0" compatLnSpc="1">
            <a:prstTxWarp prst="textNoShape">
              <a:avLst/>
            </a:prstTxWarp>
          </a:bodyPr>
          <a:lstStyle>
            <a:lvl1pPr algn="r" eaLnBrk="1" hangingPunct="1">
              <a:defRPr sz="1200" i="0">
                <a:solidFill>
                  <a:schemeClr val="tx1"/>
                </a:solidFill>
                <a:latin typeface="Calibri" pitchFamily="-106" charset="0"/>
                <a:ea typeface="ＭＳ Ｐゴシック" pitchFamily="1" charset="-128"/>
                <a:cs typeface="+mn-cs"/>
              </a:defRPr>
            </a:lvl1pPr>
          </a:lstStyle>
          <a:p>
            <a:pPr>
              <a:defRPr/>
            </a:pPr>
            <a:r>
              <a:rPr lang="en-US" dirty="0" smtClean="0"/>
              <a:t>MARCH 17, 2015</a:t>
            </a:r>
            <a:endParaRPr lang="en-US" dirty="0"/>
          </a:p>
        </p:txBody>
      </p:sp>
      <p:sp>
        <p:nvSpPr>
          <p:cNvPr id="4" name="Footer Placeholder 3"/>
          <p:cNvSpPr>
            <a:spLocks noGrp="1"/>
          </p:cNvSpPr>
          <p:nvPr>
            <p:ph type="ftr" sz="quarter" idx="2"/>
          </p:nvPr>
        </p:nvSpPr>
        <p:spPr>
          <a:xfrm>
            <a:off x="0" y="8842375"/>
            <a:ext cx="3013075" cy="465138"/>
          </a:xfrm>
          <a:prstGeom prst="rect">
            <a:avLst/>
          </a:prstGeom>
        </p:spPr>
        <p:txBody>
          <a:bodyPr vert="horz" wrap="square" lIns="92930" tIns="46465" rIns="92930" bIns="46465" numCol="1" anchor="b" anchorCtr="0" compatLnSpc="1">
            <a:prstTxWarp prst="textNoShape">
              <a:avLst/>
            </a:prstTxWarp>
          </a:bodyPr>
          <a:lstStyle>
            <a:lvl1pPr algn="l" eaLnBrk="1" hangingPunct="1">
              <a:defRPr sz="1200" i="0">
                <a:solidFill>
                  <a:schemeClr val="tx1"/>
                </a:solidFill>
                <a:latin typeface="Calibri" pitchFamily="-106" charset="0"/>
                <a:ea typeface="ＭＳ Ｐゴシック" pitchFamily="1" charset="-128"/>
                <a:cs typeface="+mn-cs"/>
              </a:defRPr>
            </a:lvl1pPr>
          </a:lstStyle>
          <a:p>
            <a:pPr>
              <a:defRPr/>
            </a:pPr>
            <a:endParaRPr lang="en-US"/>
          </a:p>
        </p:txBody>
      </p:sp>
      <p:sp>
        <p:nvSpPr>
          <p:cNvPr id="5" name="Slide Number Placeholder 4"/>
          <p:cNvSpPr>
            <a:spLocks noGrp="1"/>
          </p:cNvSpPr>
          <p:nvPr>
            <p:ph type="sldNum" sz="quarter" idx="3"/>
          </p:nvPr>
        </p:nvSpPr>
        <p:spPr>
          <a:xfrm>
            <a:off x="3940175" y="8842375"/>
            <a:ext cx="3013075" cy="465138"/>
          </a:xfrm>
          <a:prstGeom prst="rect">
            <a:avLst/>
          </a:prstGeom>
        </p:spPr>
        <p:txBody>
          <a:bodyPr vert="horz" wrap="square" lIns="92930" tIns="46465" rIns="92930" bIns="46465" numCol="1" anchor="b" anchorCtr="0" compatLnSpc="1">
            <a:prstTxWarp prst="textNoShape">
              <a:avLst/>
            </a:prstTxWarp>
          </a:bodyPr>
          <a:lstStyle>
            <a:lvl1pPr algn="r" eaLnBrk="1" hangingPunct="1">
              <a:defRPr sz="1200" i="0">
                <a:solidFill>
                  <a:schemeClr val="tx1"/>
                </a:solidFill>
                <a:latin typeface="Calibri" pitchFamily="34" charset="0"/>
                <a:ea typeface="ＭＳ Ｐゴシック" pitchFamily="1" charset="-128"/>
                <a:cs typeface="+mn-cs"/>
              </a:defRPr>
            </a:lvl1pPr>
          </a:lstStyle>
          <a:p>
            <a:pPr>
              <a:defRPr/>
            </a:pPr>
            <a:fld id="{8619721A-8BE1-48E4-9A5B-874729C9421A}" type="slidenum">
              <a:rPr lang="en-US" altLang="en-US"/>
              <a:pPr>
                <a:defRPr/>
              </a:pPr>
              <a:t>‹#›</a:t>
            </a:fld>
            <a:endParaRPr lang="en-US" altLang="en-US"/>
          </a:p>
        </p:txBody>
      </p:sp>
    </p:spTree>
    <p:extLst>
      <p:ext uri="{BB962C8B-B14F-4D97-AF65-F5344CB8AC3E}">
        <p14:creationId xmlns:p14="http://schemas.microsoft.com/office/powerpoint/2010/main" val="38712451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wrap="square" lIns="92930" tIns="46465" rIns="92930" bIns="46465" numCol="1" anchor="t" anchorCtr="0" compatLnSpc="1">
            <a:prstTxWarp prst="textNoShape">
              <a:avLst/>
            </a:prstTxWarp>
          </a:bodyPr>
          <a:lstStyle>
            <a:lvl1pPr algn="l" eaLnBrk="1" hangingPunct="1">
              <a:defRPr sz="1200" i="0">
                <a:solidFill>
                  <a:schemeClr val="tx1"/>
                </a:solidFill>
                <a:latin typeface="Calibri" pitchFamily="-106" charset="0"/>
                <a:ea typeface="ＭＳ Ｐゴシック" pitchFamily="1" charset="-128"/>
                <a:cs typeface="+mn-cs"/>
              </a:defRPr>
            </a:lvl1pPr>
          </a:lstStyle>
          <a:p>
            <a:pPr>
              <a:defRPr/>
            </a:pPr>
            <a:endParaRPr lang="en-US"/>
          </a:p>
        </p:txBody>
      </p:sp>
      <p:sp>
        <p:nvSpPr>
          <p:cNvPr id="3" name="Date Placeholder 2"/>
          <p:cNvSpPr>
            <a:spLocks noGrp="1"/>
          </p:cNvSpPr>
          <p:nvPr>
            <p:ph type="dt" idx="1"/>
          </p:nvPr>
        </p:nvSpPr>
        <p:spPr>
          <a:xfrm>
            <a:off x="3940175" y="0"/>
            <a:ext cx="3013075" cy="465138"/>
          </a:xfrm>
          <a:prstGeom prst="rect">
            <a:avLst/>
          </a:prstGeom>
        </p:spPr>
        <p:txBody>
          <a:bodyPr vert="horz" wrap="square" lIns="92930" tIns="46465" rIns="92930" bIns="46465" numCol="1" anchor="t" anchorCtr="0" compatLnSpc="1">
            <a:prstTxWarp prst="textNoShape">
              <a:avLst/>
            </a:prstTxWarp>
          </a:bodyPr>
          <a:lstStyle>
            <a:lvl1pPr algn="r" eaLnBrk="1" hangingPunct="1">
              <a:defRPr sz="1200" i="0">
                <a:solidFill>
                  <a:schemeClr val="tx1"/>
                </a:solidFill>
                <a:latin typeface="Calibri" pitchFamily="-106" charset="0"/>
                <a:ea typeface="ＭＳ Ｐゴシック" pitchFamily="1" charset="-128"/>
                <a:cs typeface="+mn-cs"/>
              </a:defRPr>
            </a:lvl1pPr>
          </a:lstStyle>
          <a:p>
            <a:pPr>
              <a:defRPr/>
            </a:pPr>
            <a:fld id="{D92C19DE-D103-412D-B8D4-C5AD9DCC1E2D}" type="datetime1">
              <a:rPr lang="en-US"/>
              <a:pPr>
                <a:defRPr/>
              </a:pPr>
              <a:t>3/12/2015</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wrap="square" lIns="92930" tIns="46465" rIns="92930" bIns="46465"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95325" y="4421188"/>
            <a:ext cx="5564188" cy="4189412"/>
          </a:xfrm>
          <a:prstGeom prst="rect">
            <a:avLst/>
          </a:prstGeom>
        </p:spPr>
        <p:txBody>
          <a:bodyPr vert="horz" wrap="square" lIns="92930" tIns="46465" rIns="92930" bIns="46465"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375"/>
            <a:ext cx="3013075" cy="465138"/>
          </a:xfrm>
          <a:prstGeom prst="rect">
            <a:avLst/>
          </a:prstGeom>
        </p:spPr>
        <p:txBody>
          <a:bodyPr vert="horz" wrap="square" lIns="92930" tIns="46465" rIns="92930" bIns="46465" numCol="1" anchor="b" anchorCtr="0" compatLnSpc="1">
            <a:prstTxWarp prst="textNoShape">
              <a:avLst/>
            </a:prstTxWarp>
          </a:bodyPr>
          <a:lstStyle>
            <a:lvl1pPr algn="l" eaLnBrk="1" hangingPunct="1">
              <a:defRPr sz="1200" i="0">
                <a:solidFill>
                  <a:schemeClr val="tx1"/>
                </a:solidFill>
                <a:latin typeface="Calibri" pitchFamily="-106" charset="0"/>
                <a:ea typeface="ＭＳ Ｐゴシック" pitchFamily="1" charset="-128"/>
                <a:cs typeface="+mn-cs"/>
              </a:defRPr>
            </a:lvl1pPr>
          </a:lstStyle>
          <a:p>
            <a:pPr>
              <a:defRPr/>
            </a:pPr>
            <a:endParaRPr lang="en-US"/>
          </a:p>
        </p:txBody>
      </p:sp>
      <p:sp>
        <p:nvSpPr>
          <p:cNvPr id="7" name="Slide Number Placeholder 6"/>
          <p:cNvSpPr>
            <a:spLocks noGrp="1"/>
          </p:cNvSpPr>
          <p:nvPr>
            <p:ph type="sldNum" sz="quarter" idx="5"/>
          </p:nvPr>
        </p:nvSpPr>
        <p:spPr>
          <a:xfrm>
            <a:off x="3940175" y="8842375"/>
            <a:ext cx="3013075" cy="465138"/>
          </a:xfrm>
          <a:prstGeom prst="rect">
            <a:avLst/>
          </a:prstGeom>
        </p:spPr>
        <p:txBody>
          <a:bodyPr vert="horz" wrap="square" lIns="92930" tIns="46465" rIns="92930" bIns="46465" numCol="1" anchor="b" anchorCtr="0" compatLnSpc="1">
            <a:prstTxWarp prst="textNoShape">
              <a:avLst/>
            </a:prstTxWarp>
          </a:bodyPr>
          <a:lstStyle>
            <a:lvl1pPr algn="r" eaLnBrk="1" hangingPunct="1">
              <a:defRPr sz="1200" i="0">
                <a:solidFill>
                  <a:schemeClr val="tx1"/>
                </a:solidFill>
                <a:latin typeface="Calibri" pitchFamily="34" charset="0"/>
                <a:ea typeface="ＭＳ Ｐゴシック" pitchFamily="1" charset="-128"/>
                <a:cs typeface="+mn-cs"/>
              </a:defRPr>
            </a:lvl1pPr>
          </a:lstStyle>
          <a:p>
            <a:pPr>
              <a:defRPr/>
            </a:pPr>
            <a:fld id="{F2B20CEA-E1A1-440C-B301-7E1D091F704B}" type="slidenum">
              <a:rPr lang="en-US" altLang="en-US"/>
              <a:pPr>
                <a:defRPr/>
              </a:pPr>
              <a:t>‹#›</a:t>
            </a:fld>
            <a:endParaRPr lang="en-US" altLang="en-US"/>
          </a:p>
        </p:txBody>
      </p:sp>
    </p:spTree>
    <p:extLst>
      <p:ext uri="{BB962C8B-B14F-4D97-AF65-F5344CB8AC3E}">
        <p14:creationId xmlns:p14="http://schemas.microsoft.com/office/powerpoint/2010/main" val="334967124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r>
              <a:rPr lang="en-US" altLang="en-US" dirty="0" smtClean="0">
                <a:ea typeface="ＭＳ Ｐゴシック"/>
              </a:rPr>
              <a:t>Thank you so much Beth and Lynn.  It is a wonderful privilege to join all of you today, especially as a member of the extended community that the Schwartz Center has built of caregivers and others committed to compassionate healthcare.  It is exciting to know that our conversation today brings together a diverse range of professions, job descriptions and geographic locations throughout the US and beyond,  all of whom care about how to do this work and how we can support each other do it even better.  </a:t>
            </a:r>
          </a:p>
          <a:p>
            <a:r>
              <a:rPr lang="en-US" altLang="en-US" dirty="0" smtClean="0">
                <a:ea typeface="ＭＳ Ｐゴシック"/>
              </a:rPr>
              <a:t>   Today I will share with you a tool discovered with the help of colleagues who also exemplify the best of what care is.  It was an honor to work with them and an honor to be able to share how we discovered RESPECT and what we have learned over the past 15 years regarding how it can help us with some of the common challenges we face I</a:t>
            </a:r>
          </a:p>
          <a:p>
            <a:r>
              <a:rPr lang="en-US" altLang="en-US" dirty="0" smtClean="0">
                <a:ea typeface="ＭＳ Ｐゴシック"/>
              </a:rPr>
              <a:t>n healthcare.  </a:t>
            </a:r>
          </a:p>
          <a:p>
            <a:endParaRPr lang="en-US" altLang="en-US" dirty="0" smtClean="0">
              <a:ea typeface="ＭＳ Ｐゴシック"/>
            </a:endParaRPr>
          </a:p>
        </p:txBody>
      </p:sp>
      <p:sp>
        <p:nvSpPr>
          <p:cNvPr id="40963" name="Slide Number Placeholder 3"/>
          <p:cNvSpPr>
            <a:spLocks noGrp="1"/>
          </p:cNvSpPr>
          <p:nvPr>
            <p:ph type="sldNum" sz="quarter" idx="5"/>
          </p:nvPr>
        </p:nvSpPr>
        <p:spPr bwMode="auto">
          <a:noFill/>
          <a:ln>
            <a:miter lim="800000"/>
            <a:headEnd/>
            <a:tailEnd/>
          </a:ln>
        </p:spPr>
        <p:txBody>
          <a:bodyPr/>
          <a:lstStyle/>
          <a:p>
            <a:fld id="{A6C7AF89-47F6-431C-BE92-15857A11A782}" type="slidenum">
              <a:rPr lang="en-US" altLang="en-US" smtClean="0">
                <a:ea typeface="ＭＳ Ｐゴシック"/>
                <a:cs typeface="ＭＳ Ｐゴシック"/>
              </a:rPr>
              <a:pPr/>
              <a:t>4</a:t>
            </a:fld>
            <a:endParaRPr lang="en-US" altLang="en-US" smtClean="0">
              <a:ea typeface="ＭＳ Ｐゴシック"/>
              <a:cs typeface="ＭＳ Ｐゴシック"/>
            </a:endParaRPr>
          </a:p>
        </p:txBody>
      </p:sp>
    </p:spTree>
    <p:extLst>
      <p:ext uri="{BB962C8B-B14F-4D97-AF65-F5344CB8AC3E}">
        <p14:creationId xmlns:p14="http://schemas.microsoft.com/office/powerpoint/2010/main" val="2218058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defTabSz="928688"/>
            <a:r>
              <a:rPr lang="en-US" altLang="en-US" dirty="0" smtClean="0">
                <a:ea typeface="ＭＳ Ｐゴシック"/>
              </a:rPr>
              <a:t>Building on the valuable work done by these leaders in the field, we  added relational and affective components that we had begun to feel in our work role playing our </a:t>
            </a:r>
            <a:r>
              <a:rPr lang="en-US" altLang="en-US" baseline="0" dirty="0" smtClean="0">
                <a:ea typeface="ＭＳ Ｐゴシック"/>
              </a:rPr>
              <a:t>encounters with patients, </a:t>
            </a:r>
            <a:r>
              <a:rPr lang="en-US" altLang="en-US" dirty="0" smtClean="0">
                <a:ea typeface="ＭＳ Ｐゴシック"/>
              </a:rPr>
              <a:t> were critical to the process of actually building trust.  We realized that in the context of inequity, distrust and stigma, we needed to do more than elicit information about our patients thinking, we needed to demonstrate our trustworthiness and build the relationship.  </a:t>
            </a:r>
          </a:p>
          <a:p>
            <a:pPr defTabSz="928688"/>
            <a:r>
              <a:rPr lang="en-US" altLang="en-US" dirty="0" smtClean="0">
                <a:ea typeface="ＭＳ Ｐゴシック"/>
              </a:rPr>
              <a:t>How did we propose to do that?  By SHOWING Respect, SHARING Power, </a:t>
            </a:r>
            <a:r>
              <a:rPr lang="en-US" altLang="en-US" dirty="0" err="1" smtClean="0">
                <a:ea typeface="ＭＳ Ｐゴシック"/>
              </a:rPr>
              <a:t>SHOWing</a:t>
            </a:r>
            <a:r>
              <a:rPr lang="en-US" altLang="en-US" dirty="0" smtClean="0">
                <a:ea typeface="ＭＳ Ｐゴシック"/>
              </a:rPr>
              <a:t> Empathy, and Building, rather than assuming Trust.  </a:t>
            </a:r>
          </a:p>
          <a:p>
            <a:pPr defTabSz="928688"/>
            <a:r>
              <a:rPr lang="en-US" altLang="en-US" dirty="0" smtClean="0">
                <a:ea typeface="ＭＳ Ｐゴシック"/>
              </a:rPr>
              <a:t>We also expanded on the social context information to make sure that in addition to </a:t>
            </a:r>
            <a:r>
              <a:rPr lang="en-US" altLang="en-US" baseline="0" dirty="0" smtClean="0">
                <a:ea typeface="ＭＳ Ｐゴシック"/>
              </a:rPr>
              <a:t> identifying </a:t>
            </a:r>
            <a:r>
              <a:rPr lang="en-US" altLang="en-US" dirty="0" smtClean="0">
                <a:ea typeface="ＭＳ Ｐゴシック"/>
              </a:rPr>
              <a:t>the stressors and limitations of our patients’ environments, that we sought out the resources and strengths they brought to the encounter. </a:t>
            </a:r>
          </a:p>
          <a:p>
            <a:pPr defTabSz="928688"/>
            <a:r>
              <a:rPr lang="en-US" altLang="en-US" dirty="0" smtClean="0">
                <a:ea typeface="ＭＳ Ｐゴシック"/>
              </a:rPr>
              <a:t>So in sum, RESPECT is an action-oriented communication skill set to build trusting relationships across barriers of difference and power.  </a:t>
            </a:r>
          </a:p>
        </p:txBody>
      </p:sp>
      <p:sp>
        <p:nvSpPr>
          <p:cNvPr id="59395" name="Slide Number Placeholder 3"/>
          <p:cNvSpPr>
            <a:spLocks noGrp="1"/>
          </p:cNvSpPr>
          <p:nvPr>
            <p:ph type="sldNum" sz="quarter" idx="5"/>
          </p:nvPr>
        </p:nvSpPr>
        <p:spPr bwMode="auto">
          <a:noFill/>
          <a:ln>
            <a:miter lim="800000"/>
            <a:headEnd/>
            <a:tailEnd/>
          </a:ln>
        </p:spPr>
        <p:txBody>
          <a:bodyPr/>
          <a:lstStyle/>
          <a:p>
            <a:fld id="{7D5F16C8-6940-4FA7-B51C-65B8D92475C4}" type="slidenum">
              <a:rPr lang="en-US" altLang="en-US" smtClean="0">
                <a:ea typeface="ＭＳ Ｐゴシック"/>
                <a:cs typeface="ＭＳ Ｐゴシック"/>
              </a:rPr>
              <a:pPr/>
              <a:t>13</a:t>
            </a:fld>
            <a:endParaRPr lang="en-US" altLang="en-US" smtClean="0">
              <a:ea typeface="ＭＳ Ｐゴシック"/>
              <a:cs typeface="ＭＳ Ｐゴシック"/>
            </a:endParaRPr>
          </a:p>
        </p:txBody>
      </p:sp>
    </p:spTree>
    <p:extLst>
      <p:ext uri="{BB962C8B-B14F-4D97-AF65-F5344CB8AC3E}">
        <p14:creationId xmlns:p14="http://schemas.microsoft.com/office/powerpoint/2010/main" val="608383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p:spPr>
      </p:sp>
      <p:sp>
        <p:nvSpPr>
          <p:cNvPr id="61442" name="Rectangle 3"/>
          <p:cNvSpPr>
            <a:spLocks noGrp="1"/>
          </p:cNvSpPr>
          <p:nvPr>
            <p:ph type="body" idx="1"/>
          </p:nvPr>
        </p:nvSpPr>
        <p:spPr bwMode="auto">
          <a:noFill/>
        </p:spPr>
        <p:txBody>
          <a:bodyPr/>
          <a:lstStyle/>
          <a:p>
            <a:r>
              <a:rPr lang="en-US" altLang="en-US" dirty="0" smtClean="0">
                <a:ea typeface="ＭＳ Ｐゴシック"/>
              </a:rPr>
              <a:t>We will be discussing the model in more detail but to get started, what is Respect?  We used the term before we bothered deriving the definition;  and indeed it may well be something that you know it when you see it and feel when it is missing.   It may be a feeling but we are interested</a:t>
            </a:r>
            <a:r>
              <a:rPr lang="en-US" altLang="en-US" baseline="0" dirty="0" smtClean="0">
                <a:ea typeface="ＭＳ Ｐゴシック"/>
              </a:rPr>
              <a:t> in how it is demonstrated.  </a:t>
            </a:r>
            <a:endParaRPr lang="en-US" altLang="en-US" dirty="0" smtClean="0">
              <a:ea typeface="ＭＳ Ｐゴシック"/>
            </a:endParaRPr>
          </a:p>
          <a:p>
            <a:r>
              <a:rPr lang="en-US" altLang="en-US" dirty="0" smtClean="0">
                <a:ea typeface="ＭＳ Ｐゴシック"/>
              </a:rPr>
              <a:t>   As we practiced our role plays ,</a:t>
            </a:r>
            <a:r>
              <a:rPr lang="en-US" altLang="en-US" baseline="0" dirty="0" smtClean="0">
                <a:ea typeface="ＭＳ Ｐゴシック"/>
              </a:rPr>
              <a:t> the person playing the patient remarked that “ it was </a:t>
            </a:r>
            <a:r>
              <a:rPr lang="en-US" altLang="en-US" dirty="0" smtClean="0">
                <a:ea typeface="ＭＳ Ｐゴシック"/>
              </a:rPr>
              <a:t>When you sat down beside me is when I started to feel more open to you.’  It’s a good reminder</a:t>
            </a:r>
            <a:r>
              <a:rPr lang="en-US" altLang="en-US" baseline="0" dirty="0" smtClean="0">
                <a:ea typeface="ＭＳ Ｐゴシック"/>
              </a:rPr>
              <a:t> of the importance of non-</a:t>
            </a:r>
            <a:r>
              <a:rPr lang="en-US" altLang="en-US" baseline="0" dirty="0" err="1" smtClean="0">
                <a:ea typeface="ＭＳ Ｐゴシック"/>
              </a:rPr>
              <a:t>verbals</a:t>
            </a:r>
            <a:r>
              <a:rPr lang="en-US" altLang="en-US" baseline="0" dirty="0" smtClean="0">
                <a:ea typeface="ＭＳ Ｐゴシック"/>
              </a:rPr>
              <a:t> , tone of voice , </a:t>
            </a:r>
            <a:r>
              <a:rPr lang="en-US" altLang="en-US" baseline="0" dirty="0" err="1" smtClean="0">
                <a:ea typeface="ＭＳ Ｐゴシック"/>
              </a:rPr>
              <a:t>etc</a:t>
            </a:r>
            <a:r>
              <a:rPr lang="en-US" altLang="en-US" baseline="0" dirty="0" smtClean="0">
                <a:ea typeface="ＭＳ Ｐゴシック"/>
              </a:rPr>
              <a:t> . </a:t>
            </a:r>
          </a:p>
          <a:p>
            <a:r>
              <a:rPr lang="en-US" altLang="en-US" baseline="0" dirty="0" smtClean="0">
                <a:ea typeface="ＭＳ Ｐゴシック"/>
              </a:rPr>
              <a:t>And what is the message we need to convey?  That you and your concerns are important.  That you have value and choice .</a:t>
            </a:r>
            <a:endParaRPr lang="en-US" altLang="en-US" dirty="0" smtClean="0">
              <a:ea typeface="ＭＳ Ｐゴシック"/>
            </a:endParaRPr>
          </a:p>
          <a:p>
            <a:r>
              <a:rPr lang="en-US" altLang="en-US" dirty="0" smtClean="0">
                <a:ea typeface="ＭＳ Ｐゴシック"/>
              </a:rPr>
              <a:t>We began to feel that when power and stigma are problematic, RESPECT can be an important part of the solution</a:t>
            </a:r>
            <a:r>
              <a:rPr lang="en-US" altLang="en-US" sz="1100" dirty="0" smtClean="0">
                <a:ea typeface="ＭＳ Ｐゴシック"/>
              </a:rPr>
              <a:t>. </a:t>
            </a:r>
          </a:p>
          <a:p>
            <a:endParaRPr lang="en-US" altLang="en-US" dirty="0" smtClean="0">
              <a:ea typeface="ＭＳ Ｐゴシック"/>
            </a:endParaRPr>
          </a:p>
        </p:txBody>
      </p:sp>
    </p:spTree>
    <p:extLst>
      <p:ext uri="{BB962C8B-B14F-4D97-AF65-F5344CB8AC3E}">
        <p14:creationId xmlns:p14="http://schemas.microsoft.com/office/powerpoint/2010/main" val="1692594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a:normAutofit/>
          </a:bodyPr>
          <a:lstStyle/>
          <a:p>
            <a:pPr>
              <a:lnSpc>
                <a:spcPct val="80000"/>
              </a:lnSpc>
            </a:pPr>
            <a:r>
              <a:rPr lang="en-US" altLang="en-US" sz="800" dirty="0" smtClean="0">
                <a:ea typeface="ＭＳ Ｐゴシック"/>
              </a:rPr>
              <a:t>One of our first teaching tools was an exercise called Looking for RESPECT  ( the handout will also be available in the posted resources).  It has turned out to be a useful tool to use to watch the way trust can be built ( or not) over the course of an interaction and what is going on. It can be used for self-reflection, observation or for assessment purposes..  . In this case we’ll do something similar by LISTENING for RESPECT as we practice applying RESPECT to an</a:t>
            </a:r>
            <a:r>
              <a:rPr lang="en-US" altLang="en-US" sz="800" baseline="0" dirty="0" smtClean="0">
                <a:ea typeface="ＭＳ Ｐゴシック"/>
              </a:rPr>
              <a:t> unhappy encounter between a clinician and a diabetic patient. </a:t>
            </a:r>
          </a:p>
          <a:p>
            <a:pPr>
              <a:lnSpc>
                <a:spcPct val="80000"/>
              </a:lnSpc>
            </a:pPr>
            <a:endParaRPr lang="en-US" altLang="en-US" sz="800" baseline="0" dirty="0" smtClean="0">
              <a:ea typeface="ＭＳ Ｐゴシック"/>
            </a:endParaRPr>
          </a:p>
          <a:p>
            <a:pPr>
              <a:lnSpc>
                <a:spcPct val="80000"/>
              </a:lnSpc>
            </a:pPr>
            <a:r>
              <a:rPr lang="en-US" altLang="en-US" sz="800" dirty="0" smtClean="0">
                <a:ea typeface="ＭＳ Ｐゴシック"/>
              </a:rPr>
              <a:t>Which elements of RESPECT are present? </a:t>
            </a:r>
          </a:p>
          <a:p>
            <a:pPr eaLnBrk="1" hangingPunct="1">
              <a:lnSpc>
                <a:spcPct val="90000"/>
              </a:lnSpc>
            </a:pPr>
            <a:r>
              <a:rPr lang="en-US" altLang="en-US" sz="800" dirty="0" smtClean="0">
                <a:ea typeface="ＭＳ Ｐゴシック"/>
              </a:rPr>
              <a:t>Are elements of RESPECT missing that might be helpful? </a:t>
            </a:r>
          </a:p>
          <a:p>
            <a:pPr eaLnBrk="1" hangingPunct="1">
              <a:lnSpc>
                <a:spcPct val="90000"/>
              </a:lnSpc>
            </a:pPr>
            <a:r>
              <a:rPr lang="en-US" altLang="en-US" sz="800" dirty="0" smtClean="0">
                <a:ea typeface="ＭＳ Ｐゴシック"/>
              </a:rPr>
              <a:t>Think of 1-3 statements or behaviors that may have made the encounter more effective</a:t>
            </a:r>
          </a:p>
          <a:p>
            <a:pPr eaLnBrk="1" hangingPunct="1">
              <a:lnSpc>
                <a:spcPct val="90000"/>
              </a:lnSpc>
            </a:pPr>
            <a:endParaRPr lang="en-US" altLang="en-US" sz="800" dirty="0" smtClean="0">
              <a:ea typeface="ＭＳ Ｐゴシック"/>
            </a:endParaRPr>
          </a:p>
          <a:p>
            <a:pPr eaLnBrk="1" hangingPunct="1">
              <a:lnSpc>
                <a:spcPct val="90000"/>
              </a:lnSpc>
            </a:pPr>
            <a:r>
              <a:rPr lang="en-US" altLang="en-US" sz="800" dirty="0" smtClean="0">
                <a:ea typeface="ＭＳ Ｐゴシック"/>
              </a:rPr>
              <a:t>Lynn: </a:t>
            </a:r>
            <a:r>
              <a:rPr lang="en-US" sz="1000" dirty="0" err="1" smtClean="0">
                <a:ea typeface="ＭＳ Ｐゴシック"/>
              </a:rPr>
              <a:t>Dr</a:t>
            </a:r>
            <a:r>
              <a:rPr lang="en-US" sz="1000" dirty="0" smtClean="0">
                <a:ea typeface="ＭＳ Ｐゴシック"/>
              </a:rPr>
              <a:t> Smith sighed as he saw Mrs. Gomez’ name on his schedule.  Mrs. Gomez was a 39 year old newly diagnosed diabetic with a strong history of family diabetes. However despite A1Cs of 14, Mrs. Gomez had been irregular with her medications and had failed attempts to change her diet and exercise patterns.  Dr. Smith knew what had to happen this time.</a:t>
            </a:r>
          </a:p>
          <a:p>
            <a:pPr>
              <a:lnSpc>
                <a:spcPct val="80000"/>
              </a:lnSpc>
            </a:pPr>
            <a:endParaRPr lang="en-US" altLang="en-US" sz="900" dirty="0" smtClean="0">
              <a:ea typeface="ＭＳ Ｐゴシック"/>
            </a:endParaRPr>
          </a:p>
          <a:p>
            <a:pPr>
              <a:lnSpc>
                <a:spcPct val="80000"/>
              </a:lnSpc>
            </a:pPr>
            <a:r>
              <a:rPr lang="en-US" altLang="en-US" sz="900" dirty="0" smtClean="0">
                <a:ea typeface="ＭＳ Ｐゴシック"/>
              </a:rPr>
              <a:t>Dr. Smith: Nice to see you Mrs. Gomez</a:t>
            </a:r>
          </a:p>
          <a:p>
            <a:pPr>
              <a:lnSpc>
                <a:spcPct val="80000"/>
              </a:lnSpc>
            </a:pPr>
            <a:r>
              <a:rPr lang="en-US" altLang="en-US" sz="900" dirty="0" smtClean="0">
                <a:ea typeface="ＭＳ Ｐゴシック"/>
              </a:rPr>
              <a:t>Mrs. Gomez: Thank you.</a:t>
            </a:r>
          </a:p>
          <a:p>
            <a:pPr>
              <a:lnSpc>
                <a:spcPct val="80000"/>
              </a:lnSpc>
            </a:pPr>
            <a:r>
              <a:rPr lang="en-US" altLang="en-US" sz="900" dirty="0" smtClean="0">
                <a:ea typeface="ＭＳ Ｐゴシック"/>
              </a:rPr>
              <a:t>Dr. Smith: Now have you made any of the changes we have discussed about your diet and exercise?</a:t>
            </a:r>
          </a:p>
          <a:p>
            <a:pPr>
              <a:lnSpc>
                <a:spcPct val="80000"/>
              </a:lnSpc>
            </a:pPr>
            <a:r>
              <a:rPr lang="en-US" altLang="en-US" sz="900" dirty="0" smtClean="0">
                <a:ea typeface="ＭＳ Ｐゴシック"/>
              </a:rPr>
              <a:t>Mrs. Gomez:  No.  I don’t have fresh vegetables available in my neighborhood and like I’ve been saying,  I’ve been too busy with my job and family to have time to exercise. I can afford rice and beans and that’s all I have time to make. </a:t>
            </a:r>
          </a:p>
          <a:p>
            <a:pPr>
              <a:lnSpc>
                <a:spcPct val="80000"/>
              </a:lnSpc>
            </a:pPr>
            <a:r>
              <a:rPr lang="en-US" altLang="en-US" sz="1000" dirty="0" smtClean="0">
                <a:ea typeface="ＭＳ Ｐゴシック"/>
              </a:rPr>
              <a:t>Dr. Smith:  But Mrs. Gomez, I’ve told you that something has to change. This high blood sugar is going to kill you.  If you can’t make the changes on your own, there’s really no choice. You have to start insulin injections.</a:t>
            </a:r>
          </a:p>
          <a:p>
            <a:pPr>
              <a:lnSpc>
                <a:spcPct val="80000"/>
              </a:lnSpc>
            </a:pPr>
            <a:r>
              <a:rPr lang="en-US" altLang="en-US" sz="1000" dirty="0" smtClean="0">
                <a:ea typeface="ＭＳ Ｐゴシック"/>
              </a:rPr>
              <a:t>Mrs. Gomez:  But I’ve told you I don’t want to do that. My mother lost her legs and then she died after starting insulin . I can’t do that. </a:t>
            </a:r>
          </a:p>
          <a:p>
            <a:pPr>
              <a:lnSpc>
                <a:spcPct val="80000"/>
              </a:lnSpc>
            </a:pPr>
            <a:r>
              <a:rPr lang="en-US" altLang="en-US" sz="1000" dirty="0" smtClean="0">
                <a:ea typeface="ＭＳ Ｐゴシック"/>
              </a:rPr>
              <a:t>Dr.  Smith:  That was the diabetes which did that, not the insulin.  There’s no choice,  you have to take it.</a:t>
            </a:r>
          </a:p>
          <a:p>
            <a:pPr>
              <a:lnSpc>
                <a:spcPct val="80000"/>
              </a:lnSpc>
            </a:pPr>
            <a:r>
              <a:rPr lang="en-US" altLang="en-US" sz="1000" dirty="0" smtClean="0">
                <a:ea typeface="ＭＳ Ｐゴシック"/>
              </a:rPr>
              <a:t>Mrs. Gomez:  I’m the sole provider for my family because I left a husband who called me worthless and always  told me what I could and could not do.  My friend said you’re a good doctor but nobody tells me that I don’t have a choice</a:t>
            </a:r>
            <a:r>
              <a:rPr lang="en-US" altLang="en-US" sz="800" dirty="0" smtClean="0">
                <a:ea typeface="ＭＳ Ｐゴシック"/>
              </a:rPr>
              <a:t>. </a:t>
            </a:r>
          </a:p>
          <a:p>
            <a:pPr>
              <a:lnSpc>
                <a:spcPct val="80000"/>
              </a:lnSpc>
            </a:pPr>
            <a:endParaRPr lang="en-US" altLang="en-US" sz="800" dirty="0" smtClean="0">
              <a:ea typeface="ＭＳ Ｐゴシック"/>
            </a:endParaRPr>
          </a:p>
          <a:p>
            <a:pPr>
              <a:lnSpc>
                <a:spcPct val="80000"/>
              </a:lnSpc>
            </a:pPr>
            <a:endParaRPr lang="en-US" altLang="en-US" sz="1000" dirty="0" smtClean="0">
              <a:ea typeface="ＭＳ Ｐゴシック"/>
            </a:endParaRPr>
          </a:p>
          <a:p>
            <a:pPr>
              <a:lnSpc>
                <a:spcPct val="80000"/>
              </a:lnSpc>
            </a:pPr>
            <a:endParaRPr lang="en-US" altLang="en-US" sz="800" dirty="0" smtClean="0">
              <a:ea typeface="ＭＳ Ｐゴシック"/>
            </a:endParaRPr>
          </a:p>
        </p:txBody>
      </p:sp>
    </p:spTree>
    <p:extLst>
      <p:ext uri="{BB962C8B-B14F-4D97-AF65-F5344CB8AC3E}">
        <p14:creationId xmlns:p14="http://schemas.microsoft.com/office/powerpoint/2010/main" val="1893957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p:spPr>
      </p:sp>
      <p:sp>
        <p:nvSpPr>
          <p:cNvPr id="65538" name="Rectangle 3"/>
          <p:cNvSpPr>
            <a:spLocks noGrp="1"/>
          </p:cNvSpPr>
          <p:nvPr>
            <p:ph type="body" idx="1"/>
          </p:nvPr>
        </p:nvSpPr>
        <p:spPr bwMode="auto">
          <a:noFill/>
        </p:spPr>
        <p:txBody>
          <a:bodyPr/>
          <a:lstStyle/>
          <a:p>
            <a:r>
              <a:rPr lang="en-US" altLang="en-US" dirty="0" smtClean="0">
                <a:ea typeface="ＭＳ Ｐゴシック"/>
              </a:rPr>
              <a:t>DISCUSS ANSWERS.    The difference between feeling concern for the patient and communicating it.  Many of us probably think that Dr. Smith </a:t>
            </a:r>
            <a:r>
              <a:rPr lang="en-US" altLang="en-US" b="1" i="1" dirty="0" smtClean="0">
                <a:ea typeface="ＭＳ Ｐゴシック"/>
              </a:rPr>
              <a:t>felt</a:t>
            </a:r>
            <a:r>
              <a:rPr lang="en-US" altLang="en-US" dirty="0" smtClean="0">
                <a:ea typeface="ＭＳ Ｐゴシック"/>
              </a:rPr>
              <a:t> concern for Mrs. Gomez and in her sense of urgency about the insulin was communicating that concern. However was it expressed in a way that Mrs. Gomez could feel it? In fact how easy can it be for  our own desire to help our patients improve their health, to  start to feel like scolding and efforts to control them.  ( And anybody with spouses, parents or children might recognize a similar dynamic; it can be harder to convey caring effectively than to feel it.  Finally, what opportunities were there for the physician to RESPOND to the patient’s emotions , convey empathy and share power to partner more effectively regarding a solution more likely to address her concerns?  A note:  Compliance is less than 50 % for most interventions and medications.  And most of the time, our patients won’t be this open about their inability , hesitation or disagreement to adhere to the plan, resulting in poor care and poor outcomes. IN our scenario Mrs. Gomez is very up front with what her underlying concerns are and her disagreement with the plan but more likely than not, she would be unlikely to be this direct with us.  </a:t>
            </a:r>
          </a:p>
          <a:p>
            <a:r>
              <a:rPr lang="en-US" altLang="en-US" dirty="0" smtClean="0">
                <a:ea typeface="ＭＳ Ｐゴシック"/>
              </a:rPr>
              <a:t>          </a:t>
            </a:r>
          </a:p>
        </p:txBody>
      </p:sp>
    </p:spTree>
    <p:extLst>
      <p:ext uri="{BB962C8B-B14F-4D97-AF65-F5344CB8AC3E}">
        <p14:creationId xmlns:p14="http://schemas.microsoft.com/office/powerpoint/2010/main" val="1546090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defTabSz="928688"/>
            <a:fld id="{6B65D9AB-4B5B-4AE7-9B05-81A1659B839A}" type="slidenum">
              <a:rPr lang="en-US" altLang="en-US" sz="1200" i="0">
                <a:solidFill>
                  <a:schemeClr val="tx1"/>
                </a:solidFill>
                <a:latin typeface="Arial Unicode MS" pitchFamily="34" charset="-128"/>
              </a:rPr>
              <a:pPr algn="r" defTabSz="928688"/>
              <a:t>17</a:t>
            </a:fld>
            <a:endParaRPr lang="en-US" altLang="en-US" sz="1200" i="0">
              <a:solidFill>
                <a:schemeClr val="tx1"/>
              </a:solidFill>
              <a:latin typeface="Arial Unicode MS" pitchFamily="34" charset="-128"/>
            </a:endParaRPr>
          </a:p>
        </p:txBody>
      </p:sp>
      <p:sp>
        <p:nvSpPr>
          <p:cNvPr id="675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7" name="Rectangle 3"/>
          <p:cNvSpPr>
            <a:spLocks noGrp="1" noChangeArrowheads="1"/>
          </p:cNvSpPr>
          <p:nvPr>
            <p:ph type="body" idx="1"/>
          </p:nvPr>
        </p:nvSpPr>
        <p:spPr bwMode="auto">
          <a:noFill/>
        </p:spPr>
        <p:txBody>
          <a:bodyPr/>
          <a:lstStyle/>
          <a:p>
            <a:pPr defTabSz="928688" eaLnBrk="1" hangingPunct="1">
              <a:lnSpc>
                <a:spcPct val="90000"/>
              </a:lnSpc>
            </a:pPr>
            <a:r>
              <a:rPr lang="en-US" altLang="en-US" dirty="0" smtClean="0">
                <a:ea typeface="ＭＳ Ｐゴシック"/>
              </a:rPr>
              <a:t>Before we return to Dr. Smith and Mrs. Gomez, let’s discuss some of the data supportive of the RESPECT model.</a:t>
            </a:r>
          </a:p>
          <a:p>
            <a:pPr defTabSz="928688" eaLnBrk="1" hangingPunct="1">
              <a:lnSpc>
                <a:spcPct val="90000"/>
              </a:lnSpc>
            </a:pPr>
            <a:r>
              <a:rPr lang="en-US" altLang="en-US" dirty="0" smtClean="0">
                <a:ea typeface="ＭＳ Ｐゴシック"/>
              </a:rPr>
              <a:t>          RESPECT was developed as an educational tool for teaching but subsequent surveys and studies have confirmed the clinical </a:t>
            </a:r>
            <a:r>
              <a:rPr lang="en-US" altLang="en-US" dirty="0" err="1" smtClean="0">
                <a:ea typeface="ＭＳ Ｐゴシック"/>
              </a:rPr>
              <a:t>relevence</a:t>
            </a:r>
            <a:r>
              <a:rPr lang="en-US" altLang="en-US" dirty="0" smtClean="0">
                <a:ea typeface="ＭＳ Ｐゴシック"/>
              </a:rPr>
              <a:t> of these components to patients concerns and experiences. </a:t>
            </a:r>
          </a:p>
          <a:p>
            <a:pPr defTabSz="928688" eaLnBrk="1" hangingPunct="1">
              <a:lnSpc>
                <a:spcPct val="90000"/>
              </a:lnSpc>
            </a:pPr>
            <a:r>
              <a:rPr lang="en-US" altLang="en-US" dirty="0" smtClean="0">
                <a:ea typeface="ＭＳ Ｐゴシック"/>
              </a:rPr>
              <a:t>  Many of you may have noticed this year’s SC compassionate caregiver winner Dr. Thea James in the prior photo as well is here. She  is one of my wonderful colleagues and one of the coauthors of the RESPECT model; she indeed seeks to provide the same level of respect, empowerment , empathy and compassion to all her patients and seeks to build trust in every encounter.  And in fact, ALL patients want and need respect. In fact in a large scale study of CG-CAHPS </a:t>
            </a:r>
            <a:r>
              <a:rPr lang="en-US" altLang="en-US" dirty="0" err="1" smtClean="0">
                <a:ea typeface="ＭＳ Ｐゴシック"/>
              </a:rPr>
              <a:t>scores,it</a:t>
            </a:r>
            <a:r>
              <a:rPr lang="en-US" altLang="en-US" dirty="0" smtClean="0">
                <a:ea typeface="ＭＳ Ｐゴシック"/>
              </a:rPr>
              <a:t> turns out that  Respect by one’s physician is the single most powerful predictor of patients’ overall rating of their physicians in 27 out of 28 specialties. A recent Consumer Reports study also linked patients’ feeling respected by their physicians with actual fewer safety problems and better workplace safety scores. So again, ALL patient want and need respect.  </a:t>
            </a:r>
          </a:p>
        </p:txBody>
      </p:sp>
    </p:spTree>
    <p:extLst>
      <p:ext uri="{BB962C8B-B14F-4D97-AF65-F5344CB8AC3E}">
        <p14:creationId xmlns:p14="http://schemas.microsoft.com/office/powerpoint/2010/main" val="325412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r>
              <a:rPr lang="en-US" altLang="en-US" dirty="0" smtClean="0">
                <a:ea typeface="ＭＳ Ｐゴシック"/>
              </a:rPr>
              <a:t> However it turns out that there is supporting evidence that RESPECT may be particularly important for patients from racial and </a:t>
            </a:r>
            <a:r>
              <a:rPr lang="en-US" altLang="en-US" dirty="0" err="1" smtClean="0">
                <a:ea typeface="ＭＳ Ｐゴシック"/>
              </a:rPr>
              <a:t>ethinic</a:t>
            </a:r>
            <a:r>
              <a:rPr lang="en-US" altLang="en-US" dirty="0" smtClean="0">
                <a:ea typeface="ＭＳ Ｐゴシック"/>
              </a:rPr>
              <a:t> groups at risk for disparities. Indeed, as you can see many of the components it contains are in fact areas of racial disparities in physician/patient communication. </a:t>
            </a:r>
          </a:p>
          <a:p>
            <a:pPr eaLnBrk="1" hangingPunct="1"/>
            <a:r>
              <a:rPr lang="en-US" altLang="en-US" dirty="0" smtClean="0">
                <a:ea typeface="ＭＳ Ｐゴシック"/>
              </a:rPr>
              <a:t>In terms of Respect  </a:t>
            </a:r>
            <a:r>
              <a:rPr lang="en-US" sz="900" i="1" dirty="0" smtClean="0">
                <a:ea typeface="ＭＳ Ｐゴシック"/>
              </a:rPr>
              <a:t>African American, Hispanic and Asian patients feel less respected by physicians than do white patients</a:t>
            </a:r>
            <a:r>
              <a:rPr lang="en-US" sz="1100" i="1" dirty="0" smtClean="0">
                <a:ea typeface="ＭＳ Ｐゴシック"/>
              </a:rPr>
              <a:t>.</a:t>
            </a:r>
            <a:r>
              <a:rPr lang="en-US" sz="1100" i="1" baseline="30000" dirty="0" smtClean="0">
                <a:ea typeface="ＭＳ Ｐゴシック"/>
              </a:rPr>
              <a:t>5</a:t>
            </a:r>
            <a:endParaRPr lang="en-US" altLang="en-US" dirty="0" smtClean="0">
              <a:ea typeface="ＭＳ Ｐゴシック"/>
            </a:endParaRPr>
          </a:p>
          <a:p>
            <a:pPr eaLnBrk="1" hangingPunct="1"/>
            <a:r>
              <a:rPr lang="en-US" altLang="en-US" dirty="0" smtClean="0">
                <a:ea typeface="ＭＳ Ｐゴシック"/>
              </a:rPr>
              <a:t>IN terms of Power –</a:t>
            </a:r>
            <a:r>
              <a:rPr lang="en-US" altLang="en-US" sz="900" i="1" dirty="0" smtClean="0">
                <a:ea typeface="ＭＳ Ｐゴシック"/>
              </a:rPr>
              <a:t>White physicians dominate speech more with non-white patients. </a:t>
            </a:r>
            <a:endParaRPr lang="en-US" altLang="en-US" dirty="0" smtClean="0">
              <a:ea typeface="ＭＳ Ｐゴシック"/>
            </a:endParaRPr>
          </a:p>
          <a:p>
            <a:pPr eaLnBrk="1" hangingPunct="1"/>
            <a:r>
              <a:rPr lang="en-US" altLang="en-US" dirty="0" smtClean="0">
                <a:ea typeface="ＭＳ Ｐゴシック"/>
              </a:rPr>
              <a:t>Empathy is an area of disparities as well–</a:t>
            </a:r>
            <a:r>
              <a:rPr lang="en-US" altLang="en-US" sz="900" i="1" dirty="0" smtClean="0">
                <a:ea typeface="ＭＳ Ｐゴシック"/>
              </a:rPr>
              <a:t>White MDs display less warmth, </a:t>
            </a:r>
            <a:r>
              <a:rPr lang="en-US" altLang="en-US" sz="900" i="1" dirty="0" err="1" smtClean="0">
                <a:ea typeface="ＭＳ Ｐゴシック"/>
              </a:rPr>
              <a:t>pt</a:t>
            </a:r>
            <a:r>
              <a:rPr lang="en-US" altLang="en-US" sz="900" i="1" dirty="0" smtClean="0">
                <a:ea typeface="ＭＳ Ｐゴシック"/>
              </a:rPr>
              <a:t>-centered behaviors with AA pts </a:t>
            </a:r>
            <a:endParaRPr lang="en-US" altLang="en-US" dirty="0" smtClean="0">
              <a:ea typeface="ＭＳ Ｐゴシック"/>
            </a:endParaRPr>
          </a:p>
          <a:p>
            <a:pPr eaLnBrk="1" hangingPunct="1"/>
            <a:r>
              <a:rPr lang="en-US" altLang="en-US" dirty="0" smtClean="0">
                <a:ea typeface="ＭＳ Ｐゴシック"/>
              </a:rPr>
              <a:t>Trust    </a:t>
            </a:r>
            <a:r>
              <a:rPr lang="en-US" sz="800" dirty="0" smtClean="0">
                <a:ea typeface="ＭＳ Ｐゴシック"/>
              </a:rPr>
              <a:t>In data about distrust, Dr. Giselle </a:t>
            </a:r>
            <a:r>
              <a:rPr lang="en-US" sz="800" dirty="0" err="1" smtClean="0">
                <a:ea typeface="ＭＳ Ｐゴシック"/>
              </a:rPr>
              <a:t>Corbie</a:t>
            </a:r>
            <a:r>
              <a:rPr lang="en-US" sz="800" dirty="0" smtClean="0">
                <a:ea typeface="ＭＳ Ｐゴシック"/>
              </a:rPr>
              <a:t>-Smith and colleagues established the lasting impact of Tuskegee, fears of experimentation and other negative racial experiences on AA trust in health providers. Let’s notice that more than a 3</a:t>
            </a:r>
            <a:r>
              <a:rPr lang="en-US" sz="800" baseline="30000" dirty="0" smtClean="0">
                <a:ea typeface="ＭＳ Ｐゴシック"/>
              </a:rPr>
              <a:t>rd</a:t>
            </a:r>
            <a:r>
              <a:rPr lang="en-US" sz="800" dirty="0" smtClean="0">
                <a:ea typeface="ＭＳ Ｐゴシック"/>
              </a:rPr>
              <a:t> of whites also believe that their doctors had already or might experiment on them without consent which is horrifying enough. But almost twice those numbers of AAs believed the same.  </a:t>
            </a:r>
            <a:r>
              <a:rPr lang="en-US" dirty="0" smtClean="0">
                <a:ea typeface="ＭＳ Ｐゴシック"/>
              </a:rPr>
              <a:t>         Gordon and colleagues </a:t>
            </a:r>
            <a:r>
              <a:rPr lang="en-US" sz="800" dirty="0" smtClean="0">
                <a:ea typeface="ＭＳ Ｐゴシック"/>
              </a:rPr>
              <a:t>found that the fear of mistreatment, while important in itself, was not the only kind of disparity. In fact in an observational study, white physicians indeed did offer less support , partnership and information to their black patients, further lowering their trust. </a:t>
            </a:r>
          </a:p>
          <a:p>
            <a:pPr eaLnBrk="1" hangingPunct="1"/>
            <a:endParaRPr lang="en-US" altLang="en-US" dirty="0" smtClean="0">
              <a:ea typeface="ＭＳ Ｐゴシック"/>
            </a:endParaRPr>
          </a:p>
        </p:txBody>
      </p:sp>
      <p:sp>
        <p:nvSpPr>
          <p:cNvPr id="69635" name="Slide Number Placeholder 3"/>
          <p:cNvSpPr>
            <a:spLocks noGrp="1"/>
          </p:cNvSpPr>
          <p:nvPr>
            <p:ph type="sldNum" sz="quarter" idx="5"/>
          </p:nvPr>
        </p:nvSpPr>
        <p:spPr bwMode="auto">
          <a:noFill/>
          <a:ln>
            <a:miter lim="800000"/>
            <a:headEnd/>
            <a:tailEnd/>
          </a:ln>
        </p:spPr>
        <p:txBody>
          <a:bodyPr/>
          <a:lstStyle/>
          <a:p>
            <a:fld id="{08913DC5-A26F-48CE-9440-CEADAA49B038}" type="slidenum">
              <a:rPr lang="en-US" altLang="en-US" smtClean="0">
                <a:ea typeface="ＭＳ Ｐゴシック"/>
                <a:cs typeface="ＭＳ Ｐゴシック"/>
              </a:rPr>
              <a:pPr/>
              <a:t>18</a:t>
            </a:fld>
            <a:endParaRPr lang="en-US" altLang="en-US" smtClean="0">
              <a:ea typeface="ＭＳ Ｐゴシック"/>
              <a:cs typeface="ＭＳ Ｐゴシック"/>
            </a:endParaRPr>
          </a:p>
        </p:txBody>
      </p:sp>
    </p:spTree>
    <p:extLst>
      <p:ext uri="{BB962C8B-B14F-4D97-AF65-F5344CB8AC3E}">
        <p14:creationId xmlns:p14="http://schemas.microsoft.com/office/powerpoint/2010/main" val="3425727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normAutofit fontScale="92500"/>
          </a:bodyPr>
          <a:lstStyle/>
          <a:p>
            <a:r>
              <a:rPr lang="en-US" altLang="en-US" dirty="0" smtClean="0">
                <a:ea typeface="ＭＳ Ｐゴシック"/>
              </a:rPr>
              <a:t>So did Dr. Smith show Respect to Mrs. Gomez?  The physician did start out politely and even said it was nice to see her and did use her proper title of Mrs. Gomez.  In the photo we saw she was looking at the patient and not lost in the chart. However Respect is important not only at the beginning but throughout the interview. As we look further </a:t>
            </a:r>
            <a:r>
              <a:rPr lang="en-US" altLang="en-US" dirty="0" err="1" smtClean="0">
                <a:ea typeface="ＭＳ Ｐゴシック"/>
              </a:rPr>
              <a:t>atht</a:t>
            </a:r>
            <a:r>
              <a:rPr lang="en-US" altLang="en-US" dirty="0" smtClean="0">
                <a:ea typeface="ＭＳ Ｐゴシック"/>
              </a:rPr>
              <a:t> the definition we can see that Dr. Smith did nothing to convey </a:t>
            </a:r>
            <a:r>
              <a:rPr lang="en-US" altLang="en-US" dirty="0" err="1" smtClean="0">
                <a:ea typeface="ＭＳ Ｐゴシック"/>
              </a:rPr>
              <a:t>MRs.</a:t>
            </a:r>
            <a:r>
              <a:rPr lang="en-US" altLang="en-US" dirty="0" smtClean="0">
                <a:ea typeface="ＭＳ Ｐゴシック"/>
              </a:rPr>
              <a:t> Gomez’ dignity, the validity of her concerns and completely disregarded her autonomy.  And by the time the photo was taken, her eye contact conveyed displeasure at Mrs. Gomez </a:t>
            </a:r>
            <a:r>
              <a:rPr lang="en-US" altLang="en-US" dirty="0" err="1" smtClean="0">
                <a:ea typeface="ＭＳ Ｐゴシック"/>
              </a:rPr>
              <a:t>disagreemrent</a:t>
            </a:r>
            <a:r>
              <a:rPr lang="en-US" altLang="en-US" dirty="0" smtClean="0">
                <a:ea typeface="ＭＳ Ｐゴシック"/>
              </a:rPr>
              <a:t>. </a:t>
            </a:r>
          </a:p>
          <a:p>
            <a:r>
              <a:rPr lang="en-US" altLang="en-US" dirty="0" smtClean="0">
                <a:ea typeface="ＭＳ Ｐゴシック"/>
              </a:rPr>
              <a:t> to review more specifically how we do this, proactively demonstrate Respect .  Use all your nonverbal as well as verbal behaviors to convey the. patient’s value, dignity, </a:t>
            </a:r>
            <a:r>
              <a:rPr lang="en-US" altLang="en-US" dirty="0" err="1" smtClean="0">
                <a:ea typeface="ＭＳ Ｐゴシック"/>
              </a:rPr>
              <a:t>autonomy,and</a:t>
            </a:r>
            <a:r>
              <a:rPr lang="en-US" altLang="en-US" dirty="0" smtClean="0">
                <a:ea typeface="ＭＳ Ｐゴシック"/>
              </a:rPr>
              <a:t> the  importance of their concerns.  This is important from the very beginning of the interview as well as throughout. </a:t>
            </a:r>
          </a:p>
          <a:p>
            <a:r>
              <a:rPr lang="en-US" altLang="en-US" dirty="0" smtClean="0">
                <a:ea typeface="ＭＳ Ｐゴシック"/>
              </a:rPr>
              <a:t>              Speaking of the EHR, it</a:t>
            </a:r>
            <a:r>
              <a:rPr lang="en-US" dirty="0" smtClean="0">
                <a:ea typeface="ＭＳ Ｐゴシック"/>
              </a:rPr>
              <a:t>  can be easy to fall into bad habits of getting distracted by it . It can be important and helpful  to remember to actively convey respect through eye contact, words and behavior and establish rapport before ( transparently perhaps) explaining the need to make sure you document their concerns in the chart, which if done right, can be a signal of the importance you place on accurately recording what they are saying.  Just remember to look at the patient during sensitive exchanges or other key moments to convey that you are listening, want  and value their responses.  </a:t>
            </a:r>
            <a:endParaRPr lang="en-US" altLang="en-US" dirty="0" smtClean="0">
              <a:ea typeface="ＭＳ Ｐゴシック"/>
            </a:endParaRPr>
          </a:p>
          <a:p>
            <a:r>
              <a:rPr lang="en-US" altLang="en-US" dirty="0" smtClean="0">
                <a:ea typeface="ＭＳ Ｐゴシック"/>
              </a:rPr>
              <a:t>             In addition to your body posture and terms of address, respect should be woven throughout</a:t>
            </a:r>
            <a:r>
              <a:rPr lang="en-US" altLang="en-US" baseline="0" dirty="0" smtClean="0">
                <a:ea typeface="ＭＳ Ｐゴシック"/>
              </a:rPr>
              <a:t> the interview, as you recognize and affirm the patient’s efforts, choices and accomplishments.   For example, given the life that Mrs. Gomez describes as a single working mother, it is impressive and positive that she made it in to see her doctor, to do something for herself.</a:t>
            </a:r>
            <a:endParaRPr lang="en-US" altLang="en-US" dirty="0" smtClean="0">
              <a:ea typeface="ＭＳ Ｐゴシック"/>
            </a:endParaRPr>
          </a:p>
        </p:txBody>
      </p:sp>
      <p:sp>
        <p:nvSpPr>
          <p:cNvPr id="71683" name="Slide Number Placeholder 3"/>
          <p:cNvSpPr>
            <a:spLocks noGrp="1"/>
          </p:cNvSpPr>
          <p:nvPr>
            <p:ph type="sldNum" sz="quarter" idx="5"/>
          </p:nvPr>
        </p:nvSpPr>
        <p:spPr bwMode="auto">
          <a:noFill/>
          <a:ln>
            <a:miter lim="800000"/>
            <a:headEnd/>
            <a:tailEnd/>
          </a:ln>
        </p:spPr>
        <p:txBody>
          <a:bodyPr/>
          <a:lstStyle/>
          <a:p>
            <a:fld id="{DA550A68-516B-4925-8B08-78F2B181606F}" type="slidenum">
              <a:rPr lang="en-US" altLang="en-US" smtClean="0">
                <a:ea typeface="ＭＳ Ｐゴシック"/>
                <a:cs typeface="ＭＳ Ｐゴシック"/>
              </a:rPr>
              <a:pPr/>
              <a:t>19</a:t>
            </a:fld>
            <a:endParaRPr lang="en-US" altLang="en-US" smtClean="0">
              <a:ea typeface="ＭＳ Ｐゴシック"/>
              <a:cs typeface="ＭＳ Ｐゴシック"/>
            </a:endParaRPr>
          </a:p>
        </p:txBody>
      </p:sp>
    </p:spTree>
    <p:extLst>
      <p:ext uri="{BB962C8B-B14F-4D97-AF65-F5344CB8AC3E}">
        <p14:creationId xmlns:p14="http://schemas.microsoft.com/office/powerpoint/2010/main" val="3993170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defTabSz="928688"/>
            <a:fld id="{6B24C378-CA81-41B3-8D66-B4404ACDED5E}" type="slidenum">
              <a:rPr lang="en-US" altLang="en-US" sz="1200" i="0">
                <a:solidFill>
                  <a:schemeClr val="tx1"/>
                </a:solidFill>
                <a:latin typeface="Arial Unicode MS" pitchFamily="34" charset="-128"/>
              </a:rPr>
              <a:pPr algn="r" defTabSz="928688"/>
              <a:t>20</a:t>
            </a:fld>
            <a:endParaRPr lang="en-US" altLang="en-US" sz="1200" i="0">
              <a:solidFill>
                <a:schemeClr val="tx1"/>
              </a:solidFill>
              <a:latin typeface="Arial Unicode MS" pitchFamily="34" charset="-128"/>
            </a:endParaRPr>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a:lstStyle/>
          <a:p>
            <a:pPr defTabSz="928688" eaLnBrk="1" hangingPunct="1"/>
            <a:r>
              <a:rPr lang="en-US" altLang="en-US" dirty="0" smtClean="0">
                <a:ea typeface="ＭＳ Ｐゴシック"/>
              </a:rPr>
              <a:t>  While Dr. Smith did nothing to explore </a:t>
            </a:r>
            <a:r>
              <a:rPr lang="en-US" altLang="en-US" dirty="0" err="1" smtClean="0">
                <a:ea typeface="ＭＳ Ｐゴシック"/>
              </a:rPr>
              <a:t>MRs.</a:t>
            </a:r>
            <a:r>
              <a:rPr lang="en-US" altLang="en-US" dirty="0" smtClean="0">
                <a:ea typeface="ＭＳ Ｐゴシック"/>
              </a:rPr>
              <a:t> Gomez’ explanatory model,  she actually volunteered some ideas including that insulin  had made her mother’s disease worse and led to the amputation. We don’t know what Mrs. Gomez understanding</a:t>
            </a:r>
            <a:r>
              <a:rPr lang="en-US" altLang="en-US" baseline="0" dirty="0" smtClean="0">
                <a:ea typeface="ＭＳ Ｐゴシック"/>
              </a:rPr>
              <a:t> is of diabetes , if she has </a:t>
            </a:r>
            <a:r>
              <a:rPr lang="en-US" altLang="en-US" dirty="0" smtClean="0">
                <a:ea typeface="ＭＳ Ｐゴシック"/>
              </a:rPr>
              <a:t>any symptoms which she herself is concerned about and what she thinks they were caused by.  As a way to ally with </a:t>
            </a:r>
            <a:r>
              <a:rPr lang="en-US" altLang="en-US" dirty="0" err="1" smtClean="0">
                <a:ea typeface="ＭＳ Ｐゴシック"/>
              </a:rPr>
              <a:t>MRs.</a:t>
            </a:r>
            <a:r>
              <a:rPr lang="en-US" altLang="en-US" dirty="0" smtClean="0">
                <a:ea typeface="ＭＳ Ｐゴシック"/>
              </a:rPr>
              <a:t> Gomez, asking what she knows about her diabetes and what worries her the most</a:t>
            </a:r>
            <a:r>
              <a:rPr lang="en-US" altLang="en-US" baseline="0" dirty="0" smtClean="0">
                <a:ea typeface="ＭＳ Ｐゴシック"/>
              </a:rPr>
              <a:t> about it, </a:t>
            </a:r>
            <a:r>
              <a:rPr lang="en-US" altLang="en-US" dirty="0" smtClean="0">
                <a:ea typeface="ＭＳ Ｐゴシック"/>
              </a:rPr>
              <a:t> would have supplied a potential way to engage her.   Even with patients who don’t display overt differences from you, their understanding of what is wrong and what will help can differ greatly from yours.  In fact in a study by Lang, it turns out that absent direct inquiry,  most patients had a number of ideas about the cause and potential solutions to their problems that were not mentioned , leaving room for  great mutual misunderstanding, hidden disagreements and inefficiencies.  </a:t>
            </a:r>
          </a:p>
        </p:txBody>
      </p:sp>
    </p:spTree>
    <p:extLst>
      <p:ext uri="{BB962C8B-B14F-4D97-AF65-F5344CB8AC3E}">
        <p14:creationId xmlns:p14="http://schemas.microsoft.com/office/powerpoint/2010/main" val="1193048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defTabSz="928688"/>
            <a:fld id="{BE221A51-396A-4619-A413-C813580D7313}" type="slidenum">
              <a:rPr lang="en-US" altLang="en-US" sz="1200" i="0">
                <a:solidFill>
                  <a:schemeClr val="tx1"/>
                </a:solidFill>
                <a:latin typeface="Arial Unicode MS" pitchFamily="34" charset="-128"/>
              </a:rPr>
              <a:pPr algn="r" defTabSz="928688"/>
              <a:t>21</a:t>
            </a:fld>
            <a:endParaRPr lang="en-US" altLang="en-US" sz="1200" i="0">
              <a:solidFill>
                <a:schemeClr val="tx1"/>
              </a:solidFill>
              <a:latin typeface="Arial Unicode MS" pitchFamily="34" charset="-128"/>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a:lstStyle/>
          <a:p>
            <a:pPr defTabSz="928688" eaLnBrk="1" hangingPunct="1">
              <a:lnSpc>
                <a:spcPct val="80000"/>
              </a:lnSpc>
            </a:pPr>
            <a:r>
              <a:rPr lang="en-US" altLang="en-US" sz="1000" dirty="0" smtClean="0">
                <a:ea typeface="ＭＳ Ｐゴシック"/>
              </a:rPr>
              <a:t>Social context is important for all our patients. While medical students are often trained to gather exhaustive data, by the time most clinicians enter practice, too many social histories consist of smoking and drinking histories and if we’re lucky occupational risks. At minimum, it’s good to have a sense of how the patient’s illness affects his or her life and how his/her life impacts their illness..  Obviously for patients with economic and other stressors,  prioritizing treatment and even health can be challenging.  Even in situations when care is not limited by resources and access issues, personal stressors can make symptoms worse or make it more difficult to prioritize treatment. Conversely it can be incredibly helpful to elicit the supports, strengths and spiritual resources which can help patients cope and manage their illness and their life.  Spirituality of course is more than religious practice although for observant patients and families, religious beliefs ,dietary restrictions and other practices can have a major impact on their approach to care. But using a broader definition of spirituality includes matters of meaning and purpose , which also pertain to how to cope with illness and other life challenges..  What matters most to them can help determine what choices patients make about their illness and their health and even what causes or alleviates their suffering. Exploring the social context can be in fact an incredibly practical way to find out how best to help the patient manage the challenges they face.  And it doesn’t have to take a thousand</a:t>
            </a:r>
            <a:r>
              <a:rPr lang="en-US" altLang="en-US" sz="1000" baseline="0" dirty="0" smtClean="0">
                <a:ea typeface="ＭＳ Ｐゴシック"/>
              </a:rPr>
              <a:t> questions to do it.  How does your life impact your ability to manage your illness? How has your sickness affected you and your life?  “ What? and who ? helps you cope?”  “What ? Who makes it harder?”</a:t>
            </a:r>
            <a:endParaRPr lang="en-US" altLang="en-US" sz="1000" dirty="0" smtClean="0">
              <a:ea typeface="ＭＳ Ｐゴシック"/>
            </a:endParaRPr>
          </a:p>
          <a:p>
            <a:pPr defTabSz="928688" eaLnBrk="1" hangingPunct="1">
              <a:lnSpc>
                <a:spcPct val="80000"/>
              </a:lnSpc>
            </a:pPr>
            <a:r>
              <a:rPr lang="en-US" altLang="en-US" sz="1000" dirty="0" smtClean="0">
                <a:ea typeface="ＭＳ Ｐゴシック"/>
              </a:rPr>
              <a:t>              What did we learn about Mrs. Gomez’s social context?.  Again, Dr. Smith didn’t express enough interest in this area to inquire which was another lost opportunity to establish concern and strengthen the relationship.  However Mrs. Gomez herself shared the financial stresses, lack of access to healthy food or time,  and family and work responsibilities she has to cope with alone having left a marriage which</a:t>
            </a:r>
            <a:r>
              <a:rPr lang="en-US" altLang="en-US" sz="1000" baseline="0" dirty="0" smtClean="0">
                <a:ea typeface="ＭＳ Ｐゴシック"/>
              </a:rPr>
              <a:t> sounds</a:t>
            </a:r>
            <a:r>
              <a:rPr lang="en-US" altLang="en-US" sz="1000" dirty="0" smtClean="0">
                <a:ea typeface="ＭＳ Ｐゴシック"/>
              </a:rPr>
              <a:t> emotionally or potentially even physically abusive.  Taking a strength rather than deficit based perspective, Mrs. Gomez shared that she successfully left a man she felt devalued her, and is managing to raise her children on her own and hold down a job. Reflecting on this strength with the respect it deserves would have been another opportunity to partner with Mrs. Gomez as well as to find how </a:t>
            </a:r>
            <a:r>
              <a:rPr lang="en-US" altLang="en-US" sz="1000" dirty="0" err="1" smtClean="0">
                <a:ea typeface="ＭＳ Ｐゴシック"/>
              </a:rPr>
              <a:t>how</a:t>
            </a:r>
            <a:r>
              <a:rPr lang="en-US" altLang="en-US" sz="1000" dirty="0" smtClean="0">
                <a:ea typeface="ＭＳ Ｐゴシック"/>
              </a:rPr>
              <a:t> she is coping with all this  and if there are any additional sources of support </a:t>
            </a:r>
            <a:r>
              <a:rPr lang="en-US" altLang="en-US" sz="1000" dirty="0" err="1" smtClean="0">
                <a:ea typeface="ＭＳ Ｐゴシック"/>
              </a:rPr>
              <a:t>eg</a:t>
            </a:r>
            <a:r>
              <a:rPr lang="en-US" altLang="en-US" sz="1000" dirty="0" smtClean="0">
                <a:ea typeface="ＭＳ Ｐゴシック"/>
              </a:rPr>
              <a:t> from extended family , spiritual beliefs , church or elsewhere that might be able to alleviate some of the burden and give her the  breathing room to prioritize her health so that she can continue to be there for her family. In the new patient centered medical home team model, perhaps there would be a colleague who would know of services that could be added if needed to Mrs. Gomez social support network to decrease some of the financial stress, or access affordable healthy food</a:t>
            </a:r>
            <a:r>
              <a:rPr lang="en-US" altLang="en-US" sz="1000" baseline="0" dirty="0" smtClean="0">
                <a:ea typeface="ＭＳ Ｐゴシック"/>
              </a:rPr>
              <a:t> recommended for</a:t>
            </a:r>
            <a:r>
              <a:rPr lang="en-US" altLang="en-US" sz="1000" dirty="0" smtClean="0">
                <a:ea typeface="ＭＳ Ｐゴシック"/>
              </a:rPr>
              <a:t> her diabetes regimen, etc. </a:t>
            </a:r>
          </a:p>
          <a:p>
            <a:pPr defTabSz="928688" eaLnBrk="1" hangingPunct="1">
              <a:lnSpc>
                <a:spcPct val="80000"/>
              </a:lnSpc>
            </a:pPr>
            <a:endParaRPr lang="en-US" altLang="en-US" sz="1000" dirty="0" smtClean="0">
              <a:ea typeface="ＭＳ Ｐゴシック"/>
            </a:endParaRPr>
          </a:p>
        </p:txBody>
      </p:sp>
    </p:spTree>
    <p:extLst>
      <p:ext uri="{BB962C8B-B14F-4D97-AF65-F5344CB8AC3E}">
        <p14:creationId xmlns:p14="http://schemas.microsoft.com/office/powerpoint/2010/main" val="487368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defTabSz="928688"/>
            <a:fld id="{AF56C20B-9958-4B44-80ED-A7166E339C50}" type="slidenum">
              <a:rPr lang="en-US" altLang="en-US" sz="1200" i="0">
                <a:solidFill>
                  <a:schemeClr val="tx1"/>
                </a:solidFill>
                <a:latin typeface="Arial Unicode MS" pitchFamily="34" charset="-128"/>
              </a:rPr>
              <a:pPr algn="r" defTabSz="928688"/>
              <a:t>22</a:t>
            </a:fld>
            <a:endParaRPr lang="en-US" altLang="en-US" sz="1200" i="0">
              <a:solidFill>
                <a:schemeClr val="tx1"/>
              </a:solidFill>
              <a:latin typeface="Arial Unicode MS" pitchFamily="34" charset="-128"/>
            </a:endParaRPr>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noFill/>
        </p:spPr>
        <p:txBody>
          <a:bodyPr>
            <a:normAutofit fontScale="92500" lnSpcReduction="20000"/>
          </a:bodyPr>
          <a:lstStyle/>
          <a:p>
            <a:pPr defTabSz="928688" eaLnBrk="1" hangingPunct="1"/>
            <a:r>
              <a:rPr lang="en-US" altLang="en-US" dirty="0" smtClean="0">
                <a:ea typeface="ＭＳ Ｐゴシック"/>
              </a:rPr>
              <a:t>The RESPECT model involves sharing power and control.  While the clinician is the one generally  best acquainted with the disease and treatment options, the patient is equally expert in matters relating to their understanding, the impact on their life, their preferences and in fact will be living with whatever decisions  are made.  How can you share power with a patient ?  First, listen. Do not dominate or speak too much.  As Paul </a:t>
            </a:r>
            <a:r>
              <a:rPr lang="en-US" altLang="en-US" dirty="0" err="1" smtClean="0">
                <a:ea typeface="ＭＳ Ｐゴシック"/>
              </a:rPr>
              <a:t>Haidet</a:t>
            </a:r>
            <a:r>
              <a:rPr lang="en-US" altLang="en-US" dirty="0" smtClean="0">
                <a:ea typeface="ＭＳ Ｐゴシック"/>
              </a:rPr>
              <a:t> put is so powerfully, “Build” a history rather than “take’ one.  Let the patient help you identify what matters to them. Make sure to elicit the patient’s preferences and choice, even if you end up  recommending something different.  An authentic discussion between you two is better than assuming agreement.  This process conveys respect , allows you a chance to address concerns and perhaps increases the likelihood of a mutually constructed solution. </a:t>
            </a:r>
          </a:p>
          <a:p>
            <a:pPr defTabSz="928688" eaLnBrk="1" hangingPunct="1"/>
            <a:r>
              <a:rPr lang="en-US" altLang="en-US" dirty="0" smtClean="0">
                <a:ea typeface="ＭＳ Ｐゴシック"/>
              </a:rPr>
              <a:t>           For Dr. Smith and Mrs. Gomez, the inability to share power and a battle over control are  clearly where there was a total breakdown in the communication.  Dr. Smith, either because she was too burned out, or too anxious about Mrs. Gomez’ A1C,  could not get past this to recognize that Mrs. Gomez by necessity is in charge of whether and how she deals with her diabetes. While Dr. Smith’s concern about Mrs. Gomez’ diabetes is </a:t>
            </a:r>
            <a:r>
              <a:rPr lang="en-US" altLang="en-US" dirty="0" err="1" smtClean="0">
                <a:ea typeface="ＭＳ Ｐゴシック"/>
              </a:rPr>
              <a:t>warrented</a:t>
            </a:r>
            <a:r>
              <a:rPr lang="en-US" altLang="en-US" dirty="0" smtClean="0">
                <a:ea typeface="ＭＳ Ｐゴシック"/>
              </a:rPr>
              <a:t>, she neglected even to find out why Mrs. Gomez had come to the office and how she hoped that Dr. Smith could help..  By never inquiring about Mrs. Gomez’ agenda, Dr. Smith missed yet another chance to find a way to partner around something Mrs. Gomez might find helpful, to build trust.  Even if they ended up disagreeing about the insulin in that visit, there would be more of a chance that the relationship could withstand this</a:t>
            </a:r>
            <a:r>
              <a:rPr lang="en-US" altLang="en-US" baseline="0" dirty="0" smtClean="0">
                <a:ea typeface="ＭＳ Ｐゴシック"/>
              </a:rPr>
              <a:t> difference</a:t>
            </a:r>
            <a:r>
              <a:rPr lang="en-US" altLang="en-US" dirty="0" smtClean="0">
                <a:ea typeface="ＭＳ Ｐゴシック"/>
              </a:rPr>
              <a:t> and that they might be able to find a way to work together over time.</a:t>
            </a:r>
          </a:p>
          <a:p>
            <a:pPr defTabSz="928688" eaLnBrk="1" hangingPunct="1"/>
            <a:r>
              <a:rPr lang="en-US" altLang="en-US" dirty="0" smtClean="0">
                <a:ea typeface="ＭＳ Ｐゴシック"/>
              </a:rPr>
              <a:t>           I noticed that a couple of participants had questions about motivational interviewing . Clearly that </a:t>
            </a:r>
            <a:r>
              <a:rPr lang="en-US" altLang="en-US" dirty="0" err="1" smtClean="0">
                <a:ea typeface="ＭＳ Ｐゴシック"/>
              </a:rPr>
              <a:t>warrents</a:t>
            </a:r>
            <a:r>
              <a:rPr lang="en-US" altLang="en-US" dirty="0" smtClean="0">
                <a:ea typeface="ＭＳ Ｐゴシック"/>
              </a:rPr>
              <a:t> an entire training itself but I agree it is a very helpful approach that offers a much more effective alternative than do power struggles. In fact with a conscious patient in an outpatient setting,  nobody can control or change another person;  for change to happen the patient must want to and believe they can.  The practitioner can be helpful by creating a respectful and safe place to facilitate that process. </a:t>
            </a:r>
          </a:p>
        </p:txBody>
      </p:sp>
    </p:spTree>
    <p:extLst>
      <p:ext uri="{BB962C8B-B14F-4D97-AF65-F5344CB8AC3E}">
        <p14:creationId xmlns:p14="http://schemas.microsoft.com/office/powerpoint/2010/main" val="4238653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26"/>
          <p:cNvSpPr>
            <a:spLocks noGrp="1" noRot="1" noChangeAspect="1" noTextEdit="1"/>
          </p:cNvSpPr>
          <p:nvPr>
            <p:ph type="sldImg"/>
          </p:nvPr>
        </p:nvSpPr>
        <p:spPr bwMode="auto">
          <a:noFill/>
          <a:ln>
            <a:solidFill>
              <a:srgbClr val="000000"/>
            </a:solidFill>
            <a:miter lim="800000"/>
            <a:headEnd/>
            <a:tailEnd/>
          </a:ln>
        </p:spPr>
      </p:sp>
      <p:sp>
        <p:nvSpPr>
          <p:cNvPr id="43010" name="Rectangle 1027"/>
          <p:cNvSpPr>
            <a:spLocks noGrp="1"/>
          </p:cNvSpPr>
          <p:nvPr>
            <p:ph type="body" idx="1"/>
          </p:nvPr>
        </p:nvSpPr>
        <p:spPr bwMode="auto">
          <a:noFill/>
        </p:spPr>
        <p:txBody>
          <a:bodyPr/>
          <a:lstStyle/>
          <a:p>
            <a:pPr eaLnBrk="1" hangingPunct="1"/>
            <a:r>
              <a:rPr lang="en-US" altLang="en-US" smtClean="0">
                <a:ea typeface="ＭＳ Ｐゴシック"/>
              </a:rPr>
              <a:t>In terms of today’s learning objectives,  we will become familiar with why and how the RESPECT model was developed and  how it can help us  connect with patients from backgrounds different than our own. We will also explore how to use the model to engage and partner with our supervisees and trainees in addressing the challenges they face. Finally  I will also briefly discuss our most recent work applying RESPECT to teams as a relational guide addressing diversity and hierarchy that helps maximize the team’s capacity to identify, face and adapt to challenges.</a:t>
            </a:r>
          </a:p>
          <a:p>
            <a:pPr eaLnBrk="1" hangingPunct="1"/>
            <a:endParaRPr lang="en-US" altLang="en-US" smtClean="0">
              <a:ea typeface="ＭＳ Ｐゴシック"/>
            </a:endParaRPr>
          </a:p>
        </p:txBody>
      </p:sp>
    </p:spTree>
    <p:extLst>
      <p:ext uri="{BB962C8B-B14F-4D97-AF65-F5344CB8AC3E}">
        <p14:creationId xmlns:p14="http://schemas.microsoft.com/office/powerpoint/2010/main" val="203203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defTabSz="928688"/>
            <a:fld id="{84D61763-2066-4FB2-898F-1CD30A2ED0EE}" type="slidenum">
              <a:rPr lang="en-US" altLang="en-US" sz="1200" i="0">
                <a:solidFill>
                  <a:schemeClr val="tx1"/>
                </a:solidFill>
                <a:latin typeface="Arial Unicode MS" pitchFamily="34" charset="-128"/>
              </a:rPr>
              <a:pPr algn="r" defTabSz="928688"/>
              <a:t>23</a:t>
            </a:fld>
            <a:endParaRPr lang="en-US" altLang="en-US" sz="1200" i="0">
              <a:solidFill>
                <a:schemeClr val="tx1"/>
              </a:solidFill>
              <a:latin typeface="Arial Unicode MS" pitchFamily="34" charset="-128"/>
            </a:endParaRPr>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5" name="Rectangle 3"/>
          <p:cNvSpPr>
            <a:spLocks noGrp="1" noChangeArrowheads="1"/>
          </p:cNvSpPr>
          <p:nvPr>
            <p:ph type="body" idx="1"/>
          </p:nvPr>
        </p:nvSpPr>
        <p:spPr bwMode="auto">
          <a:noFill/>
        </p:spPr>
        <p:txBody>
          <a:bodyPr>
            <a:normAutofit/>
          </a:bodyPr>
          <a:lstStyle/>
          <a:p>
            <a:pPr eaLnBrk="1" hangingPunct="1">
              <a:lnSpc>
                <a:spcPct val="80000"/>
              </a:lnSpc>
            </a:pPr>
            <a:r>
              <a:rPr lang="en-US" altLang="en-US" sz="800" dirty="0" smtClean="0">
                <a:ea typeface="ＭＳ Ｐゴシック"/>
              </a:rPr>
              <a:t>       Regarding Empathy, were there opportunities in our scenario for </a:t>
            </a:r>
            <a:r>
              <a:rPr lang="en-US" altLang="en-US" sz="800" dirty="0" err="1" smtClean="0">
                <a:ea typeface="ＭＳ Ｐゴシック"/>
              </a:rPr>
              <a:t>Dr</a:t>
            </a:r>
            <a:r>
              <a:rPr lang="en-US" altLang="en-US" sz="800" dirty="0" smtClean="0">
                <a:ea typeface="ＭＳ Ｐゴシック"/>
              </a:rPr>
              <a:t> Smith to express understanding? To show care, concern and respect?  To convey that she understands what Mrs. Gomez’ life is like?</a:t>
            </a:r>
          </a:p>
          <a:p>
            <a:pPr eaLnBrk="1" hangingPunct="1">
              <a:lnSpc>
                <a:spcPct val="80000"/>
              </a:lnSpc>
            </a:pPr>
            <a:r>
              <a:rPr lang="en-US" altLang="en-US" sz="800" dirty="0" smtClean="0">
                <a:ea typeface="ＭＳ Ｐゴシック"/>
              </a:rPr>
              <a:t>      Yes, and unfortunately Dr. Smith missed them. What about when she first spoke about how hard it is for her to have time and money to get the food she needs to be healthy?  When she expressed the responsibility she feels to take care of her family and to handle being the sole provider?   What if Dr. Smith had expressed understanding of how hard that must be and of how responsible and capable she is to handle all of this on her own?   What about Mrs.</a:t>
            </a:r>
            <a:r>
              <a:rPr lang="en-US" altLang="en-US" sz="800" baseline="0" dirty="0" smtClean="0">
                <a:ea typeface="ＭＳ Ｐゴシック"/>
              </a:rPr>
              <a:t> Gomez’</a:t>
            </a:r>
            <a:r>
              <a:rPr lang="en-US" altLang="en-US" sz="800" dirty="0" smtClean="0">
                <a:ea typeface="ＭＳ Ｐゴシック"/>
              </a:rPr>
              <a:t> fear about insulin? While Dr. Smith corrected her misunderstanding, she never addressed Mrs. Gomez’ emotion and fear so the impression</a:t>
            </a:r>
            <a:r>
              <a:rPr lang="en-US" altLang="en-US" sz="800" baseline="0" dirty="0" smtClean="0">
                <a:ea typeface="ＭＳ Ｐゴシック"/>
              </a:rPr>
              <a:t> is of a complete dismissal of Mrs. Gomez’ emotions</a:t>
            </a:r>
            <a:r>
              <a:rPr lang="en-US" altLang="en-US" sz="800" dirty="0" smtClean="0">
                <a:ea typeface="ＭＳ Ｐゴシック"/>
              </a:rPr>
              <a:t>.  Might it have been easier for Dr. Smith to explore options with Mrs. Gomez if she felt like Dr. Smith understood her , cared about her and respected the life she works so hard to maintain? Here are a couple of examples of what Dr. Smith might have said.</a:t>
            </a:r>
          </a:p>
          <a:p>
            <a:pPr marL="742950" lvl="1" indent="-285750" eaLnBrk="1" hangingPunct="1">
              <a:lnSpc>
                <a:spcPct val="80000"/>
              </a:lnSpc>
            </a:pPr>
            <a:r>
              <a:rPr lang="en-US" altLang="en-US" sz="900" i="1" dirty="0" smtClean="0">
                <a:ea typeface="ＭＳ Ｐゴシック"/>
              </a:rPr>
              <a:t>No wonder you’re afraid of insulin since you think it made your mom lose her legs and her life.”      </a:t>
            </a:r>
          </a:p>
          <a:p>
            <a:pPr marL="742950" lvl="1" indent="-285750" eaLnBrk="1" hangingPunct="1">
              <a:lnSpc>
                <a:spcPct val="80000"/>
              </a:lnSpc>
            </a:pPr>
            <a:r>
              <a:rPr lang="en-US" altLang="en-US" sz="900" i="1" dirty="0" smtClean="0">
                <a:ea typeface="ＭＳ Ｐゴシック"/>
              </a:rPr>
              <a:t>“You take responsibility for your family and feel their needs must come first . I really respect how responsible you are.  But I wonder if it ever gets hard to have it all riding on your shoulders? “. </a:t>
            </a:r>
          </a:p>
          <a:p>
            <a:pPr marL="742950" lvl="1" indent="-285750" eaLnBrk="1" hangingPunct="1">
              <a:lnSpc>
                <a:spcPct val="80000"/>
              </a:lnSpc>
            </a:pPr>
            <a:r>
              <a:rPr lang="en-US" altLang="en-US" sz="800" dirty="0" smtClean="0">
                <a:ea typeface="ＭＳ Ｐゴシック"/>
              </a:rPr>
              <a:t>So demonstrate Empathy.  Remember, that  we already know that black</a:t>
            </a:r>
            <a:r>
              <a:rPr lang="en-US" altLang="en-US" sz="800" baseline="0" dirty="0" smtClean="0">
                <a:ea typeface="ＭＳ Ｐゴシック"/>
              </a:rPr>
              <a:t> patients are at increased risk to experience a lack of warmth from their white doctors. </a:t>
            </a:r>
            <a:r>
              <a:rPr lang="en-US" altLang="en-US" sz="800" dirty="0" smtClean="0">
                <a:ea typeface="ＭＳ Ｐゴシック"/>
              </a:rPr>
              <a:t>However, it turns out that physicians rarely express empathy to any of their patients for either explicit s or implicit emotions such as when the patient has experienced a loss or is in pain.   Why is this? Participants in empathy workshops report a number of factors.  Indeed many of you can probably reflect on when or whether you expressed empathy when a patient, colleague, or even friend</a:t>
            </a:r>
            <a:r>
              <a:rPr lang="en-US" altLang="en-US" sz="800" baseline="0" dirty="0" smtClean="0">
                <a:ea typeface="ＭＳ Ｐゴシック"/>
              </a:rPr>
              <a:t> deserved it and why that might have been</a:t>
            </a:r>
            <a:r>
              <a:rPr lang="en-US" altLang="en-US" sz="800" dirty="0" smtClean="0">
                <a:ea typeface="ＭＳ Ｐゴシック"/>
              </a:rPr>
              <a:t>. </a:t>
            </a:r>
          </a:p>
          <a:p>
            <a:pPr marL="742950" lvl="1" indent="-285750" eaLnBrk="1" hangingPunct="1">
              <a:lnSpc>
                <a:spcPct val="80000"/>
              </a:lnSpc>
            </a:pPr>
            <a:r>
              <a:rPr lang="en-US" altLang="en-US" sz="800" dirty="0" smtClean="0">
                <a:ea typeface="ＭＳ Ｐゴシック"/>
              </a:rPr>
              <a:t>                 In</a:t>
            </a:r>
            <a:r>
              <a:rPr lang="en-US" altLang="en-US" sz="800" baseline="0" dirty="0" smtClean="0">
                <a:ea typeface="ＭＳ Ｐゴシック"/>
              </a:rPr>
              <a:t> clinical settings, it is easy for practitioners to be preoccupied or distracted by problem-solving the solution and perhaps not even register that someone is mentioning an explicit or implicit emotion. </a:t>
            </a:r>
            <a:r>
              <a:rPr lang="en-US" altLang="en-US" sz="800" dirty="0" smtClean="0">
                <a:ea typeface="ＭＳ Ｐゴシック"/>
              </a:rPr>
              <a:t>( this I’m sure contributed to Dr. Smith’s problem).  Sometimes clinicians have become desensitized to the fact that an experience is really difficult since it pales in comparison to the suffering that other patients have had.  Being diagnosed with an STD vs stage 4 cancer for example. But sometimes physicians feel compassion but just don’t know what and how to say something.  An example which comes to mind is of a trainee who discussed how distressed he’d been when a patient disclosed that she had been raped. “ I felt really bad”, he said. “ I didn’t know what to say,” he continued “ so I just tried to take really </a:t>
            </a:r>
            <a:r>
              <a:rPr lang="en-US" altLang="en-US" sz="800" dirty="0" err="1" smtClean="0">
                <a:ea typeface="ＭＳ Ｐゴシック"/>
              </a:rPr>
              <a:t>really</a:t>
            </a:r>
            <a:r>
              <a:rPr lang="en-US" altLang="en-US" sz="800" dirty="0" smtClean="0">
                <a:ea typeface="ＭＳ Ｐゴシック"/>
              </a:rPr>
              <a:t> good care of her”. I reassured him that the authentic concern he felt probably did translate into a more attentive body posture, a gentler tone of voice, and other non-verbal communication of his underlying compassion.  But it seemed sad , for him, and for his patient who had made this disclosure, that he felt so ill equipped to express basic empathy.</a:t>
            </a:r>
          </a:p>
          <a:p>
            <a:pPr eaLnBrk="1" hangingPunct="1">
              <a:lnSpc>
                <a:spcPct val="80000"/>
              </a:lnSpc>
            </a:pPr>
            <a:r>
              <a:rPr lang="en-US" altLang="en-US" sz="800" dirty="0" smtClean="0">
                <a:ea typeface="ＭＳ Ｐゴシック"/>
              </a:rPr>
              <a:t>       So first of all remember to notice and respond to patient’s emotions..  Non-</a:t>
            </a:r>
            <a:r>
              <a:rPr lang="en-US" altLang="en-US" sz="800" dirty="0" err="1" smtClean="0">
                <a:ea typeface="ＭＳ Ｐゴシック"/>
              </a:rPr>
              <a:t>verbals</a:t>
            </a:r>
            <a:r>
              <a:rPr lang="en-US" altLang="en-US" sz="800" dirty="0" smtClean="0">
                <a:ea typeface="ＭＳ Ｐゴシック"/>
              </a:rPr>
              <a:t> are important but putting into words the significance of the patient’s concerns so that they feel understood, respected and supported  is also important. So for the trainee who worried about saying the right thing to the rape victim, If he had just given voice to his natural response, that he was so sorry that this had happened to her, I’m sure that would have been powerful. But the rest of his natural empathic response would have helped too,  that she didn’t deserve it, how he appreciated her courage sharing something which was clearly so painful to discuss, and that he wanted to do whatever he could to make her comfortable and get her the support she deserved, all of that could have helped her and made him feel more helpful as well .  In terms of motivational interviewing, it turns out that an empathic stance is one of the most important components of the method, and more important than fidelity to formal motivational interviewing protocols.  It turns out it is easier for</a:t>
            </a:r>
            <a:r>
              <a:rPr lang="en-US" altLang="en-US" sz="800" baseline="0" dirty="0" smtClean="0">
                <a:ea typeface="ＭＳ Ｐゴシック"/>
              </a:rPr>
              <a:t> most of us to</a:t>
            </a:r>
            <a:r>
              <a:rPr lang="en-US" altLang="en-US" sz="800" dirty="0" smtClean="0">
                <a:ea typeface="ＭＳ Ｐゴシック"/>
              </a:rPr>
              <a:t> address our challenges</a:t>
            </a:r>
            <a:r>
              <a:rPr lang="en-US" altLang="en-US" sz="800" baseline="0" dirty="0" smtClean="0">
                <a:ea typeface="ＭＳ Ｐゴシック"/>
              </a:rPr>
              <a:t> </a:t>
            </a:r>
            <a:r>
              <a:rPr lang="en-US" altLang="en-US" sz="800" dirty="0" smtClean="0">
                <a:ea typeface="ＭＳ Ｐゴシック"/>
              </a:rPr>
              <a:t>when we feel supported and understood. </a:t>
            </a:r>
          </a:p>
        </p:txBody>
      </p:sp>
    </p:spTree>
    <p:extLst>
      <p:ext uri="{BB962C8B-B14F-4D97-AF65-F5344CB8AC3E}">
        <p14:creationId xmlns:p14="http://schemas.microsoft.com/office/powerpoint/2010/main" val="671655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defTabSz="928688"/>
            <a:fld id="{52E6928F-60F0-46D4-B022-C43338E32B57}" type="slidenum">
              <a:rPr lang="en-US" altLang="en-US" sz="1200" i="0">
                <a:solidFill>
                  <a:schemeClr val="tx1"/>
                </a:solidFill>
                <a:latin typeface="Arial Unicode MS" pitchFamily="34" charset="-128"/>
              </a:rPr>
              <a:pPr algn="r" defTabSz="928688"/>
              <a:t>24</a:t>
            </a:fld>
            <a:endParaRPr lang="en-US" altLang="en-US" sz="1200" i="0">
              <a:solidFill>
                <a:schemeClr val="tx1"/>
              </a:solidFill>
              <a:latin typeface="Arial Unicode MS" pitchFamily="34" charset="-128"/>
            </a:endParaRPr>
          </a:p>
        </p:txBody>
      </p:sp>
      <p:sp>
        <p:nvSpPr>
          <p:cNvPr id="819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3" name="Rectangle 3"/>
          <p:cNvSpPr>
            <a:spLocks noGrp="1" noChangeArrowheads="1"/>
          </p:cNvSpPr>
          <p:nvPr>
            <p:ph type="body" idx="1"/>
          </p:nvPr>
        </p:nvSpPr>
        <p:spPr bwMode="auto">
          <a:noFill/>
        </p:spPr>
        <p:txBody>
          <a:bodyPr/>
          <a:lstStyle/>
          <a:p>
            <a:pPr eaLnBrk="1" hangingPunct="1"/>
            <a:r>
              <a:rPr lang="en-US" altLang="en-US" dirty="0" smtClean="0">
                <a:ea typeface="ＭＳ Ｐゴシック"/>
              </a:rPr>
              <a:t>Concerns is another important area that Dr. Smith could have addressed more.  As we discussed, we did learn about Mrs. Gomez’ fear of insulin because she mention</a:t>
            </a:r>
            <a:r>
              <a:rPr lang="en-US" altLang="en-US" baseline="0" dirty="0" smtClean="0">
                <a:ea typeface="ＭＳ Ｐゴシック"/>
              </a:rPr>
              <a:t>ed it</a:t>
            </a:r>
            <a:r>
              <a:rPr lang="en-US" altLang="en-US" dirty="0" smtClean="0">
                <a:ea typeface="ＭＳ Ｐゴシック"/>
              </a:rPr>
              <a:t>  but Dr. Smith never found out if there were other concerns or worries that Mrs. Gomez had about her diabetes or about her health in general.  Again, finding out her concerns could have provided another opportunity for partnership.  . </a:t>
            </a:r>
            <a:r>
              <a:rPr lang="en-US" altLang="en-US" sz="1600" i="1" dirty="0" smtClean="0">
                <a:ea typeface="ＭＳ Ｐゴシック"/>
              </a:rPr>
              <a:t>What worries you most?”  “Any other concerns I should know about?”.  These are always valuable questions to ask, at the beginning as well as the end of the visit.   </a:t>
            </a:r>
            <a:r>
              <a:rPr lang="en-US" altLang="en-US" sz="1600" dirty="0" smtClean="0">
                <a:ea typeface="ＭＳ Ｐゴシック"/>
              </a:rPr>
              <a:t>Skipping these questions can often lead to unmet medical needs and patient dissatisfaction. </a:t>
            </a:r>
            <a:endParaRPr lang="en-US" altLang="en-US" sz="1600" i="1" dirty="0" smtClean="0">
              <a:ea typeface="ＭＳ Ｐゴシック"/>
            </a:endParaRPr>
          </a:p>
          <a:p>
            <a:pPr eaLnBrk="1" hangingPunct="1"/>
            <a:r>
              <a:rPr lang="en-US" altLang="en-US" sz="1600" i="1" dirty="0" smtClean="0">
                <a:ea typeface="ＭＳ Ｐゴシック"/>
              </a:rPr>
              <a:t>      </a:t>
            </a:r>
            <a:endParaRPr lang="en-US" altLang="en-US" dirty="0" smtClean="0">
              <a:ea typeface="ＭＳ Ｐゴシック"/>
            </a:endParaRPr>
          </a:p>
        </p:txBody>
      </p:sp>
    </p:spTree>
    <p:extLst>
      <p:ext uri="{BB962C8B-B14F-4D97-AF65-F5344CB8AC3E}">
        <p14:creationId xmlns:p14="http://schemas.microsoft.com/office/powerpoint/2010/main" val="1878814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defTabSz="928688"/>
            <a:fld id="{A6A4E526-4B64-41E1-912A-D5AA9C073AC4}" type="slidenum">
              <a:rPr lang="en-US" altLang="en-US" sz="1200" i="0">
                <a:solidFill>
                  <a:schemeClr val="tx1"/>
                </a:solidFill>
                <a:latin typeface="Arial Unicode MS" pitchFamily="34" charset="-128"/>
              </a:rPr>
              <a:pPr algn="r" defTabSz="928688"/>
              <a:t>25</a:t>
            </a:fld>
            <a:endParaRPr lang="en-US" altLang="en-US" sz="1200" i="0">
              <a:solidFill>
                <a:schemeClr val="tx1"/>
              </a:solidFill>
              <a:latin typeface="Arial Unicode MS" pitchFamily="34" charset="-128"/>
            </a:endParaRPr>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noFill/>
        </p:spPr>
        <p:txBody>
          <a:bodyPr/>
          <a:lstStyle/>
          <a:p>
            <a:pPr defTabSz="928688" eaLnBrk="1" hangingPunct="1"/>
            <a:r>
              <a:rPr lang="en-US" altLang="en-US" dirty="0" smtClean="0">
                <a:ea typeface="ＭＳ Ｐゴシック"/>
              </a:rPr>
              <a:t>After all these missed opportunities,  it is not surprising that trust was not built between Mrs. Gomez and Dr. Smith.  In the scenario we presented, Mrs. Gomez was willing to be very overt and verbal about her disagreement with Dr. Smith. But according to the data we reviewed, distrust in healthcare is way too common. And given the power dynamic, patients too often don’t feel able to share their discomfort about what they understand, want or feel able to do. Well intentioned clinicians who feel confident in their diagnoses and treatment plans can get tunnel vision and never even bother to explore how the patient feels about these matters.   </a:t>
            </a:r>
            <a:r>
              <a:rPr lang="en-US" altLang="en-US" dirty="0" err="1" smtClean="0">
                <a:ea typeface="ＭＳ Ｐゴシック"/>
              </a:rPr>
              <a:t>ARen’t</a:t>
            </a:r>
            <a:r>
              <a:rPr lang="en-US" altLang="en-US" dirty="0" smtClean="0">
                <a:ea typeface="ＭＳ Ｐゴシック"/>
              </a:rPr>
              <a:t> we better off finding out before the patient leaves what they think and actively invite our patients to express their hesitation and disagreement so we can address the issues together?</a:t>
            </a:r>
          </a:p>
          <a:p>
            <a:pPr defTabSz="928688" eaLnBrk="1" hangingPunct="1"/>
            <a:r>
              <a:rPr lang="en-US" altLang="en-US" dirty="0" smtClean="0">
                <a:ea typeface="ＭＳ Ｐゴシック"/>
              </a:rPr>
              <a:t>         In my work with residents I often ask patients for their consent to videotape interviews. I always make a point of thanking patients who decline for their honesty by saying that the whole point is for them to feel comfortable with their provider and to feel able to say what they actually think and feel , so I’m glad they feel able to do that.  </a:t>
            </a:r>
          </a:p>
        </p:txBody>
      </p:sp>
    </p:spTree>
    <p:extLst>
      <p:ext uri="{BB962C8B-B14F-4D97-AF65-F5344CB8AC3E}">
        <p14:creationId xmlns:p14="http://schemas.microsoft.com/office/powerpoint/2010/main" val="3630956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TextEdit="1"/>
          </p:cNvSpPr>
          <p:nvPr>
            <p:ph type="sldImg"/>
          </p:nvPr>
        </p:nvSpPr>
        <p:spPr bwMode="auto">
          <a:noFill/>
          <a:ln>
            <a:solidFill>
              <a:srgbClr val="000000"/>
            </a:solidFill>
            <a:miter lim="800000"/>
            <a:headEnd/>
            <a:tailEnd/>
          </a:ln>
        </p:spPr>
      </p:sp>
      <p:sp>
        <p:nvSpPr>
          <p:cNvPr id="149507" name="Rectangle 3"/>
          <p:cNvSpPr>
            <a:spLocks noGrp="1"/>
          </p:cNvSpPr>
          <p:nvPr>
            <p:ph type="body" idx="1"/>
          </p:nvPr>
        </p:nvSpPr>
        <p:spPr bwMode="auto">
          <a:noFill/>
        </p:spPr>
        <p:txBody>
          <a:bodyPr/>
          <a:lstStyle/>
          <a:p>
            <a:r>
              <a:rPr lang="en-US" smtClean="0">
                <a:ea typeface="ＭＳ Ｐゴシック"/>
              </a:rPr>
              <a:t>In addition to building relational trust, there are some important techniques regarding interactional education for establishing a shared understanding and mutually constructed treatment plan.  Rather than Dr. Smith’s wishful thinking approach that she could just order the patient to follow the assigned treatment plan, The Ask, Tell, Ask model of patient education by the  American Academy on Communication in Healthcare is much more useful.  By first asking the patient, , this approach allows you to target education efforts to the understanding and concerns expressed by the patient.  Ask what the patient understands, wants, can and will do.  What do they think and feel about the diagnosis, the plan?   What do they feel able to do? What might get in the way?   Anticipate the problems and brainstorm strategies that the patient thinks would be helpful and feasible.   </a:t>
            </a:r>
          </a:p>
        </p:txBody>
      </p:sp>
    </p:spTree>
    <p:extLst>
      <p:ext uri="{BB962C8B-B14F-4D97-AF65-F5344CB8AC3E}">
        <p14:creationId xmlns:p14="http://schemas.microsoft.com/office/powerpoint/2010/main" val="813386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headEnd/>
            <a:tailEnd/>
          </a:ln>
        </p:spPr>
      </p:sp>
      <p:sp>
        <p:nvSpPr>
          <p:cNvPr id="87042" name="Rectangle 3"/>
          <p:cNvSpPr>
            <a:spLocks noGrp="1"/>
          </p:cNvSpPr>
          <p:nvPr>
            <p:ph type="body" idx="1"/>
          </p:nvPr>
        </p:nvSpPr>
        <p:spPr bwMode="auto">
          <a:noFill/>
        </p:spPr>
        <p:txBody>
          <a:bodyPr/>
          <a:lstStyle/>
          <a:p>
            <a:r>
              <a:rPr lang="en-US" dirty="0" smtClean="0">
                <a:ea typeface="ＭＳ Ｐゴシック"/>
              </a:rPr>
              <a:t>   Finally, if you have successfully elicited that the patient indeed has views different than yours regarding the problem , the solution or the priorities, see if you can find common ground or other shared goals.  In other words, don’t assume that you are on the same page and agree about the plan. Given compliance rates of less than 50% it is your responsibility to elicit the evidence of what the patient actually wants and feels able to do after he or she leaves your office, even if it’s not yet what you wish they would do. As most primary care providers know, the value of a longer term relationship is that if the patient trusts you, they can work with you with issues over time,  when a new problem arises or when they feel ready to try a different approach  </a:t>
            </a:r>
          </a:p>
        </p:txBody>
      </p:sp>
    </p:spTree>
    <p:extLst>
      <p:ext uri="{BB962C8B-B14F-4D97-AF65-F5344CB8AC3E}">
        <p14:creationId xmlns:p14="http://schemas.microsoft.com/office/powerpoint/2010/main" val="717279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TextEdit="1"/>
          </p:cNvSpPr>
          <p:nvPr>
            <p:ph type="sldImg"/>
          </p:nvPr>
        </p:nvSpPr>
        <p:spPr bwMode="auto">
          <a:noFill/>
          <a:ln>
            <a:solidFill>
              <a:srgbClr val="000000"/>
            </a:solidFill>
            <a:miter lim="800000"/>
            <a:headEnd/>
            <a:tailEnd/>
          </a:ln>
        </p:spPr>
      </p:sp>
      <p:sp>
        <p:nvSpPr>
          <p:cNvPr id="150531" name="Rectangle 3"/>
          <p:cNvSpPr>
            <a:spLocks noGrp="1"/>
          </p:cNvSpPr>
          <p:nvPr>
            <p:ph type="body" idx="1"/>
          </p:nvPr>
        </p:nvSpPr>
        <p:spPr bwMode="auto">
          <a:noFill/>
        </p:spPr>
        <p:txBody>
          <a:bodyPr/>
          <a:lstStyle/>
          <a:p>
            <a:r>
              <a:rPr lang="en-US" dirty="0" smtClean="0">
                <a:ea typeface="ＭＳ Ｐゴシック"/>
              </a:rPr>
              <a:t>So we have discussed what the RESPECT model is , why it matters for all patients as well as especially for patients at risk for disparities, and discussed how to apply it in clinical encounters with patients to build trust.  And while we could easily see how using RESPECT would have improved Dr. Smith’s interaction with Mrs. Gomez, in real life, how likely would we be to know that things had gone so poorly?  In real life, we wouldn’t have been listening in on their interaction and would instead depend on what Dr. Smith told us, unless it got to the point of the patient filing a complaint. </a:t>
            </a:r>
          </a:p>
          <a:p>
            <a:r>
              <a:rPr lang="en-US" dirty="0" smtClean="0">
                <a:ea typeface="ＭＳ Ｐゴシック"/>
              </a:rPr>
              <a:t>       So how do we go about getting our supervisees to treat their patients with RESPECT?   It turns out that educators and managers need to be self-aware about power too.   For one thing, how do we make sure we are approachable enough so that supervisees will tell us that things aren’t going well and ask for help?   Secondly, if we realize that our supervisees are floundering with their patients, how do we manage ourselves?  I mentioned in the opening anecdote about the intern, that I was appalled and filled with righteous anger triggered by my desire to protect his patients from his bias and incompetence.  However, I’ve come to realize that my assumption that my learner should see his patients and the world the way I do, despite our differences in life experiences, was my own blind spot and arrogance. Clearly our supervisees need to be taught the skills to be effective with all their patients and to learn to bridge differences of culture, class and privilege to build trust and be able to help. But to do that, we in turn need to build partnerships with our supervisees </a:t>
            </a:r>
          </a:p>
        </p:txBody>
      </p:sp>
    </p:spTree>
    <p:extLst>
      <p:ext uri="{BB962C8B-B14F-4D97-AF65-F5344CB8AC3E}">
        <p14:creationId xmlns:p14="http://schemas.microsoft.com/office/powerpoint/2010/main" val="3382289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defTabSz="928688"/>
            <a:fld id="{2310F734-9BC8-41E7-A0C4-60BE0AF1923A}" type="slidenum">
              <a:rPr lang="en-US" altLang="en-US" sz="1200" i="0">
                <a:solidFill>
                  <a:schemeClr val="tx1"/>
                </a:solidFill>
                <a:latin typeface="Arial Unicode MS" pitchFamily="34" charset="-128"/>
              </a:rPr>
              <a:pPr algn="r" defTabSz="928688"/>
              <a:t>29</a:t>
            </a:fld>
            <a:endParaRPr lang="en-US" altLang="en-US" sz="1200" i="0">
              <a:solidFill>
                <a:schemeClr val="tx1"/>
              </a:solidFill>
              <a:latin typeface="Arial Unicode MS" pitchFamily="34" charset="-128"/>
            </a:endParaRPr>
          </a:p>
        </p:txBody>
      </p:sp>
      <p:sp>
        <p:nvSpPr>
          <p:cNvPr id="901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5" name="Rectangle 3"/>
          <p:cNvSpPr>
            <a:spLocks noGrp="1" noChangeArrowheads="1"/>
          </p:cNvSpPr>
          <p:nvPr>
            <p:ph type="body" idx="1"/>
          </p:nvPr>
        </p:nvSpPr>
        <p:spPr bwMode="auto">
          <a:noFill/>
        </p:spPr>
        <p:txBody>
          <a:bodyPr>
            <a:normAutofit lnSpcReduction="10000"/>
          </a:bodyPr>
          <a:lstStyle/>
          <a:p>
            <a:pPr defTabSz="928688" eaLnBrk="1" hangingPunct="1">
              <a:lnSpc>
                <a:spcPct val="80000"/>
              </a:lnSpc>
            </a:pPr>
            <a:r>
              <a:rPr lang="en-US" altLang="en-US" sz="900" dirty="0" smtClean="0">
                <a:ea typeface="ＭＳ Ｐゴシック"/>
              </a:rPr>
              <a:t>So we have come to our 2</a:t>
            </a:r>
            <a:r>
              <a:rPr lang="en-US" altLang="en-US" sz="900" baseline="30000" dirty="0" smtClean="0">
                <a:ea typeface="ＭＳ Ｐゴシック"/>
              </a:rPr>
              <a:t>nd</a:t>
            </a:r>
            <a:r>
              <a:rPr lang="en-US" altLang="en-US" sz="900" dirty="0" smtClean="0">
                <a:ea typeface="ＭＳ Ｐゴシック"/>
              </a:rPr>
              <a:t> major goal with the Diversity Curriculum -</a:t>
            </a:r>
            <a:r>
              <a:rPr lang="en-US" altLang="en-US" sz="900" baseline="0" dirty="0" smtClean="0">
                <a:ea typeface="ＭＳ Ｐゴシック"/>
              </a:rPr>
              <a:t>  What do we need to do to help our </a:t>
            </a:r>
            <a:r>
              <a:rPr lang="en-US" altLang="en-US" sz="900" b="1" i="1" baseline="0" dirty="0" smtClean="0">
                <a:ea typeface="ＭＳ Ｐゴシック"/>
              </a:rPr>
              <a:t>supervisees</a:t>
            </a:r>
            <a:r>
              <a:rPr lang="en-US" altLang="en-US" sz="900" baseline="0" dirty="0" smtClean="0">
                <a:ea typeface="ＭＳ Ｐゴシック"/>
              </a:rPr>
              <a:t> engage their patients more effectively?  How do we teach this?</a:t>
            </a:r>
            <a:endParaRPr lang="en-US" altLang="en-US" sz="900" dirty="0" smtClean="0">
              <a:ea typeface="ＭＳ Ｐゴシック"/>
            </a:endParaRPr>
          </a:p>
          <a:p>
            <a:pPr defTabSz="928688" eaLnBrk="1" hangingPunct="1">
              <a:lnSpc>
                <a:spcPct val="80000"/>
              </a:lnSpc>
            </a:pPr>
            <a:r>
              <a:rPr lang="en-US" altLang="en-US" sz="900" dirty="0" smtClean="0">
                <a:ea typeface="ＭＳ Ｐゴシック"/>
              </a:rPr>
              <a:t>Lectures , guided observations , reflection and sharing exercises worked well at the medical student level but for clinicians we needed to integrate the learning into the clinical setting and into the supervision relationship. If we didn’t hear about clinicians’ real challenges, we wouldn’t be able to help our supervisees learn how to do things any better. Adult learning and Motivational </a:t>
            </a:r>
            <a:r>
              <a:rPr lang="en-US" altLang="en-US" sz="900" dirty="0" err="1" smtClean="0">
                <a:ea typeface="ＭＳ Ｐゴシック"/>
              </a:rPr>
              <a:t>Inteviewing</a:t>
            </a:r>
            <a:r>
              <a:rPr lang="en-US" altLang="en-US" sz="900" dirty="0" smtClean="0">
                <a:ea typeface="ＭＳ Ｐゴシック"/>
              </a:rPr>
              <a:t> both tell us that changing behavior involves wanting and believing one can; passive obedience in a single situation may not translate into future behavior change.  We needed to go where the challenge was. So our group realized that we needed to apply the same RESPECT skills with our learners.</a:t>
            </a:r>
          </a:p>
          <a:p>
            <a:pPr defTabSz="928688" eaLnBrk="1" hangingPunct="1">
              <a:lnSpc>
                <a:spcPct val="80000"/>
              </a:lnSpc>
            </a:pPr>
            <a:r>
              <a:rPr lang="en-US" altLang="en-US" sz="900" dirty="0" smtClean="0">
                <a:ea typeface="ＭＳ Ｐゴシック"/>
              </a:rPr>
              <a:t>      In other words, we need to use respect , empathy and empowerment to build trust with them.  Why is this important?</a:t>
            </a:r>
          </a:p>
          <a:p>
            <a:pPr defTabSz="928688" eaLnBrk="1" hangingPunct="1">
              <a:lnSpc>
                <a:spcPct val="80000"/>
              </a:lnSpc>
            </a:pPr>
            <a:r>
              <a:rPr lang="en-US" altLang="en-US" sz="900" dirty="0" smtClean="0">
                <a:ea typeface="ＭＳ Ｐゴシック"/>
              </a:rPr>
              <a:t>.      For one thing, there continues to be a documented decline in empathy among the clinical years in medical school as well as over the course of residency.  Our trainees and their current and future patients, deserve</a:t>
            </a:r>
            <a:r>
              <a:rPr lang="en-US" altLang="en-US" sz="900" baseline="0" dirty="0" smtClean="0">
                <a:ea typeface="ＭＳ Ｐゴシック"/>
              </a:rPr>
              <a:t> </a:t>
            </a:r>
            <a:r>
              <a:rPr lang="en-US" altLang="en-US" sz="900" dirty="0" smtClean="0">
                <a:ea typeface="ＭＳ Ｐゴシック"/>
              </a:rPr>
              <a:t>support, empathy and the skills needed to face their challenges, restore efficacy and morale. As one intern in February once said to me, How do you expect us to be empathic to patients when nobody’s empathic towards us? </a:t>
            </a:r>
          </a:p>
          <a:p>
            <a:pPr defTabSz="928688" eaLnBrk="1" hangingPunct="1">
              <a:lnSpc>
                <a:spcPct val="80000"/>
              </a:lnSpc>
            </a:pPr>
            <a:r>
              <a:rPr lang="en-US" altLang="en-US" sz="900" dirty="0" smtClean="0">
                <a:ea typeface="ＭＳ Ｐゴシック"/>
              </a:rPr>
              <a:t> This is true for staff as well as for trainees since we are all vulnerable to burnout in a career that brings us so close for so long to suffering, overwhelming social problems, illness, death , and other problems that are not easily resolved including even systems frustrations.</a:t>
            </a:r>
          </a:p>
          <a:p>
            <a:pPr defTabSz="928688" eaLnBrk="1" hangingPunct="1">
              <a:lnSpc>
                <a:spcPct val="80000"/>
              </a:lnSpc>
            </a:pPr>
            <a:r>
              <a:rPr lang="en-US" altLang="en-US" sz="900" dirty="0" smtClean="0">
                <a:ea typeface="ＭＳ Ｐゴシック"/>
              </a:rPr>
              <a:t>              As Skinner discovered, positive reinforcement is actually an extremely effective way to shape behavior.  How do we find ways to support the best of what people bring to healthcare, and make them comfortable to share their challenges so that we can support each other to strategize solutions.  This  appreciative</a:t>
            </a:r>
            <a:r>
              <a:rPr lang="en-US" altLang="en-US" sz="900" baseline="0" dirty="0" smtClean="0">
                <a:ea typeface="ＭＳ Ｐゴシック"/>
              </a:rPr>
              <a:t> </a:t>
            </a:r>
            <a:r>
              <a:rPr lang="en-US" altLang="en-US" sz="900" dirty="0" smtClean="0">
                <a:ea typeface="ＭＳ Ｐゴシック"/>
              </a:rPr>
              <a:t>approach also harnesses the power of what is known in the  social work supervision as “parallel process”,  establishing the kind of open trust with the supervisee that you want them to have with the patient.</a:t>
            </a:r>
          </a:p>
          <a:p>
            <a:pPr defTabSz="928688" eaLnBrk="1" hangingPunct="1">
              <a:lnSpc>
                <a:spcPct val="80000"/>
              </a:lnSpc>
            </a:pPr>
            <a:r>
              <a:rPr lang="en-US" altLang="en-US" sz="900" dirty="0" smtClean="0">
                <a:ea typeface="ＭＳ Ｐゴシック"/>
              </a:rPr>
              <a:t>   The ‘hidden’ or implicit curriculum, and organizational culture also are expressed in terms of who is rewarded and penalized and for what behaviors. </a:t>
            </a:r>
          </a:p>
          <a:p>
            <a:pPr defTabSz="928688" eaLnBrk="1" hangingPunct="1">
              <a:lnSpc>
                <a:spcPct val="80000"/>
              </a:lnSpc>
            </a:pPr>
            <a:r>
              <a:rPr lang="en-US" altLang="en-US" sz="900" dirty="0" smtClean="0">
                <a:ea typeface="ＭＳ Ｐゴシック"/>
              </a:rPr>
              <a:t>Think about if the  role modelling, incentives and rewards  in your setting match what we claim we value? Empathic rather than punitive stances align the learning climate, relationships, modeling , incentives and goals.  In one long ago example after I praised the breakthrough that a resident had with </a:t>
            </a:r>
            <a:r>
              <a:rPr lang="en-US" altLang="en-US" sz="900" baseline="0" dirty="0" smtClean="0">
                <a:ea typeface="ＭＳ Ｐゴシック"/>
              </a:rPr>
              <a:t> his patients, he responded, </a:t>
            </a:r>
            <a:r>
              <a:rPr lang="en-US" altLang="en-US" sz="900" dirty="0" smtClean="0">
                <a:ea typeface="ＭＳ Ｐゴシック"/>
              </a:rPr>
              <a:t> “None of the other faculty care how I talk with patients or that my patient told me that for the first time in 10 years he finally understood his diabetes after I explained it to him; they just want to know if I’ve read the latest articles”.  If we want our supervisees to treat patients with empathy and respect, we need to make sure that behavior is noticed and rewarded and that we aren’t inadvertently conveying that the way we treat patients isn’t that important because other things matter more. </a:t>
            </a:r>
          </a:p>
          <a:p>
            <a:pPr defTabSz="928688" eaLnBrk="1" hangingPunct="1">
              <a:lnSpc>
                <a:spcPct val="80000"/>
              </a:lnSpc>
            </a:pPr>
            <a:r>
              <a:rPr lang="en-US" altLang="en-US" sz="900" dirty="0" smtClean="0">
                <a:ea typeface="ＭＳ Ｐゴシック"/>
              </a:rPr>
              <a:t>            Finally, it turns out that employee engagement and morale in turn impacts patient satisfaction and organizational outcomes.  It shouldn’t be a surprise that none of us can go on empty for long.  By  supporting and empowering our supervisees in facing their challenges , they have something left to give to patients and become more effective in addressing  their needs as well as the shared mission.  </a:t>
            </a:r>
          </a:p>
        </p:txBody>
      </p:sp>
    </p:spTree>
    <p:extLst>
      <p:ext uri="{BB962C8B-B14F-4D97-AF65-F5344CB8AC3E}">
        <p14:creationId xmlns:p14="http://schemas.microsoft.com/office/powerpoint/2010/main" val="3356167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defTabSz="928688"/>
            <a:fld id="{A55C5274-E77D-442B-8C8F-D43E82EAEFA6}" type="slidenum">
              <a:rPr lang="en-US" altLang="en-US" sz="1200" i="0">
                <a:solidFill>
                  <a:schemeClr val="tx1"/>
                </a:solidFill>
                <a:latin typeface="Arial Unicode MS" pitchFamily="34" charset="-128"/>
              </a:rPr>
              <a:pPr algn="r" defTabSz="928688"/>
              <a:t>30</a:t>
            </a:fld>
            <a:endParaRPr lang="en-US" altLang="en-US" sz="1200" i="0">
              <a:solidFill>
                <a:schemeClr val="tx1"/>
              </a:solidFill>
              <a:latin typeface="Arial Unicode MS" pitchFamily="34" charset="-128"/>
            </a:endParaRPr>
          </a:p>
        </p:txBody>
      </p:sp>
      <p:sp>
        <p:nvSpPr>
          <p:cNvPr id="921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3" name="Rectangle 3"/>
          <p:cNvSpPr>
            <a:spLocks noGrp="1" noChangeArrowheads="1"/>
          </p:cNvSpPr>
          <p:nvPr>
            <p:ph type="body" idx="1"/>
          </p:nvPr>
        </p:nvSpPr>
        <p:spPr bwMode="auto">
          <a:noFill/>
        </p:spPr>
        <p:txBody>
          <a:bodyPr/>
          <a:lstStyle/>
          <a:p>
            <a:pPr eaLnBrk="1" hangingPunct="1">
              <a:lnSpc>
                <a:spcPct val="90000"/>
              </a:lnSpc>
            </a:pPr>
            <a:r>
              <a:rPr lang="en-US" altLang="en-US" dirty="0" smtClean="0">
                <a:ea typeface="ＭＳ Ｐゴシック"/>
              </a:rPr>
              <a:t>Ok, so getting back to that original scenario with Dr. Smith and Mrs. Gomez that went so badly, as the supervisor</a:t>
            </a:r>
            <a:r>
              <a:rPr lang="en-US" altLang="en-US" baseline="0" dirty="0" smtClean="0">
                <a:ea typeface="ＭＳ Ｐゴシック"/>
              </a:rPr>
              <a:t>  we would </a:t>
            </a:r>
            <a:r>
              <a:rPr lang="en-US" altLang="en-US" dirty="0" smtClean="0">
                <a:ea typeface="ＭＳ Ｐゴシック"/>
              </a:rPr>
              <a:t>first hear about any</a:t>
            </a:r>
            <a:r>
              <a:rPr lang="en-US" altLang="en-US" baseline="0" dirty="0" smtClean="0">
                <a:ea typeface="ＭＳ Ｐゴシック"/>
              </a:rPr>
              <a:t> problems</a:t>
            </a:r>
            <a:r>
              <a:rPr lang="en-US" altLang="en-US" dirty="0" smtClean="0">
                <a:ea typeface="ＭＳ Ｐゴシック"/>
              </a:rPr>
              <a:t>  if and when Dr. Smith mentions it to us. Let’s think how supervising Dr. Smith with RESPECT might help.</a:t>
            </a:r>
          </a:p>
          <a:p>
            <a:pPr eaLnBrk="1" hangingPunct="1">
              <a:lnSpc>
                <a:spcPct val="90000"/>
              </a:lnSpc>
            </a:pPr>
            <a:endParaRPr lang="en-US" altLang="en-US" dirty="0" smtClean="0">
              <a:ea typeface="ＭＳ Ｐゴシック"/>
            </a:endParaRPr>
          </a:p>
          <a:p>
            <a:pPr eaLnBrk="1" hangingPunct="1">
              <a:lnSpc>
                <a:spcPct val="90000"/>
              </a:lnSpc>
            </a:pPr>
            <a:r>
              <a:rPr lang="en-US" altLang="en-US" dirty="0" smtClean="0">
                <a:ea typeface="ＭＳ Ｐゴシック"/>
              </a:rPr>
              <a:t>Beth as Dr. Smith “ She won’t even consider insulin but she hasn’t made any other changes I told her to. I’m presenting her </a:t>
            </a:r>
            <a:r>
              <a:rPr lang="en-US" altLang="en-US" dirty="0" err="1" smtClean="0">
                <a:ea typeface="ＭＳ Ｐゴシック"/>
              </a:rPr>
              <a:t>tho</a:t>
            </a:r>
            <a:r>
              <a:rPr lang="en-US" altLang="en-US" dirty="0" smtClean="0">
                <a:ea typeface="ＭＳ Ｐゴシック"/>
              </a:rPr>
              <a:t> not sure what’s even the point since  she doesn’t seem willing to do anything to help herself.”</a:t>
            </a:r>
          </a:p>
          <a:p>
            <a:pPr eaLnBrk="1" hangingPunct="1">
              <a:lnSpc>
                <a:spcPct val="90000"/>
              </a:lnSpc>
            </a:pPr>
            <a:endParaRPr lang="en-US" altLang="en-US" dirty="0" smtClean="0">
              <a:ea typeface="ＭＳ Ｐゴシック"/>
            </a:endParaRPr>
          </a:p>
          <a:p>
            <a:pPr eaLnBrk="1" hangingPunct="1">
              <a:lnSpc>
                <a:spcPct val="90000"/>
              </a:lnSpc>
            </a:pPr>
            <a:r>
              <a:rPr lang="en-US" altLang="en-US" dirty="0" smtClean="0">
                <a:ea typeface="ＭＳ Ｐゴシック"/>
              </a:rPr>
              <a:t>	</a:t>
            </a:r>
          </a:p>
          <a:p>
            <a:pPr eaLnBrk="1" hangingPunct="1"/>
            <a:endParaRPr lang="en-US" altLang="en-US" dirty="0" smtClean="0">
              <a:ea typeface="ＭＳ Ｐゴシック"/>
            </a:endParaRPr>
          </a:p>
        </p:txBody>
      </p:sp>
    </p:spTree>
    <p:extLst>
      <p:ext uri="{BB962C8B-B14F-4D97-AF65-F5344CB8AC3E}">
        <p14:creationId xmlns:p14="http://schemas.microsoft.com/office/powerpoint/2010/main" val="492488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defTabSz="928688"/>
            <a:fld id="{5D825644-7B2B-44CB-A22B-CF69E6846542}" type="slidenum">
              <a:rPr lang="en-US" altLang="en-US" sz="1200" i="0">
                <a:solidFill>
                  <a:schemeClr val="tx1"/>
                </a:solidFill>
                <a:latin typeface="Arial Unicode MS" pitchFamily="34" charset="-128"/>
              </a:rPr>
              <a:pPr algn="r" defTabSz="928688"/>
              <a:t>31</a:t>
            </a:fld>
            <a:endParaRPr lang="en-US" altLang="en-US" sz="1200" i="0">
              <a:solidFill>
                <a:schemeClr val="tx1"/>
              </a:solidFill>
              <a:latin typeface="Arial Unicode MS" pitchFamily="34" charset="-128"/>
            </a:endParaRPr>
          </a:p>
        </p:txBody>
      </p:sp>
      <p:sp>
        <p:nvSpPr>
          <p:cNvPr id="94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1" name="Rectangle 3"/>
          <p:cNvSpPr>
            <a:spLocks noGrp="1" noChangeArrowheads="1"/>
          </p:cNvSpPr>
          <p:nvPr>
            <p:ph type="body" idx="1"/>
          </p:nvPr>
        </p:nvSpPr>
        <p:spPr bwMode="auto">
          <a:noFill/>
        </p:spPr>
        <p:txBody>
          <a:bodyPr/>
          <a:lstStyle/>
          <a:p>
            <a:pPr defTabSz="928688" eaLnBrk="1" hangingPunct="1"/>
            <a:r>
              <a:rPr lang="en-US" altLang="en-US" smtClean="0">
                <a:ea typeface="ＭＳ Ｐゴシック"/>
              </a:rPr>
              <a:t>So here is Dr. Smith who almost didn’t think it was even worth mentioning her visit with Mrs. Gomez since “she isn’t willing to do anything to help herself.”</a:t>
            </a:r>
          </a:p>
          <a:p>
            <a:pPr defTabSz="928688" eaLnBrk="1" hangingPunct="1"/>
            <a:r>
              <a:rPr lang="en-US" altLang="en-US" smtClean="0">
                <a:ea typeface="ＭＳ Ｐゴシック"/>
              </a:rPr>
              <a:t>Is there anything here to respect?</a:t>
            </a:r>
          </a:p>
          <a:p>
            <a:pPr defTabSz="928688" eaLnBrk="1" hangingPunct="1"/>
            <a:r>
              <a:rPr lang="en-US" altLang="en-US" smtClean="0">
                <a:ea typeface="ＭＳ Ｐゴシック"/>
              </a:rPr>
              <a:t>Well, yes,  First of all we’re glad Dr. Smith IS telling us about the visit with Mrs. Gomez since the 2 of them clearly need our help! Secondly Dr. Smith did have Mrs. Gomez come back because she was really hoping the A1C results would be better because she WAS working hard to try and address the diabetes.Thirdly, part of why Dr. Smith is so fed up is that she DOES care about Mrs. Gomez’ diabetes being so out of control.  This is also a good thing.  Even her overcontrolling style is an expression of how important Dr. Smith considers Mrs. Gomez’s health to be.   While the results were inept, the motivation was a good one and we need to support the fact that Dr. Smith cares about Mrs. Gomez’ health ( until of course she is at risk for giving up , cynically, and not investing in patients she decided don’t care about their health).  </a:t>
            </a:r>
          </a:p>
        </p:txBody>
      </p:sp>
    </p:spTree>
    <p:extLst>
      <p:ext uri="{BB962C8B-B14F-4D97-AF65-F5344CB8AC3E}">
        <p14:creationId xmlns:p14="http://schemas.microsoft.com/office/powerpoint/2010/main" val="1675680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defTabSz="928688"/>
            <a:fld id="{23DB4911-A251-4938-9CD2-517A0E643084}" type="slidenum">
              <a:rPr lang="en-US" altLang="en-US" sz="1200" i="0">
                <a:solidFill>
                  <a:schemeClr val="tx1"/>
                </a:solidFill>
                <a:latin typeface="Arial Unicode MS" pitchFamily="34" charset="-128"/>
              </a:rPr>
              <a:pPr algn="r" defTabSz="928688"/>
              <a:t>32</a:t>
            </a:fld>
            <a:endParaRPr lang="en-US" altLang="en-US" sz="1200" i="0">
              <a:solidFill>
                <a:schemeClr val="tx1"/>
              </a:solidFill>
              <a:latin typeface="Arial Unicode MS" pitchFamily="34" charset="-128"/>
            </a:endParaRPr>
          </a:p>
        </p:txBody>
      </p:sp>
      <p:sp>
        <p:nvSpPr>
          <p:cNvPr id="962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59" name="Rectangle 3"/>
          <p:cNvSpPr>
            <a:spLocks noGrp="1" noChangeArrowheads="1"/>
          </p:cNvSpPr>
          <p:nvPr>
            <p:ph type="body" idx="1"/>
          </p:nvPr>
        </p:nvSpPr>
        <p:spPr bwMode="auto">
          <a:noFill/>
        </p:spPr>
        <p:txBody>
          <a:bodyPr/>
          <a:lstStyle/>
          <a:p>
            <a:pPr eaLnBrk="1" hangingPunct="1">
              <a:lnSpc>
                <a:spcPct val="90000"/>
              </a:lnSpc>
            </a:pPr>
            <a:r>
              <a:rPr lang="en-US" altLang="en-US" dirty="0" smtClean="0">
                <a:ea typeface="ＭＳ Ｐゴシック"/>
              </a:rPr>
              <a:t>Rather than launching into telling </a:t>
            </a:r>
            <a:r>
              <a:rPr lang="en-US" altLang="en-US" dirty="0" err="1" smtClean="0">
                <a:ea typeface="ＭＳ Ｐゴシック"/>
              </a:rPr>
              <a:t>Dr</a:t>
            </a:r>
            <a:r>
              <a:rPr lang="en-US" altLang="en-US" dirty="0" smtClean="0">
                <a:ea typeface="ＭＳ Ｐゴシック"/>
              </a:rPr>
              <a:t> Smith what to do, ( which by the way would be an exact replica of what Dr. Smith did with Mrs. Gomez) , seek her explanatory model.  What does she think is going on?  This gives Dr. Smith the opportunity to share her perspective about Mrs. Gomez and conveys interest in her. Then you can move to what does </a:t>
            </a:r>
            <a:r>
              <a:rPr lang="en-US" altLang="en-US" dirty="0" err="1" smtClean="0">
                <a:ea typeface="ＭＳ Ｐゴシック"/>
              </a:rPr>
              <a:t>Dr</a:t>
            </a:r>
            <a:r>
              <a:rPr lang="en-US" altLang="en-US" dirty="0" smtClean="0">
                <a:ea typeface="ＭＳ Ｐゴシック"/>
              </a:rPr>
              <a:t> Smith know about the </a:t>
            </a:r>
            <a:r>
              <a:rPr lang="en-US" altLang="en-US" i="1" dirty="0" smtClean="0">
                <a:ea typeface="ＭＳ Ｐゴシック"/>
              </a:rPr>
              <a:t>patient’s</a:t>
            </a:r>
            <a:r>
              <a:rPr lang="en-US" altLang="en-US" dirty="0" smtClean="0">
                <a:ea typeface="ＭＳ Ｐゴシック"/>
              </a:rPr>
              <a:t> explanatory model?  By even inquiring about  what Dr. Smith knows</a:t>
            </a:r>
            <a:r>
              <a:rPr lang="en-US" altLang="en-US" baseline="0" dirty="0" smtClean="0">
                <a:ea typeface="ＭＳ Ｐゴシック"/>
              </a:rPr>
              <a:t> about the patient’s explanation for her problems, </a:t>
            </a:r>
            <a:r>
              <a:rPr lang="en-US" altLang="en-US" dirty="0" smtClean="0">
                <a:ea typeface="ＭＳ Ｐゴシック"/>
              </a:rPr>
              <a:t> the supervisor is indicating that this is a worthy area of inquiry which Dr. Smith may think of asking about more frequently in the future. </a:t>
            </a:r>
          </a:p>
        </p:txBody>
      </p:sp>
    </p:spTree>
    <p:extLst>
      <p:ext uri="{BB962C8B-B14F-4D97-AF65-F5344CB8AC3E}">
        <p14:creationId xmlns:p14="http://schemas.microsoft.com/office/powerpoint/2010/main" val="3749440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a:normAutofit fontScale="77500" lnSpcReduction="20000"/>
          </a:bodyPr>
          <a:lstStyle/>
          <a:p>
            <a:r>
              <a:rPr lang="en-US" dirty="0" smtClean="0">
                <a:ea typeface="ＭＳ Ｐゴシック"/>
              </a:rPr>
              <a:t>So like much of medicine , the origins of the RESPECT model started with a problem I didn’t know how to solve.   In this case, the presenting problem or critical incident, was a particular learner, a burned out and cynical intern.  We met  in the small group seminar </a:t>
            </a:r>
            <a:r>
              <a:rPr lang="en-US" baseline="0" dirty="0" smtClean="0">
                <a:ea typeface="ＭＳ Ｐゴシック"/>
              </a:rPr>
              <a:t> for </a:t>
            </a:r>
            <a:r>
              <a:rPr lang="en-US" dirty="0" smtClean="0">
                <a:ea typeface="ＭＳ Ｐゴシック"/>
              </a:rPr>
              <a:t> which I</a:t>
            </a:r>
            <a:r>
              <a:rPr lang="en-US" baseline="0" dirty="0" smtClean="0">
                <a:ea typeface="ＭＳ Ｐゴシック"/>
              </a:rPr>
              <a:t> </a:t>
            </a:r>
            <a:r>
              <a:rPr lang="en-US" dirty="0" smtClean="0">
                <a:ea typeface="ＭＳ Ｐゴシック"/>
              </a:rPr>
              <a:t>was the instructor for all interns from the Department of Medicine .   I  certainly knew about burnout because I had already been teaching</a:t>
            </a:r>
            <a:r>
              <a:rPr lang="en-US" baseline="0" dirty="0" smtClean="0">
                <a:ea typeface="ＭＳ Ｐゴシック"/>
              </a:rPr>
              <a:t> residents</a:t>
            </a:r>
            <a:r>
              <a:rPr lang="en-US" dirty="0" smtClean="0">
                <a:ea typeface="ＭＳ Ｐゴシック"/>
              </a:rPr>
              <a:t> for a number of years, but on that day in 1999, this young man came to our 2</a:t>
            </a:r>
            <a:r>
              <a:rPr lang="en-US" baseline="30000" dirty="0" smtClean="0">
                <a:ea typeface="ＭＳ Ｐゴシック"/>
              </a:rPr>
              <a:t>nd</a:t>
            </a:r>
            <a:r>
              <a:rPr lang="en-US" dirty="0" smtClean="0">
                <a:ea typeface="ＭＳ Ｐゴシック"/>
              </a:rPr>
              <a:t> session and started complaining about the ‘political correctness’ of the </a:t>
            </a:r>
            <a:r>
              <a:rPr lang="en-US" dirty="0" err="1" smtClean="0">
                <a:ea typeface="ＭＳ Ｐゴシック"/>
              </a:rPr>
              <a:t>intraining</a:t>
            </a:r>
            <a:r>
              <a:rPr lang="en-US" dirty="0" smtClean="0">
                <a:ea typeface="ＭＳ Ｐゴシック"/>
              </a:rPr>
              <a:t> exam he had taken the day before. </a:t>
            </a:r>
          </a:p>
          <a:p>
            <a:r>
              <a:rPr lang="en-US" dirty="0" smtClean="0">
                <a:ea typeface="ＭＳ Ｐゴシック"/>
              </a:rPr>
              <a:t>      Perhaps due to the open learning environment  or perhaps just due to his lack of concern because of my lack of status, faculty rank or evaluative role, he proceeded to make a series of statements to which I felt unprepared to respond effectively.</a:t>
            </a:r>
          </a:p>
          <a:p>
            <a:r>
              <a:rPr lang="en-US" dirty="0" smtClean="0">
                <a:ea typeface="ＭＳ Ｐゴシック"/>
              </a:rPr>
              <a:t>     He starts out:  “These guys, if they hadn’t been up to no good in the first place, wouldn’t have gotten shot.”   Without elaboration, I know to whom he alludes.  Our setting was a large public safety net hospital serving the poorest neighborhoods of the city. The ‘guys’ to whom he refers were the mostly black and Latino young men</a:t>
            </a:r>
            <a:r>
              <a:rPr lang="en-US" baseline="0" dirty="0" smtClean="0">
                <a:ea typeface="ＭＳ Ｐゴシック"/>
              </a:rPr>
              <a:t> who were</a:t>
            </a:r>
            <a:r>
              <a:rPr lang="en-US" dirty="0" smtClean="0">
                <a:ea typeface="ＭＳ Ｐゴシック"/>
              </a:rPr>
              <a:t> the city’s most frequent gun shot victims. </a:t>
            </a:r>
          </a:p>
          <a:p>
            <a:r>
              <a:rPr lang="en-US" dirty="0" smtClean="0">
                <a:ea typeface="ＭＳ Ｐゴシック"/>
              </a:rPr>
              <a:t>        He goes on to say,  “ When I was their age, I never would have chosen to hang out with those guys”   , indicating that it is the fault of the victims for hanging out with the wrong people.  Upon inquiry, I learned that he had grown up in a white middle class suburb.  </a:t>
            </a:r>
          </a:p>
          <a:p>
            <a:r>
              <a:rPr lang="en-US" dirty="0" smtClean="0">
                <a:ea typeface="ＭＳ Ｐゴシック"/>
              </a:rPr>
              <a:t>            What would you be feeling and thinking at this point if a learner or supervisee shared these thoughts?</a:t>
            </a:r>
          </a:p>
          <a:p>
            <a:r>
              <a:rPr lang="en-US" dirty="0" smtClean="0">
                <a:ea typeface="ＭＳ Ｐゴシック"/>
              </a:rPr>
              <a:t>            To help you understand what was going through my mind, you should know that in my previous career prior to my work training medical residents, I had worked at a community mental health clinic and at the nearby public middle school where kids would tell me how afraid they were to walk to school due to fears about getting shot.. One of my patients was a 13 year old boy who had been referred after he returned from a 2 month hospitalization from severe and massive internal injuries from a  gun shot wound acquired from a drive-by shooting from someone unknown to him, while he was lingering on a corner with his friends. Another child confided that he carried a gun which he buried , and then retrieved when coming and then leaving school, so that nobody would accost him. </a:t>
            </a:r>
          </a:p>
          <a:p>
            <a:r>
              <a:rPr lang="en-US" dirty="0" smtClean="0">
                <a:ea typeface="ＭＳ Ｐゴシック"/>
              </a:rPr>
              <a:t>        The intern and I spoke some more and he went on to say,  “ I’m sick and tired of these patients changing my scripts”  ( he meant to get extra narcotics)  . Feeling a bit more confident I say,  “ well you don’t have to put up with THAT, that’s illegal”.  </a:t>
            </a:r>
          </a:p>
          <a:p>
            <a:r>
              <a:rPr lang="en-US" dirty="0" smtClean="0">
                <a:ea typeface="ＭＳ Ｐゴシック"/>
              </a:rPr>
              <a:t>        He responded : “ Yeah, well I get off late at night and have to walk to my car…”</a:t>
            </a:r>
          </a:p>
          <a:p>
            <a:r>
              <a:rPr lang="en-US" dirty="0" smtClean="0">
                <a:ea typeface="ＭＳ Ｐゴシック"/>
              </a:rPr>
              <a:t>        </a:t>
            </a:r>
          </a:p>
          <a:p>
            <a:endParaRPr lang="en-US" dirty="0" smtClean="0">
              <a:ea typeface="ＭＳ Ｐゴシック"/>
            </a:endParaRPr>
          </a:p>
          <a:p>
            <a:endParaRPr lang="en-US" dirty="0" smtClean="0">
              <a:ea typeface="ＭＳ Ｐゴシック"/>
            </a:endParaRPr>
          </a:p>
          <a:p>
            <a:endParaRPr lang="en-US" dirty="0" smtClean="0">
              <a:ea typeface="ＭＳ Ｐゴシック"/>
            </a:endParaRPr>
          </a:p>
          <a:p>
            <a:endParaRPr lang="en-US" dirty="0" smtClean="0">
              <a:ea typeface="ＭＳ Ｐゴシック"/>
            </a:endParaRPr>
          </a:p>
          <a:p>
            <a:endParaRPr lang="en-US" dirty="0" smtClean="0">
              <a:ea typeface="ＭＳ Ｐゴシック"/>
            </a:endParaRPr>
          </a:p>
        </p:txBody>
      </p:sp>
    </p:spTree>
    <p:extLst>
      <p:ext uri="{BB962C8B-B14F-4D97-AF65-F5344CB8AC3E}">
        <p14:creationId xmlns:p14="http://schemas.microsoft.com/office/powerpoint/2010/main" val="1781117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defTabSz="928688"/>
            <a:fld id="{FE1B9A56-D009-4B54-8FBC-47312C1F5BF7}" type="slidenum">
              <a:rPr lang="en-US" altLang="en-US" sz="1200" i="0">
                <a:solidFill>
                  <a:schemeClr val="tx1"/>
                </a:solidFill>
                <a:latin typeface="Arial Unicode MS" pitchFamily="34" charset="-128"/>
              </a:rPr>
              <a:pPr algn="r" defTabSz="928688"/>
              <a:t>33</a:t>
            </a:fld>
            <a:endParaRPr lang="en-US" altLang="en-US" sz="1200" i="0">
              <a:solidFill>
                <a:schemeClr val="tx1"/>
              </a:solidFill>
              <a:latin typeface="Arial Unicode MS" pitchFamily="34" charset="-128"/>
            </a:endParaRPr>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7" name="Rectangle 3"/>
          <p:cNvSpPr>
            <a:spLocks noGrp="1" noChangeArrowheads="1"/>
          </p:cNvSpPr>
          <p:nvPr>
            <p:ph type="body" idx="1"/>
          </p:nvPr>
        </p:nvSpPr>
        <p:spPr bwMode="auto">
          <a:noFill/>
        </p:spPr>
        <p:txBody>
          <a:bodyPr/>
          <a:lstStyle/>
          <a:p>
            <a:pPr eaLnBrk="1" hangingPunct="1"/>
            <a:r>
              <a:rPr lang="en-US" altLang="en-US" smtClean="0">
                <a:ea typeface="ＭＳ Ｐゴシック"/>
              </a:rPr>
              <a:t>Eliciting the supervisee’s social context is important for all the reasons we’ve mentioned regarding burnout.  Along with a decline in empathy, there is a decline in well-being as well.  One faculty member using this approach was surprised to learn that the resident who appeared so disinterested and disengaged in her clinic was actually clinically depressed; not only did this change the faculty member’s perspective about the resident, she was successfully treated and became much more invested and effective with her patients. In addition to the stressors, what are the supports, strengths and sources of meaning for the supervisee?.  Getting to know your supervisee, not only builds your relationship and models the desired kind of interaction with patients, but also can help you find ways to build on the supervisees strengths , priorities and supports to face their challenges. </a:t>
            </a:r>
          </a:p>
          <a:p>
            <a:pPr eaLnBrk="1" hangingPunct="1"/>
            <a:r>
              <a:rPr lang="en-US" altLang="en-US" smtClean="0">
                <a:ea typeface="ＭＳ Ｐゴシック"/>
              </a:rPr>
              <a:t>          Check to see how things have been going, what’s been hard, what helps and what keeps them going. You can find out if there’s something particularly frustrating about Mrs. Gomez or if Dr. Smith has been feeling surprised or disillusioned at how hard it is for patients to follow recommended guidelines.  Either way, you become more able to diagnose what the learning need is what kind of support Dr. Smith needs. </a:t>
            </a:r>
          </a:p>
        </p:txBody>
      </p:sp>
    </p:spTree>
    <p:extLst>
      <p:ext uri="{BB962C8B-B14F-4D97-AF65-F5344CB8AC3E}">
        <p14:creationId xmlns:p14="http://schemas.microsoft.com/office/powerpoint/2010/main" val="68822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defTabSz="928688"/>
            <a:fld id="{67DF9BE1-7802-4DD0-B1CD-F6AF30953E77}" type="slidenum">
              <a:rPr lang="en-US" altLang="en-US" sz="1200" i="0">
                <a:solidFill>
                  <a:schemeClr val="tx1"/>
                </a:solidFill>
                <a:latin typeface="Arial Unicode MS" pitchFamily="34" charset="-128"/>
              </a:rPr>
              <a:pPr algn="r" defTabSz="928688"/>
              <a:t>34</a:t>
            </a:fld>
            <a:endParaRPr lang="en-US" altLang="en-US" sz="1200" i="0">
              <a:solidFill>
                <a:schemeClr val="tx1"/>
              </a:solidFill>
              <a:latin typeface="Arial Unicode MS" pitchFamily="34" charset="-128"/>
            </a:endParaRPr>
          </a:p>
        </p:txBody>
      </p:sp>
      <p:sp>
        <p:nvSpPr>
          <p:cNvPr id="1003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5" name="Rectangle 3"/>
          <p:cNvSpPr>
            <a:spLocks noGrp="1" noChangeArrowheads="1"/>
          </p:cNvSpPr>
          <p:nvPr>
            <p:ph type="body" idx="1"/>
          </p:nvPr>
        </p:nvSpPr>
        <p:spPr bwMode="auto">
          <a:noFill/>
        </p:spPr>
        <p:txBody>
          <a:bodyPr/>
          <a:lstStyle/>
          <a:p>
            <a:pPr defTabSz="928688" eaLnBrk="1" hangingPunct="1"/>
            <a:r>
              <a:rPr lang="en-US" altLang="en-US" smtClean="0">
                <a:ea typeface="ＭＳ Ｐゴシック"/>
              </a:rPr>
              <a:t>Empower your supervisee, just like you hope they will do with their patient.   Dr. Smith is clearly feeling very ineffective with Mrs. Gomez which can lead to burnout and discouragement as well as angry cynicism.   Remembering our motivational interviewing we remember that self-efficacy is important for behavior change.  What can we do to reengage Dr. Smith rather than just telling him what to do? </a:t>
            </a:r>
          </a:p>
        </p:txBody>
      </p:sp>
    </p:spTree>
    <p:extLst>
      <p:ext uri="{BB962C8B-B14F-4D97-AF65-F5344CB8AC3E}">
        <p14:creationId xmlns:p14="http://schemas.microsoft.com/office/powerpoint/2010/main" val="394902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TextEdit="1"/>
          </p:cNvSpPr>
          <p:nvPr>
            <p:ph type="sldImg"/>
          </p:nvPr>
        </p:nvSpPr>
        <p:spPr bwMode="auto">
          <a:noFill/>
          <a:ln>
            <a:solidFill>
              <a:srgbClr val="000000"/>
            </a:solidFill>
            <a:miter lim="800000"/>
            <a:headEnd/>
            <a:tailEnd/>
          </a:ln>
        </p:spPr>
      </p:sp>
      <p:sp>
        <p:nvSpPr>
          <p:cNvPr id="151555" name="Rectangle 3"/>
          <p:cNvSpPr>
            <a:spLocks noGrp="1"/>
          </p:cNvSpPr>
          <p:nvPr>
            <p:ph type="body" idx="1"/>
          </p:nvPr>
        </p:nvSpPr>
        <p:spPr bwMode="auto">
          <a:noFill/>
        </p:spPr>
        <p:txBody>
          <a:bodyPr>
            <a:normAutofit lnSpcReduction="10000"/>
          </a:bodyPr>
          <a:lstStyle/>
          <a:p>
            <a:r>
              <a:rPr lang="en-US" dirty="0" smtClean="0">
                <a:ea typeface="ＭＳ Ｐゴシック"/>
              </a:rPr>
              <a:t>This time we want you to </a:t>
            </a:r>
            <a:r>
              <a:rPr lang="en-US" dirty="0" err="1" smtClean="0">
                <a:ea typeface="ＭＳ Ｐゴシック"/>
              </a:rPr>
              <a:t>to</a:t>
            </a:r>
            <a:r>
              <a:rPr lang="en-US" dirty="0" smtClean="0">
                <a:ea typeface="ＭＳ Ｐゴシック"/>
              </a:rPr>
              <a:t> be the supervisor and vote on what would be most empowering response to give to Dr. Smith? </a:t>
            </a:r>
          </a:p>
          <a:p>
            <a:r>
              <a:rPr lang="en-US" altLang="en-US" sz="1300" dirty="0" smtClean="0">
                <a:ea typeface="ＭＳ Ｐゴシック"/>
              </a:rPr>
              <a:t>1.“</a:t>
            </a:r>
            <a:r>
              <a:rPr lang="en-US" altLang="en-US" sz="1300" i="1" dirty="0" smtClean="0">
                <a:ea typeface="ＭＳ Ｐゴシック"/>
              </a:rPr>
              <a:t>You’re the doctor; just go tell the patient she needs to take insulin or the diabetes will cause her even more problems and shorten her life.”</a:t>
            </a:r>
          </a:p>
          <a:p>
            <a:r>
              <a:rPr lang="en-US" altLang="en-US" sz="1300" dirty="0" smtClean="0">
                <a:ea typeface="ＭＳ Ｐゴシック"/>
              </a:rPr>
              <a:t>2. “</a:t>
            </a:r>
            <a:r>
              <a:rPr lang="en-US" altLang="en-US" sz="1300" i="1" dirty="0" smtClean="0">
                <a:ea typeface="ＭＳ Ｐゴシック"/>
              </a:rPr>
              <a:t>You can’t make the patient do anything; it’s up to her what she chooses to do.</a:t>
            </a:r>
            <a:r>
              <a:rPr lang="en-US" altLang="en-US" sz="1300" dirty="0" smtClean="0">
                <a:ea typeface="ＭＳ Ｐゴシック"/>
              </a:rPr>
              <a:t>”</a:t>
            </a:r>
          </a:p>
          <a:p>
            <a:r>
              <a:rPr lang="en-US" altLang="en-US" sz="1300" i="1" dirty="0" smtClean="0">
                <a:ea typeface="ＭＳ Ｐゴシック"/>
              </a:rPr>
              <a:t>3.“You have a patient with a sky high A1C; what are you going to do about it?”</a:t>
            </a:r>
          </a:p>
          <a:p>
            <a:pPr eaLnBrk="1" hangingPunct="1"/>
            <a:r>
              <a:rPr lang="en-US" altLang="en-US" sz="1300" i="1" dirty="0" smtClean="0">
                <a:ea typeface="ＭＳ Ｐゴシック"/>
              </a:rPr>
              <a:t>“4. How might you find out why this patient has a hard time taking her medicines daily?”</a:t>
            </a:r>
          </a:p>
          <a:p>
            <a:pPr eaLnBrk="1" hangingPunct="1"/>
            <a:r>
              <a:rPr lang="en-US" altLang="en-US" sz="1300" dirty="0" smtClean="0">
                <a:ea typeface="ＭＳ Ｐゴシック"/>
              </a:rPr>
              <a:t>Discuss _ yes #1 empowers Dr. Smith but only to go back and repeat the kind of threats that didn’t work the firs </a:t>
            </a:r>
            <a:r>
              <a:rPr lang="en-US" altLang="en-US" sz="1300" dirty="0" err="1" smtClean="0">
                <a:ea typeface="ＭＳ Ｐゴシック"/>
              </a:rPr>
              <a:t>ttime</a:t>
            </a:r>
            <a:r>
              <a:rPr lang="en-US" altLang="en-US" sz="1300" dirty="0" smtClean="0">
                <a:ea typeface="ＭＳ Ｐゴシック"/>
              </a:rPr>
              <a:t> around</a:t>
            </a:r>
          </a:p>
          <a:p>
            <a:pPr eaLnBrk="1" hangingPunct="1"/>
            <a:r>
              <a:rPr lang="en-US" altLang="en-US" sz="1300" dirty="0" smtClean="0">
                <a:ea typeface="ＭＳ Ｐゴシック"/>
              </a:rPr>
              <a:t>#2 is true, only the patient can make the decision to change but this </a:t>
            </a:r>
            <a:r>
              <a:rPr lang="en-US" altLang="en-US" sz="1300" dirty="0" err="1" smtClean="0">
                <a:ea typeface="ＭＳ Ｐゴシック"/>
              </a:rPr>
              <a:t>reenforces</a:t>
            </a:r>
            <a:r>
              <a:rPr lang="en-US" altLang="en-US" sz="1300" dirty="0" smtClean="0">
                <a:ea typeface="ＭＳ Ｐゴシック"/>
              </a:rPr>
              <a:t> Dr. Smith’s sense of powerlessness. Does that mean she should just give up on the patient?</a:t>
            </a:r>
          </a:p>
          <a:p>
            <a:pPr eaLnBrk="1" hangingPunct="1"/>
            <a:r>
              <a:rPr lang="en-US" altLang="en-US" sz="1300" dirty="0" smtClean="0">
                <a:ea typeface="ＭＳ Ｐゴシック"/>
              </a:rPr>
              <a:t>#3  challenges Dr. Smith to formulate a plan to address the high A1c that she was already alarmed about without giving any tools /skills to try something different</a:t>
            </a:r>
          </a:p>
          <a:p>
            <a:pPr eaLnBrk="1" hangingPunct="1"/>
            <a:r>
              <a:rPr lang="en-US" altLang="en-US" sz="1300" dirty="0" smtClean="0">
                <a:ea typeface="ＭＳ Ｐゴシック"/>
              </a:rPr>
              <a:t>#4 could stimulate Dr. Smith to think about how to learn about a topic she hadn’t previously explored. </a:t>
            </a:r>
          </a:p>
          <a:p>
            <a:endParaRPr lang="en-US" dirty="0" smtClean="0">
              <a:ea typeface="ＭＳ Ｐゴシック"/>
            </a:endParaRPr>
          </a:p>
        </p:txBody>
      </p:sp>
    </p:spTree>
    <p:extLst>
      <p:ext uri="{BB962C8B-B14F-4D97-AF65-F5344CB8AC3E}">
        <p14:creationId xmlns:p14="http://schemas.microsoft.com/office/powerpoint/2010/main" val="293695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defTabSz="928688"/>
            <a:fld id="{03C33F73-EA49-4245-9047-889A6F1B514B}" type="slidenum">
              <a:rPr lang="en-US" altLang="en-US" sz="1200" i="0">
                <a:solidFill>
                  <a:schemeClr val="tx1"/>
                </a:solidFill>
                <a:latin typeface="Arial Unicode MS" pitchFamily="34" charset="-128"/>
              </a:rPr>
              <a:pPr algn="r" defTabSz="928688"/>
              <a:t>36</a:t>
            </a:fld>
            <a:endParaRPr lang="en-US" altLang="en-US" sz="1200" i="0">
              <a:solidFill>
                <a:schemeClr val="tx1"/>
              </a:solidFill>
              <a:latin typeface="Arial Unicode MS" pitchFamily="34" charset="-128"/>
            </a:endParaRPr>
          </a:p>
        </p:txBody>
      </p:sp>
      <p:sp>
        <p:nvSpPr>
          <p:cNvPr id="1034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7" name="Rectangle 3"/>
          <p:cNvSpPr>
            <a:spLocks noGrp="1" noChangeArrowheads="1"/>
          </p:cNvSpPr>
          <p:nvPr>
            <p:ph type="body" idx="1"/>
          </p:nvPr>
        </p:nvSpPr>
        <p:spPr bwMode="auto">
          <a:noFill/>
        </p:spPr>
        <p:txBody>
          <a:bodyPr>
            <a:normAutofit lnSpcReduction="10000"/>
          </a:bodyPr>
          <a:lstStyle/>
          <a:p>
            <a:pPr defTabSz="928688" eaLnBrk="1" hangingPunct="1">
              <a:lnSpc>
                <a:spcPct val="80000"/>
              </a:lnSpc>
            </a:pPr>
            <a:r>
              <a:rPr lang="en-US" altLang="en-US" sz="1000" i="1" dirty="0" smtClean="0">
                <a:ea typeface="ＭＳ Ｐゴシック"/>
              </a:rPr>
              <a:t>Show Empathy to your supervisee. </a:t>
            </a:r>
            <a:r>
              <a:rPr lang="en-US" altLang="en-US" sz="1300" dirty="0" smtClean="0">
                <a:ea typeface="ＭＳ Ｐゴシック"/>
              </a:rPr>
              <a:t>Acknowledge and validate frustrations and emotions and convey understanding of their experiences. </a:t>
            </a:r>
          </a:p>
          <a:p>
            <a:pPr defTabSz="928688" eaLnBrk="1" hangingPunct="1">
              <a:lnSpc>
                <a:spcPct val="80000"/>
              </a:lnSpc>
            </a:pPr>
            <a:r>
              <a:rPr lang="en-US" altLang="en-US" sz="1000" i="1" dirty="0" smtClean="0">
                <a:ea typeface="ＭＳ Ｐゴシック"/>
              </a:rPr>
              <a:t>Sometimes we all need to let off steam and detox before we can approach with renewed energy, new perspective and reengage. </a:t>
            </a:r>
          </a:p>
          <a:p>
            <a:pPr defTabSz="928688" eaLnBrk="1" hangingPunct="1">
              <a:lnSpc>
                <a:spcPct val="80000"/>
              </a:lnSpc>
            </a:pPr>
            <a:r>
              <a:rPr lang="en-US" altLang="en-US" sz="1400" i="1" dirty="0" smtClean="0">
                <a:ea typeface="ＭＳ Ｐゴシック"/>
              </a:rPr>
              <a:t>“It can be frustrating when patients disregard medical knowledge and jeopardize their health.” </a:t>
            </a:r>
          </a:p>
          <a:p>
            <a:pPr marL="742950" lvl="1" indent="-285750" defTabSz="928688" eaLnBrk="1" hangingPunct="1">
              <a:lnSpc>
                <a:spcPct val="80000"/>
              </a:lnSpc>
            </a:pPr>
            <a:r>
              <a:rPr lang="en-US" altLang="en-US" sz="1400" i="1" dirty="0" smtClean="0">
                <a:ea typeface="ＭＳ Ｐゴシック"/>
              </a:rPr>
              <a:t>“Sometimes it’s hard for us to remember that right now other things might feel more important to the patient.”  The “ we” language</a:t>
            </a:r>
            <a:r>
              <a:rPr lang="en-US" altLang="en-US" sz="1400" i="1" baseline="0" dirty="0" smtClean="0">
                <a:ea typeface="ＭＳ Ｐゴシック"/>
              </a:rPr>
              <a:t> can help the resident realize they’re not alone, that you’ve been there, that it can be frustrating when patients’ choices differ from what we recommend or that they could be more worried about things that feel more pressing to them than about the disease that has you concerned.</a:t>
            </a:r>
            <a:endParaRPr lang="en-US" altLang="en-US" dirty="0" smtClean="0">
              <a:ea typeface="ＭＳ Ｐゴシック"/>
            </a:endParaRPr>
          </a:p>
          <a:p>
            <a:pPr defTabSz="928688" eaLnBrk="1" hangingPunct="1">
              <a:lnSpc>
                <a:spcPct val="80000"/>
              </a:lnSpc>
            </a:pPr>
            <a:r>
              <a:rPr lang="en-US" altLang="en-US" sz="1000" i="1" dirty="0" smtClean="0">
                <a:ea typeface="ＭＳ Ｐゴシック"/>
              </a:rPr>
              <a:t>Remember that you can express empathic understanding of the supervisee while subtly encouraging increased understanding of the patient as happens in the 2</a:t>
            </a:r>
            <a:r>
              <a:rPr lang="en-US" altLang="en-US" sz="1000" i="1" baseline="30000" dirty="0" smtClean="0">
                <a:ea typeface="ＭＳ Ｐゴシック"/>
              </a:rPr>
              <a:t>nd</a:t>
            </a:r>
            <a:r>
              <a:rPr lang="en-US" altLang="en-US" sz="1000" i="1" dirty="0" smtClean="0">
                <a:ea typeface="ＭＳ Ｐゴシック"/>
              </a:rPr>
              <a:t> statement. Just like a good Schwartz Center rounds, there’s enough empathy for everybody to get some!  And empathizing with staff doesn’t mean we need to blame patients, just like empathizing with patients doesn’t mean we need to ignore how frustrating and challenging it can be for caregivers.  </a:t>
            </a:r>
          </a:p>
          <a:p>
            <a:pPr defTabSz="928688" eaLnBrk="1" hangingPunct="1">
              <a:lnSpc>
                <a:spcPct val="80000"/>
              </a:lnSpc>
            </a:pPr>
            <a:endParaRPr lang="en-US" altLang="en-US" sz="1000" i="1" dirty="0" smtClean="0">
              <a:ea typeface="ＭＳ Ｐゴシック"/>
            </a:endParaRPr>
          </a:p>
          <a:p>
            <a:pPr defTabSz="928688" eaLnBrk="1" hangingPunct="1">
              <a:lnSpc>
                <a:spcPct val="80000"/>
              </a:lnSpc>
            </a:pPr>
            <a:r>
              <a:rPr lang="en-US" altLang="en-US" sz="1000" i="1" dirty="0" smtClean="0">
                <a:ea typeface="ＭＳ Ｐゴシック"/>
              </a:rPr>
              <a:t>    </a:t>
            </a:r>
            <a:r>
              <a:rPr lang="en-US" altLang="en-US" sz="1000" dirty="0" smtClean="0">
                <a:ea typeface="ＭＳ Ｐゴシック"/>
              </a:rPr>
              <a:t>The good news is that  empathic support at work can restore/ recharge.  As Dr. Lown has written about , the Schwartz Center Rounds create that kind of environment and have that kind of renewing impact.</a:t>
            </a:r>
            <a:r>
              <a:rPr lang="en-US" altLang="en-US" sz="1100" dirty="0" smtClean="0">
                <a:ea typeface="ＭＳ Ｐゴシック"/>
              </a:rPr>
              <a:t>.  I was also recently very impressed to learn about the improvement in safety scores at health centers that established peer support service systems to address unexpected and adverse medical events.  Once the systems were in place , workers sought support for a variety of  stressors from their workplace as well as other personal problems.  And it turns out that outcomes for workers who received support for adverse events were better than for those who never suffered adverse events. In other words, if you feel like you were helped when you were down, you have better outcomes than if you never had that experience at all.  ( results from U Missouri, conference sponsored by Medically Induced Trauma Support Services ) s </a:t>
            </a:r>
          </a:p>
        </p:txBody>
      </p:sp>
    </p:spTree>
    <p:extLst>
      <p:ext uri="{BB962C8B-B14F-4D97-AF65-F5344CB8AC3E}">
        <p14:creationId xmlns:p14="http://schemas.microsoft.com/office/powerpoint/2010/main" val="2196193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defTabSz="928688"/>
            <a:fld id="{0798B516-4E62-43D2-AF60-D95A49E35213}" type="slidenum">
              <a:rPr lang="en-US" altLang="en-US" sz="1200" i="0">
                <a:solidFill>
                  <a:schemeClr val="tx1"/>
                </a:solidFill>
                <a:latin typeface="Arial Unicode MS" pitchFamily="34" charset="-128"/>
              </a:rPr>
              <a:pPr algn="r" defTabSz="928688"/>
              <a:t>37</a:t>
            </a:fld>
            <a:endParaRPr lang="en-US" altLang="en-US" sz="1200" i="0">
              <a:solidFill>
                <a:schemeClr val="tx1"/>
              </a:solidFill>
              <a:latin typeface="Arial Unicode MS" pitchFamily="34" charset="-128"/>
            </a:endParaRPr>
          </a:p>
        </p:txBody>
      </p:sp>
      <p:sp>
        <p:nvSpPr>
          <p:cNvPr id="1054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5" name="Rectangle 3"/>
          <p:cNvSpPr>
            <a:spLocks noGrp="1" noChangeArrowheads="1"/>
          </p:cNvSpPr>
          <p:nvPr>
            <p:ph type="body" idx="1"/>
          </p:nvPr>
        </p:nvSpPr>
        <p:spPr bwMode="auto">
          <a:noFill/>
        </p:spPr>
        <p:txBody>
          <a:bodyPr>
            <a:normAutofit lnSpcReduction="10000"/>
          </a:bodyPr>
          <a:lstStyle/>
          <a:p>
            <a:pPr defTabSz="928688" eaLnBrk="1" hangingPunct="1"/>
            <a:r>
              <a:rPr lang="en-US" altLang="en-US" dirty="0" smtClean="0">
                <a:ea typeface="ＭＳ Ｐゴシック"/>
              </a:rPr>
              <a:t>In addition to supporting your supervisees problem-solving, actively encourage them to bring you their concerns and challenges so that you can support them in their efforts to think through these situations.    So for example, what prevents Dr. Smith from feeling comfortable exploring more of Mrs. Gomez’ perspective?  </a:t>
            </a:r>
          </a:p>
          <a:p>
            <a:pPr defTabSz="928688"/>
            <a:r>
              <a:rPr lang="en-US" altLang="en-US" dirty="0" smtClean="0">
                <a:ea typeface="ＭＳ Ｐゴシック"/>
              </a:rPr>
              <a:t> </a:t>
            </a:r>
            <a:r>
              <a:rPr lang="en-US" altLang="en-US" dirty="0" err="1" smtClean="0">
                <a:ea typeface="ＭＳ Ｐゴシック"/>
              </a:rPr>
              <a:t>eg</a:t>
            </a:r>
            <a:r>
              <a:rPr lang="en-US" altLang="en-US" dirty="0" smtClean="0">
                <a:ea typeface="ＭＳ Ｐゴシック"/>
              </a:rPr>
              <a:t> a common fear that inhibits clinicians from seeking what concerns the patient is fear that it will prolong visit and</a:t>
            </a:r>
            <a:r>
              <a:rPr lang="en-US" altLang="en-US" baseline="0" dirty="0" smtClean="0">
                <a:ea typeface="ＭＳ Ｐゴシック"/>
              </a:rPr>
              <a:t> take more time than they have; they worry about</a:t>
            </a:r>
            <a:r>
              <a:rPr lang="en-US" altLang="en-US" dirty="0" smtClean="0">
                <a:ea typeface="ＭＳ Ｐゴシック"/>
              </a:rPr>
              <a:t> time management. When you find out what concerns your supervisee has , you can help them with strategies and clarify your priorities.  </a:t>
            </a:r>
            <a:r>
              <a:rPr lang="en-US" altLang="en-US" baseline="0" dirty="0" smtClean="0">
                <a:ea typeface="ＭＳ Ｐゴシック"/>
              </a:rPr>
              <a:t> In other words, you </a:t>
            </a:r>
            <a:r>
              <a:rPr lang="en-US" altLang="en-US" baseline="0" dirty="0" err="1" smtClean="0">
                <a:ea typeface="ＭＳ Ｐゴシック"/>
              </a:rPr>
              <a:t>DON’t</a:t>
            </a:r>
            <a:r>
              <a:rPr lang="en-US" altLang="en-US" baseline="0" dirty="0" smtClean="0">
                <a:ea typeface="ＭＳ Ｐゴシック"/>
              </a:rPr>
              <a:t> </a:t>
            </a:r>
            <a:r>
              <a:rPr lang="en-US" altLang="en-US" dirty="0" smtClean="0">
                <a:ea typeface="ＭＳ Ｐゴシック"/>
              </a:rPr>
              <a:t> intend them to sit there for an hour chatting with Mrs. Gomez, instead, perhaps a few high yield areas, and building enough of a partnership to be able to see her back.  Or even that you will understand that it may take a while if ever for Dr. Smith and Mrs. Gomez to reach agreement about insulin so that you will understand if this goal takes longer while they build a relationships built on Mrs. Gomez goals and priorities to begin with to reach more trust and mutual understanding. </a:t>
            </a:r>
          </a:p>
          <a:p>
            <a:pPr defTabSz="928688"/>
            <a:r>
              <a:rPr lang="en-US" altLang="en-US" dirty="0" smtClean="0">
                <a:ea typeface="ＭＳ Ｐゴシック"/>
              </a:rPr>
              <a:t>     An example of parallel process in action comes from a resident clinic I once taught at  where residents  worried so much about the questions they would be asked by their preceptors that they would shut down the patients concerns</a:t>
            </a:r>
            <a:r>
              <a:rPr lang="en-US" altLang="en-US" baseline="0" dirty="0" smtClean="0">
                <a:ea typeface="ＭＳ Ｐゴシック"/>
              </a:rPr>
              <a:t> and instead</a:t>
            </a:r>
            <a:r>
              <a:rPr lang="en-US" altLang="en-US" dirty="0" smtClean="0">
                <a:ea typeface="ＭＳ Ｐゴシック"/>
              </a:rPr>
              <a:t> pepper them with closed ended questions).  The supervisor was totally unaware of the impact his interrogation of his residents  was having on the way those residents interacted with their patients. . The supervisor valued patient-centered</a:t>
            </a:r>
            <a:r>
              <a:rPr lang="en-US" altLang="en-US" baseline="0" dirty="0" smtClean="0">
                <a:ea typeface="ＭＳ Ｐゴシック"/>
              </a:rPr>
              <a:t> communication but had inadvertently been undermining his own message by constantly pressuring them to answer his own questions. </a:t>
            </a:r>
            <a:r>
              <a:rPr lang="en-US" altLang="en-US" dirty="0" smtClean="0">
                <a:ea typeface="ＭＳ Ｐゴシック"/>
              </a:rPr>
              <a:t> Opening the communication with the supervisee allows all these priorities to be made explicit. </a:t>
            </a:r>
          </a:p>
        </p:txBody>
      </p:sp>
    </p:spTree>
    <p:extLst>
      <p:ext uri="{BB962C8B-B14F-4D97-AF65-F5344CB8AC3E}">
        <p14:creationId xmlns:p14="http://schemas.microsoft.com/office/powerpoint/2010/main" val="162887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defTabSz="928688"/>
            <a:fld id="{70E395F9-7A35-46C1-B1E3-40BA69D6C5D3}" type="slidenum">
              <a:rPr lang="en-US" altLang="en-US" sz="1200" i="0">
                <a:solidFill>
                  <a:schemeClr val="tx1"/>
                </a:solidFill>
                <a:latin typeface="Arial Unicode MS" pitchFamily="34" charset="-128"/>
              </a:rPr>
              <a:pPr algn="r" defTabSz="928688"/>
              <a:t>38</a:t>
            </a:fld>
            <a:endParaRPr lang="en-US" altLang="en-US" sz="1200" i="0">
              <a:solidFill>
                <a:schemeClr val="tx1"/>
              </a:solidFill>
              <a:latin typeface="Arial Unicode MS" pitchFamily="34" charset="-128"/>
            </a:endParaRPr>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3" name="Rectangle 3"/>
          <p:cNvSpPr>
            <a:spLocks noGrp="1" noChangeArrowheads="1"/>
          </p:cNvSpPr>
          <p:nvPr>
            <p:ph type="body" idx="1"/>
          </p:nvPr>
        </p:nvSpPr>
        <p:spPr bwMode="auto">
          <a:noFill/>
        </p:spPr>
        <p:txBody>
          <a:bodyPr/>
          <a:lstStyle/>
          <a:p>
            <a:pPr defTabSz="928688" eaLnBrk="1" hangingPunct="1"/>
            <a:r>
              <a:rPr lang="en-US" altLang="en-US" i="1" dirty="0" smtClean="0">
                <a:ea typeface="ＭＳ Ｐゴシック"/>
              </a:rPr>
              <a:t> Trust again is the key. Invite supervisees to share what goes well as well as what the challenges are .  AS in this case, it is critical that Dr. Smith did decide to bring up the case of Mrs. Gomez.  The patient was clearly at risk for dropping out of care and for poor outcomes.  And the staff person was clearly at risk for cynical discouragement from investing in her patients.   Thank her for the courage to share what are very common challenges in care, very worthy of attention.  You can even identify</a:t>
            </a:r>
            <a:r>
              <a:rPr lang="en-US" altLang="en-US" i="1" baseline="0" dirty="0" smtClean="0">
                <a:ea typeface="ＭＳ Ｐゴシック"/>
              </a:rPr>
              <a:t> this as an area worth sharing with others,  make it an academic exercise to discuss what helps patients persist with treatment, etc.  This is the challenge of healthcare, making it work for the specific patient you are seeing. </a:t>
            </a:r>
            <a:endParaRPr lang="en-US" altLang="en-US" i="1" dirty="0" smtClean="0">
              <a:ea typeface="ＭＳ Ｐゴシック"/>
            </a:endParaRPr>
          </a:p>
          <a:p>
            <a:pPr defTabSz="928688" eaLnBrk="1" hangingPunct="1"/>
            <a:endParaRPr lang="en-US" altLang="en-US" dirty="0" smtClean="0">
              <a:ea typeface="ＭＳ Ｐゴシック"/>
            </a:endParaRPr>
          </a:p>
        </p:txBody>
      </p:sp>
    </p:spTree>
    <p:extLst>
      <p:ext uri="{BB962C8B-B14F-4D97-AF65-F5344CB8AC3E}">
        <p14:creationId xmlns:p14="http://schemas.microsoft.com/office/powerpoint/2010/main" val="40745344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a:normAutofit fontScale="25000" lnSpcReduction="20000"/>
          </a:bodyPr>
          <a:lstStyle/>
          <a:p>
            <a:pPr>
              <a:lnSpc>
                <a:spcPct val="80000"/>
              </a:lnSpc>
            </a:pPr>
            <a:r>
              <a:rPr lang="en-US" sz="800" dirty="0" smtClean="0">
                <a:ea typeface="ＭＳ Ｐゴシック"/>
              </a:rPr>
              <a:t>Finally, I am delighted to share the latest application of the RESPECT model to teams that coauthors Julie Crosson, Marla Rowe </a:t>
            </a:r>
            <a:r>
              <a:rPr lang="en-US" sz="800" dirty="0" err="1" smtClean="0">
                <a:ea typeface="ＭＳ Ｐゴシック"/>
              </a:rPr>
              <a:t>Gorosh</a:t>
            </a:r>
            <a:r>
              <a:rPr lang="en-US" sz="800" dirty="0" smtClean="0">
                <a:ea typeface="ＭＳ Ｐゴシック"/>
              </a:rPr>
              <a:t>. Maysel Kemp White, and I have been developing. I will run through it briefly but a fuller explication including demonstration videos is in progress for a module to appear as part of  the </a:t>
            </a:r>
            <a:r>
              <a:rPr lang="en-US" sz="800" dirty="0" err="1" smtClean="0">
                <a:ea typeface="ＭＳ Ｐゴシック"/>
              </a:rPr>
              <a:t>DocCom</a:t>
            </a:r>
            <a:r>
              <a:rPr lang="en-US" sz="800" dirty="0" smtClean="0">
                <a:ea typeface="ＭＳ Ｐゴシック"/>
              </a:rPr>
              <a:t> online communication </a:t>
            </a:r>
            <a:r>
              <a:rPr lang="en-US" sz="800" dirty="0" err="1" smtClean="0">
                <a:ea typeface="ＭＳ Ｐゴシック"/>
              </a:rPr>
              <a:t>curriulum</a:t>
            </a:r>
            <a:r>
              <a:rPr lang="en-US" sz="800" dirty="0" smtClean="0">
                <a:ea typeface="ＭＳ Ｐゴシック"/>
              </a:rPr>
              <a:t> collection produced by the American Academy of Communication in Healthcare. The model’s attention to relationship building across differences and </a:t>
            </a:r>
            <a:r>
              <a:rPr lang="en-US" sz="800" dirty="0" err="1" smtClean="0">
                <a:ea typeface="ＭＳ Ｐゴシック"/>
              </a:rPr>
              <a:t>hierachy</a:t>
            </a:r>
            <a:r>
              <a:rPr lang="en-US" sz="800" dirty="0" smtClean="0">
                <a:ea typeface="ＭＳ Ｐゴシック"/>
              </a:rPr>
              <a:t> turns out to be very helpful to developing strong and effective team relationships.  These are the kind</a:t>
            </a:r>
            <a:r>
              <a:rPr lang="en-US" sz="800" baseline="0" dirty="0" smtClean="0">
                <a:ea typeface="ＭＳ Ｐゴシック"/>
              </a:rPr>
              <a:t> of team relationships that support </a:t>
            </a:r>
            <a:r>
              <a:rPr lang="en-US" sz="800" dirty="0" smtClean="0">
                <a:ea typeface="ＭＳ Ｐゴシック"/>
              </a:rPr>
              <a:t> the team’s adaptive capacity and safety culture including the ability to freely identify concerns and collaborate on solutions. </a:t>
            </a:r>
          </a:p>
          <a:p>
            <a:pPr>
              <a:lnSpc>
                <a:spcPct val="80000"/>
              </a:lnSpc>
            </a:pPr>
            <a:r>
              <a:rPr lang="en-US" sz="800" dirty="0" smtClean="0">
                <a:ea typeface="ＭＳ Ｐゴシック"/>
              </a:rPr>
              <a:t>        An atmosphere of Respect is helpful throughout but should be established from the very beginning in the way new members are welcomed, their contributions appreciated and the strengths and diversity of the members, valued.  This can help establish an inclusive environment where all feel welcome .  As new members join at different points in the life of</a:t>
            </a:r>
            <a:r>
              <a:rPr lang="en-US" sz="800" baseline="0" dirty="0" smtClean="0">
                <a:ea typeface="ＭＳ Ｐゴシック"/>
              </a:rPr>
              <a:t> the team</a:t>
            </a:r>
            <a:r>
              <a:rPr lang="en-US" sz="800" dirty="0" smtClean="0">
                <a:ea typeface="ＭＳ Ｐゴシック"/>
              </a:rPr>
              <a:t>, this step will continue to be important. As the initial safety has been established, differences become more apparent and important.  Identifying diverse explanatory models and perspectives becomes important to clarify differences, build mutual understanding and shared mental models.  The team</a:t>
            </a:r>
            <a:r>
              <a:rPr lang="en-US" sz="800" baseline="0" dirty="0" smtClean="0">
                <a:ea typeface="ＭＳ Ｐゴシック"/>
              </a:rPr>
              <a:t> becomes more adept at recognizing and working through differences. </a:t>
            </a:r>
            <a:r>
              <a:rPr lang="en-US" sz="800" dirty="0" smtClean="0">
                <a:ea typeface="ＭＳ Ｐゴシック"/>
              </a:rPr>
              <a:t>Diversity becomes a source of strength since members can supply perspectives that might have been missing , and more accurately account for the fuller picture.  The ancient story of the blindfolded men each of whom holds a different part of the elephant and imagines the whole based on his limited perspective and knowledge captures the way that the team’s collective wisdom is  multiplied and exponentially increased when diverse perspectives are shared and reconciled. Diverse identities in terms of professional discipline, job title and personality style as well as race, culture, class , sexuality as well as personality style all add to the resources and experience available to the group.</a:t>
            </a:r>
            <a:r>
              <a:rPr lang="en-US" sz="800" baseline="0" dirty="0" smtClean="0">
                <a:ea typeface="ＭＳ Ｐゴシック"/>
              </a:rPr>
              <a:t>  This can be a great time to do the cultural sharing exercise we discussed earlier, to allow people to bring themselves more fully to their work. </a:t>
            </a:r>
            <a:r>
              <a:rPr lang="en-US" sz="800" dirty="0" smtClean="0">
                <a:ea typeface="ＭＳ Ｐゴシック"/>
              </a:rPr>
              <a:t> Our social context including stressors, strengths, supports and sources of meaning and purpose all can impact our team participation.              </a:t>
            </a:r>
            <a:r>
              <a:rPr lang="en-US" sz="800" dirty="0" smtClean="0">
                <a:solidFill>
                  <a:schemeClr val="accent4">
                    <a:lumMod val="75000"/>
                  </a:schemeClr>
                </a:solidFill>
                <a:ea typeface="ＭＳ Ｐゴシック"/>
              </a:rPr>
              <a:t>( </a:t>
            </a:r>
            <a:r>
              <a:rPr lang="en-US" sz="7200" i="1" dirty="0" smtClean="0">
                <a:solidFill>
                  <a:schemeClr val="accent4">
                    <a:lumMod val="75000"/>
                  </a:schemeClr>
                </a:solidFill>
                <a:ea typeface="ＭＳ Ｐゴシック"/>
              </a:rPr>
              <a:t>OMIT To give a small example from our recent inundation of snow in Boston where I live, I was constructing this slide during this extended </a:t>
            </a:r>
            <a:r>
              <a:rPr lang="en-US" sz="7200" i="1" dirty="0" err="1" smtClean="0">
                <a:solidFill>
                  <a:schemeClr val="accent4">
                    <a:lumMod val="75000"/>
                  </a:schemeClr>
                </a:solidFill>
                <a:ea typeface="ＭＳ Ｐゴシック"/>
              </a:rPr>
              <a:t>seige</a:t>
            </a:r>
            <a:r>
              <a:rPr lang="en-US" sz="7200" i="1" dirty="0" smtClean="0">
                <a:solidFill>
                  <a:schemeClr val="accent4">
                    <a:lumMod val="75000"/>
                  </a:schemeClr>
                </a:solidFill>
                <a:ea typeface="ＭＳ Ｐゴシック"/>
              </a:rPr>
              <a:t> from the weather which involved continually interrupting my work to periodically tend to the leaks from the ceilings, the closets and the frozen dishwasher  throughout the inside of the house, and to making sure my husband wasn’t falling off the roof where he was hammering away at frozen ice). . My husband’s willingness to deal with the outside portion of the house, my </a:t>
            </a:r>
            <a:r>
              <a:rPr lang="en-US" sz="7200" i="1" dirty="0" err="1" smtClean="0">
                <a:solidFill>
                  <a:schemeClr val="accent4">
                    <a:lumMod val="75000"/>
                  </a:schemeClr>
                </a:solidFill>
                <a:ea typeface="ＭＳ Ｐゴシック"/>
              </a:rPr>
              <a:t>perseverence</a:t>
            </a:r>
            <a:r>
              <a:rPr lang="en-US" sz="7200" i="1" dirty="0" smtClean="0">
                <a:solidFill>
                  <a:schemeClr val="accent4">
                    <a:lumMod val="75000"/>
                  </a:schemeClr>
                </a:solidFill>
                <a:ea typeface="ＭＳ Ｐゴシック"/>
              </a:rPr>
              <a:t> with the inside leaks and my own excitement and purpose regarding the team model of RESPECT , kept me working however since otherwise I wouldn’t have bothered. At one point, as I returned to the line about social context a 3</a:t>
            </a:r>
            <a:r>
              <a:rPr lang="en-US" sz="7200" i="1" baseline="30000" dirty="0" smtClean="0">
                <a:solidFill>
                  <a:schemeClr val="accent4">
                    <a:lumMod val="75000"/>
                  </a:schemeClr>
                </a:solidFill>
                <a:ea typeface="ＭＳ Ｐゴシック"/>
              </a:rPr>
              <a:t>rd</a:t>
            </a:r>
            <a:r>
              <a:rPr lang="en-US" sz="7200" i="1" dirty="0" smtClean="0">
                <a:solidFill>
                  <a:schemeClr val="accent4">
                    <a:lumMod val="75000"/>
                  </a:schemeClr>
                </a:solidFill>
                <a:ea typeface="ＭＳ Ｐゴシック"/>
              </a:rPr>
              <a:t> time, the irony and accuracy of it made me laugh rather than groan</a:t>
            </a:r>
            <a:r>
              <a:rPr lang="en-US" sz="800" i="1" dirty="0" smtClean="0">
                <a:solidFill>
                  <a:srgbClr val="FFFF00"/>
                </a:solidFill>
                <a:ea typeface="ＭＳ Ｐゴシック"/>
              </a:rPr>
              <a:t>.</a:t>
            </a:r>
            <a:r>
              <a:rPr lang="en-US" sz="800" dirty="0" smtClean="0">
                <a:solidFill>
                  <a:srgbClr val="FFFF00"/>
                </a:solidFill>
                <a:ea typeface="ＭＳ Ｐゴシック"/>
              </a:rPr>
              <a:t>)  </a:t>
            </a:r>
            <a:r>
              <a:rPr lang="en-US" sz="800" dirty="0" smtClean="0">
                <a:ea typeface="ＭＳ Ｐゴシック"/>
              </a:rPr>
              <a:t>                       Again, the attention to Power in the RESPECT model makes it particularly helpful as a way to help flatten the hierarchy.  As those familiar with the valuable work from airline safety industry as well as the applications to the </a:t>
            </a:r>
            <a:r>
              <a:rPr lang="en-US" sz="800" dirty="0" err="1" smtClean="0">
                <a:ea typeface="ＭＳ Ｐゴシック"/>
              </a:rPr>
              <a:t>TEAm</a:t>
            </a:r>
            <a:r>
              <a:rPr lang="en-US" sz="800" dirty="0" smtClean="0">
                <a:ea typeface="ＭＳ Ｐゴシック"/>
              </a:rPr>
              <a:t> STEPPs model know,  hierarchy and intimidation are known to be antithetical to a safety culture.  To help those who may frequently assemble in very short-lived teams,  a common vocabulary for Stopping the Line or expressing Concern about a possible safety issue are shorthanded protocols to help overcome the barriers to direct communication across hierarchy.  RESPECT supports these efforts while also addressing some of the underlying relationship dynamics. Leaders are encouraged to share power, flatten hierarchy and seek to empower members.  Leading from the side also becomes possible since members are encouraged to contribute what and when they can to further the mission and the value of leveraging the diversity makes each participant able to add their unique perspective.  Empathy is critical to help support the team members individually as well as </a:t>
            </a:r>
            <a:r>
              <a:rPr lang="en-US" sz="800" dirty="0" err="1" smtClean="0">
                <a:ea typeface="ＭＳ Ｐゴシック"/>
              </a:rPr>
              <a:t>as</a:t>
            </a:r>
            <a:r>
              <a:rPr lang="en-US" sz="800" dirty="0" smtClean="0">
                <a:ea typeface="ＭＳ Ｐゴシック"/>
              </a:rPr>
              <a:t> a group. Again the findings of the impact of peer support programs seem </a:t>
            </a:r>
            <a:r>
              <a:rPr lang="en-US" sz="800" dirty="0" err="1" smtClean="0">
                <a:ea typeface="ＭＳ Ｐゴシック"/>
              </a:rPr>
              <a:t>relevent</a:t>
            </a:r>
            <a:r>
              <a:rPr lang="en-US" sz="800" dirty="0" smtClean="0">
                <a:ea typeface="ＭＳ Ｐゴシック"/>
              </a:rPr>
              <a:t>.  Getting support when you need it not only improves your wellbeing beyond where it would be if you didn’t get it when needed, it’s even better than if you never needed it at all. And it strengthens safety culture scores.  Being able to discuss and get support when you’re down and out makes you feel that people have your back in all ways.   Again, empathy doesn’t need to mean agreement, but it does mean you are in it together. You can hash out differences without jeopardizing the team, perhaps because you do care about each other. By now the team has established an inclusive mutually respectful and supportive culture that values each member and its diversity, and invites participation and contributions from across the hierarchy; in this setting , members feel free raising concerns and leaders are eager to get input prior to implementation to address worries and potential dissent. Everybody knows the outcome will be stronger if all are on board.  The final result of this approach? : Team Trust consisting of a shared vision, mutual support and the adaptive creativity that comes when everybody can contribute their strengths .  Hopefully most of you have experienced this kind of ideal team flow stage marked by the  free exchange of ideas, eager collaboration and shared willingness to step up , and fill in for each other as needed.  The team itself becomes a way of sustaining and renewing its members as well as of performing it’s mission and tasks. </a:t>
            </a:r>
          </a:p>
          <a:p>
            <a:pPr>
              <a:lnSpc>
                <a:spcPct val="80000"/>
              </a:lnSpc>
            </a:pPr>
            <a:r>
              <a:rPr lang="en-US" sz="800" dirty="0" smtClean="0">
                <a:ea typeface="ＭＳ Ｐゴシック"/>
              </a:rPr>
              <a:t>             </a:t>
            </a:r>
          </a:p>
        </p:txBody>
      </p:sp>
      <p:sp>
        <p:nvSpPr>
          <p:cNvPr id="109571" name="Slide Number Placeholder 3"/>
          <p:cNvSpPr>
            <a:spLocks noGrp="1"/>
          </p:cNvSpPr>
          <p:nvPr>
            <p:ph type="sldNum" sz="quarter" idx="5"/>
          </p:nvPr>
        </p:nvSpPr>
        <p:spPr bwMode="auto">
          <a:noFill/>
          <a:ln>
            <a:miter lim="800000"/>
            <a:headEnd/>
            <a:tailEnd/>
          </a:ln>
        </p:spPr>
        <p:txBody>
          <a:bodyPr/>
          <a:lstStyle/>
          <a:p>
            <a:fld id="{B24BA878-C0D6-4E1E-AE7C-41F6CFA6E06D}" type="slidenum">
              <a:rPr lang="en-US" altLang="en-US" smtClean="0">
                <a:ea typeface="ＭＳ Ｐゴシック"/>
                <a:cs typeface="ＭＳ Ｐゴシック"/>
              </a:rPr>
              <a:pPr/>
              <a:t>39</a:t>
            </a:fld>
            <a:endParaRPr lang="en-US" altLang="en-US" smtClean="0">
              <a:ea typeface="ＭＳ Ｐゴシック"/>
              <a:cs typeface="ＭＳ Ｐゴシック"/>
            </a:endParaRPr>
          </a:p>
        </p:txBody>
      </p:sp>
    </p:spTree>
    <p:extLst>
      <p:ext uri="{BB962C8B-B14F-4D97-AF65-F5344CB8AC3E}">
        <p14:creationId xmlns:p14="http://schemas.microsoft.com/office/powerpoint/2010/main" val="14460645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defTabSz="928688"/>
            <a:fld id="{746F1FEF-2A23-4E1C-B034-E360DD5D6E0B}" type="slidenum">
              <a:rPr lang="en-US" altLang="en-US" sz="1200" i="0">
                <a:solidFill>
                  <a:schemeClr val="tx1"/>
                </a:solidFill>
                <a:latin typeface="Arial Unicode MS" pitchFamily="34" charset="-128"/>
              </a:rPr>
              <a:pPr algn="r" defTabSz="928688"/>
              <a:t>40</a:t>
            </a:fld>
            <a:endParaRPr lang="en-US" altLang="en-US" sz="1200" i="0">
              <a:solidFill>
                <a:schemeClr val="tx1"/>
              </a:solidFill>
              <a:latin typeface="Arial Unicode MS" pitchFamily="34" charset="-128"/>
            </a:endParaRPr>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19" name="Rectangle 3"/>
          <p:cNvSpPr>
            <a:spLocks noGrp="1" noChangeArrowheads="1"/>
          </p:cNvSpPr>
          <p:nvPr>
            <p:ph type="body" idx="1"/>
          </p:nvPr>
        </p:nvSpPr>
        <p:spPr bwMode="auto">
          <a:noFill/>
        </p:spPr>
        <p:txBody>
          <a:bodyPr/>
          <a:lstStyle/>
          <a:p>
            <a:pPr defTabSz="928688" eaLnBrk="1" hangingPunct="1"/>
            <a:r>
              <a:rPr lang="en-US" altLang="en-US" dirty="0" smtClean="0">
                <a:ea typeface="ＭＳ Ｐゴシック"/>
              </a:rPr>
              <a:t>For those eager for full references and to learn more about  applications</a:t>
            </a:r>
            <a:r>
              <a:rPr lang="en-US" altLang="en-US" baseline="0" dirty="0" smtClean="0">
                <a:ea typeface="ＭＳ Ｐゴシック"/>
              </a:rPr>
              <a:t> of the RESPECT model,  please see the 2010 article about treating and </a:t>
            </a:r>
            <a:r>
              <a:rPr lang="en-US" altLang="en-US" baseline="0" dirty="0" err="1" smtClean="0">
                <a:ea typeface="ＭＳ Ｐゴシック"/>
              </a:rPr>
              <a:t>precepting</a:t>
            </a:r>
            <a:r>
              <a:rPr lang="en-US" altLang="en-US" baseline="0" dirty="0" smtClean="0">
                <a:ea typeface="ＭＳ Ｐゴシック"/>
              </a:rPr>
              <a:t> with RESPECT.  To learn more about the team model, please </a:t>
            </a:r>
          </a:p>
          <a:p>
            <a:pPr defTabSz="928688" eaLnBrk="1" hangingPunct="1"/>
            <a:r>
              <a:rPr lang="en-US" altLang="en-US" dirty="0" smtClean="0">
                <a:ea typeface="ＭＳ Ｐゴシック"/>
              </a:rPr>
              <a:t>see the second resource listed here.   The initial RESPECT model for </a:t>
            </a:r>
            <a:r>
              <a:rPr lang="en-US" altLang="en-US" dirty="0" err="1" smtClean="0">
                <a:ea typeface="ＭＳ Ｐゴシック"/>
              </a:rPr>
              <a:t>treams</a:t>
            </a:r>
            <a:r>
              <a:rPr lang="en-US" altLang="en-US" dirty="0" smtClean="0">
                <a:ea typeface="ＭＳ Ｐゴシック"/>
              </a:rPr>
              <a:t> developed by Dr. Crosson, Dr. </a:t>
            </a:r>
            <a:r>
              <a:rPr lang="en-US" altLang="en-US" dirty="0" err="1" smtClean="0">
                <a:ea typeface="ＭＳ Ｐゴシック"/>
              </a:rPr>
              <a:t>Gowe</a:t>
            </a:r>
            <a:r>
              <a:rPr lang="en-US" altLang="en-US" dirty="0" smtClean="0">
                <a:ea typeface="ＭＳ Ｐゴシック"/>
              </a:rPr>
              <a:t> </a:t>
            </a:r>
            <a:r>
              <a:rPr lang="en-US" altLang="en-US" dirty="0" err="1" smtClean="0">
                <a:ea typeface="ＭＳ Ｐゴシック"/>
              </a:rPr>
              <a:t>Gorosh</a:t>
            </a:r>
            <a:r>
              <a:rPr lang="en-US" altLang="en-US" dirty="0" smtClean="0">
                <a:ea typeface="ＭＳ Ｐゴシック"/>
              </a:rPr>
              <a:t> and me will be appearing in the module in</a:t>
            </a:r>
            <a:r>
              <a:rPr lang="en-US" altLang="en-US" baseline="0" dirty="0" smtClean="0">
                <a:ea typeface="ＭＳ Ｐゴシック"/>
              </a:rPr>
              <a:t> progress is</a:t>
            </a:r>
            <a:r>
              <a:rPr lang="en-US" altLang="en-US" dirty="0" smtClean="0">
                <a:ea typeface="ＭＳ Ｐゴシック"/>
              </a:rPr>
              <a:t> entitled A Relational Approach to High Performance Teams: Addressing Diversity and Teamwork with RESPECT.  It will be forthcoming in </a:t>
            </a:r>
            <a:r>
              <a:rPr lang="en-US" altLang="en-US" dirty="0" err="1" smtClean="0">
                <a:ea typeface="ＭＳ Ｐゴシック"/>
              </a:rPr>
              <a:t>DocCom</a:t>
            </a:r>
            <a:r>
              <a:rPr lang="en-US" altLang="en-US" dirty="0" smtClean="0">
                <a:ea typeface="ＭＳ Ｐゴシック"/>
              </a:rPr>
              <a:t> the online curriculum resource in healthcare by the American Academy on Communication in Healthcare. See www.aachonline.org for information or to subscribe to </a:t>
            </a:r>
            <a:r>
              <a:rPr lang="en-US" altLang="en-US" dirty="0" err="1" smtClean="0">
                <a:ea typeface="ＭＳ Ｐゴシック"/>
              </a:rPr>
              <a:t>DocCom</a:t>
            </a:r>
            <a:r>
              <a:rPr lang="en-US" altLang="en-US" dirty="0" smtClean="0">
                <a:ea typeface="ＭＳ Ｐゴシック"/>
              </a:rPr>
              <a:t> .   There will be lots more</a:t>
            </a:r>
            <a:r>
              <a:rPr lang="en-US" altLang="en-US" baseline="0" dirty="0" smtClean="0">
                <a:ea typeface="ＭＳ Ｐゴシック"/>
              </a:rPr>
              <a:t> detail , </a:t>
            </a:r>
            <a:r>
              <a:rPr lang="en-US" altLang="en-US" dirty="0" smtClean="0">
                <a:ea typeface="ＭＳ Ｐゴシック"/>
              </a:rPr>
              <a:t> demonstration</a:t>
            </a:r>
            <a:r>
              <a:rPr lang="en-US" altLang="en-US" baseline="0" dirty="0" smtClean="0">
                <a:ea typeface="ＭＳ Ｐゴシック"/>
              </a:rPr>
              <a:t> videos and additional materials.</a:t>
            </a:r>
          </a:p>
          <a:p>
            <a:pPr defTabSz="928688" eaLnBrk="1" hangingPunct="1"/>
            <a:r>
              <a:rPr lang="en-US" altLang="en-US" baseline="0" dirty="0" smtClean="0">
                <a:ea typeface="ＭＳ Ｐゴシック"/>
              </a:rPr>
              <a:t>        But also I want to highlight this slide to honor and acknowledge members of the wonderful teams on which I’ve worked on these projects.  I acknowledge all the coauthors listed as well as all the contributors to the RESPECT model </a:t>
            </a:r>
            <a:endParaRPr lang="en-US" altLang="en-US" dirty="0" smtClean="0">
              <a:ea typeface="ＭＳ Ｐゴシック"/>
            </a:endParaRPr>
          </a:p>
          <a:p>
            <a:pPr defTabSz="928688" eaLnBrk="1" hangingPunct="1"/>
            <a:r>
              <a:rPr lang="en-US" altLang="en-US" dirty="0" smtClean="0">
                <a:ea typeface="ＭＳ Ｐゴシック"/>
              </a:rPr>
              <a:t>       </a:t>
            </a:r>
          </a:p>
        </p:txBody>
      </p:sp>
    </p:spTree>
    <p:extLst>
      <p:ext uri="{BB962C8B-B14F-4D97-AF65-F5344CB8AC3E}">
        <p14:creationId xmlns:p14="http://schemas.microsoft.com/office/powerpoint/2010/main" val="14767664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TextEdit="1"/>
          </p:cNvSpPr>
          <p:nvPr>
            <p:ph type="sldImg"/>
          </p:nvPr>
        </p:nvSpPr>
        <p:spPr bwMode="auto">
          <a:noFill/>
          <a:ln>
            <a:solidFill>
              <a:srgbClr val="000000"/>
            </a:solidFill>
            <a:miter lim="800000"/>
            <a:headEnd/>
            <a:tailEnd/>
          </a:ln>
        </p:spPr>
      </p:sp>
      <p:sp>
        <p:nvSpPr>
          <p:cNvPr id="113666" name="Rectangle 3"/>
          <p:cNvSpPr>
            <a:spLocks noGrp="1"/>
          </p:cNvSpPr>
          <p:nvPr>
            <p:ph type="body" idx="1"/>
          </p:nvPr>
        </p:nvSpPr>
        <p:spPr bwMode="auto">
          <a:noFill/>
        </p:spPr>
        <p:txBody>
          <a:bodyPr>
            <a:normAutofit lnSpcReduction="10000"/>
          </a:bodyPr>
          <a:lstStyle/>
          <a:p>
            <a:pPr eaLnBrk="1" hangingPunct="1"/>
            <a:r>
              <a:rPr lang="en-US" sz="1600" dirty="0" smtClean="0">
                <a:ea typeface="ＭＳ Ｐゴシック"/>
              </a:rPr>
              <a:t>I need to express this final word of gratitude and acknowledgement to these and the others who joined our initial explorations.   By engaging around what mattered most to each of us, we were able to combine our diverse perspectives and strengths, unleash our creativity, find truths that none of us would have identified on our own, and bring out the best in each other.  Before we even considered applying the model to teams, this collaboration was among the most meaningful that a number of us had experienced.  From the initial despair I felt when encountering an</a:t>
            </a:r>
            <a:r>
              <a:rPr lang="en-US" sz="1600" baseline="0" dirty="0" smtClean="0">
                <a:ea typeface="ＭＳ Ｐゴシック"/>
              </a:rPr>
              <a:t> overwhelmed and misguided intern,  grew a great partnership with colleagues who helped me find solutions that </a:t>
            </a:r>
            <a:r>
              <a:rPr lang="en-US" sz="1600" baseline="0" smtClean="0">
                <a:ea typeface="ＭＳ Ｐゴシック"/>
              </a:rPr>
              <a:t>had eluded me. </a:t>
            </a:r>
            <a:r>
              <a:rPr lang="en-US" sz="1600" dirty="0" smtClean="0">
                <a:ea typeface="ＭＳ Ｐゴシック"/>
              </a:rPr>
              <a:t>	The work we do in healthcare is hard; we all need to build teams and relationships that help us sustain ourselves, each other, and our patients, that help us do our best and then learn how to do it even better with and for each patient and each challenge. We hope that RESPECT will be helpful to you in these efforts. Thank you.</a:t>
            </a:r>
          </a:p>
        </p:txBody>
      </p:sp>
    </p:spTree>
    <p:extLst>
      <p:ext uri="{BB962C8B-B14F-4D97-AF65-F5344CB8AC3E}">
        <p14:creationId xmlns:p14="http://schemas.microsoft.com/office/powerpoint/2010/main" val="3451741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a:normAutofit fontScale="92500"/>
          </a:bodyPr>
          <a:lstStyle/>
          <a:p>
            <a:pPr>
              <a:lnSpc>
                <a:spcPct val="80000"/>
              </a:lnSpc>
            </a:pPr>
            <a:r>
              <a:rPr lang="en-US" sz="800" dirty="0" smtClean="0">
                <a:ea typeface="ＭＳ Ｐゴシック"/>
              </a:rPr>
              <a:t>At some point in all this , the intern added:  “ I know not to say this in front of the </a:t>
            </a:r>
            <a:r>
              <a:rPr lang="en-US" sz="800" dirty="0" err="1" smtClean="0">
                <a:ea typeface="ＭＳ Ｐゴシック"/>
              </a:rPr>
              <a:t>attendings</a:t>
            </a:r>
            <a:r>
              <a:rPr lang="en-US" sz="800" dirty="0" smtClean="0">
                <a:ea typeface="ＭＳ Ｐゴシック"/>
              </a:rPr>
              <a:t>, but you want us to be honest, right Carol?”</a:t>
            </a:r>
          </a:p>
          <a:p>
            <a:pPr>
              <a:lnSpc>
                <a:spcPct val="80000"/>
              </a:lnSpc>
            </a:pPr>
            <a:r>
              <a:rPr lang="en-US" altLang="en-US" sz="800" dirty="0" smtClean="0">
                <a:ea typeface="ＭＳ Ｐゴシック"/>
              </a:rPr>
              <a:t>Ok  before I elaborate more on the feelings and thoughts evoked for me,  just check in with yourself. How would you feel?</a:t>
            </a:r>
          </a:p>
          <a:p>
            <a:pPr>
              <a:lnSpc>
                <a:spcPct val="80000"/>
              </a:lnSpc>
            </a:pPr>
            <a:r>
              <a:rPr lang="en-US" altLang="en-US" sz="800" dirty="0" smtClean="0">
                <a:ea typeface="ＭＳ Ｐゴシック"/>
              </a:rPr>
              <a:t>Personally,  I was appalled, aghast, enraged and self-righteous, wanting to protect the young men he was disparaging, the young men who could have been any of the boys I cared about so deeply from the middle school.  </a:t>
            </a:r>
          </a:p>
          <a:p>
            <a:pPr>
              <a:lnSpc>
                <a:spcPct val="80000"/>
              </a:lnSpc>
            </a:pPr>
            <a:r>
              <a:rPr lang="en-US" altLang="en-US" sz="800" dirty="0" smtClean="0">
                <a:ea typeface="ＭＳ Ｐゴシック"/>
              </a:rPr>
              <a:t>       And what is the problem to which you are being asked to respond?  Or to use a medical term, how do you diagnose the problem or problems here?</a:t>
            </a:r>
            <a:r>
              <a:rPr lang="en-US" altLang="en-US" sz="800" baseline="0" dirty="0" smtClean="0">
                <a:ea typeface="ＭＳ Ｐゴシック"/>
              </a:rPr>
              <a:t>  </a:t>
            </a:r>
          </a:p>
          <a:p>
            <a:pPr>
              <a:lnSpc>
                <a:spcPct val="80000"/>
              </a:lnSpc>
            </a:pPr>
            <a:r>
              <a:rPr lang="en-US" altLang="en-US" sz="800" dirty="0" smtClean="0">
                <a:ea typeface="ＭＳ Ｐゴシック"/>
              </a:rPr>
              <a:t>What is the problem for this intern’s patients?   What is the problem for the intern?   And what is the problem for you, his supervisor or teacher? </a:t>
            </a:r>
          </a:p>
          <a:p>
            <a:pPr>
              <a:lnSpc>
                <a:spcPct val="80000"/>
              </a:lnSpc>
            </a:pPr>
            <a:r>
              <a:rPr lang="en-US" altLang="en-US" sz="800" dirty="0" smtClean="0">
                <a:ea typeface="ＭＳ Ｐゴシック"/>
              </a:rPr>
              <a:t>Finally,  what would you say?   I wish this were a smaller group so we could discuss your thoughts .</a:t>
            </a:r>
          </a:p>
          <a:p>
            <a:pPr>
              <a:lnSpc>
                <a:spcPct val="80000"/>
              </a:lnSpc>
            </a:pPr>
            <a:r>
              <a:rPr lang="en-US" altLang="en-US" sz="800" dirty="0" smtClean="0">
                <a:ea typeface="ＭＳ Ｐゴシック"/>
              </a:rPr>
              <a:t>From my feelings and thoughts at the time and since,</a:t>
            </a:r>
          </a:p>
          <a:p>
            <a:pPr>
              <a:lnSpc>
                <a:spcPct val="80000"/>
              </a:lnSpc>
            </a:pPr>
            <a:r>
              <a:rPr lang="en-US" altLang="en-US" sz="800" dirty="0" smtClean="0">
                <a:ea typeface="ＭＳ Ｐゴシック"/>
              </a:rPr>
              <a:t>The problem for the intern’s patients are alarmingly clear and worrisome.  The victims of violence  he encounters, already at huge risk for healthcare disparities, are at even more risk if they encounter this young man as their doctor.  Already traumatized, they risk being treated in an overtly racist and </a:t>
            </a:r>
            <a:r>
              <a:rPr lang="en-US" altLang="en-US" sz="800" dirty="0" err="1" smtClean="0">
                <a:ea typeface="ＭＳ Ｐゴシック"/>
              </a:rPr>
              <a:t>biassed</a:t>
            </a:r>
            <a:r>
              <a:rPr lang="en-US" altLang="en-US" sz="800" dirty="0" smtClean="0">
                <a:ea typeface="ＭＳ Ｐゴシック"/>
              </a:rPr>
              <a:t> manner, being blamed for their injuries, becoming even more alienated and distrusting and less likely to engage and trust future providers and the healthcare system, putting them at even greater risk for poor healthcare outcomes.  Equally, the intern clearly had no understanding of the social context in which his patients live, no understanding of poverty, addiction, race or violence and was randomly confounding all of them with no skills with which to approach any of these issues with his patients.   </a:t>
            </a:r>
          </a:p>
          <a:p>
            <a:pPr>
              <a:lnSpc>
                <a:spcPct val="80000"/>
              </a:lnSpc>
            </a:pPr>
            <a:r>
              <a:rPr lang="en-US" altLang="en-US" sz="800" dirty="0" smtClean="0">
                <a:ea typeface="ＭＳ Ｐゴシック"/>
              </a:rPr>
              <a:t>      Furthermore, I hear the intern’s own sense of powerlessness, his own long hours and personal deprivation displaced into blame </a:t>
            </a:r>
            <a:r>
              <a:rPr lang="en-US" altLang="en-US" sz="800" dirty="0" err="1" smtClean="0">
                <a:ea typeface="ＭＳ Ｐゴシック"/>
              </a:rPr>
              <a:t>targetting</a:t>
            </a:r>
            <a:r>
              <a:rPr lang="en-US" altLang="en-US" sz="800" dirty="0" smtClean="0">
                <a:ea typeface="ＭＳ Ｐゴシック"/>
              </a:rPr>
              <a:t> his even more disenfranchised patients.  In his story of being afraid to address illegal alteration of his prescriptions because he walks out late at night to his car, it is clear that this brand new doctor feels like he is at war with his patients and that he is losing. </a:t>
            </a:r>
          </a:p>
          <a:p>
            <a:pPr>
              <a:lnSpc>
                <a:spcPct val="80000"/>
              </a:lnSpc>
            </a:pPr>
            <a:r>
              <a:rPr lang="en-US" altLang="en-US" sz="800" dirty="0" smtClean="0">
                <a:ea typeface="ＭＳ Ｐゴシック"/>
              </a:rPr>
              <a:t>      And then what about the fact that he knows that his views are unacceptable and incompatible with the values of his chosen profession of medicine let alone to a touchy feely social worker?  What about the fact that he is being truthful with me?  Isn’t this what I want? Merely expressing outrage risked silencing this intern so that like his </a:t>
            </a:r>
            <a:r>
              <a:rPr lang="en-US" altLang="en-US" sz="800" dirty="0" err="1" smtClean="0">
                <a:ea typeface="ＭＳ Ｐゴシック"/>
              </a:rPr>
              <a:t>attendings</a:t>
            </a:r>
            <a:r>
              <a:rPr lang="en-US" altLang="en-US" sz="800" dirty="0" smtClean="0">
                <a:ea typeface="ＭＳ Ｐゴシック"/>
              </a:rPr>
              <a:t> I would have no idea about how unskilled, overwhelmed, and unprepared this intern was to be of help to his patients.  I realize that it was my own relatively low status in the hierarchy and that I had so little standing or control over his rewards and sanctions that made him less </a:t>
            </a:r>
            <a:r>
              <a:rPr lang="en-US" altLang="en-US" sz="800" dirty="0" err="1" smtClean="0">
                <a:ea typeface="ＭＳ Ｐゴシック"/>
              </a:rPr>
              <a:t>afriad</a:t>
            </a:r>
            <a:r>
              <a:rPr lang="en-US" altLang="en-US" sz="800" dirty="0" smtClean="0">
                <a:ea typeface="ＭＳ Ｐゴシック"/>
              </a:rPr>
              <a:t> to tell me the truth.  And I realize that he was actually confiding in the right person since it is my responsibility as a teacher as well as my responsibility to the patients he will encounter throughout his career, to help him.  He needed to learn what he did not currently already know.  That’s what teachers are supposed to be able to help with.    I talked to him about the kids in the middle school, I talked to him about the dynamics of addiction, I even suggested that he speak to his patients in recovery to learn about how they behaved when they were using substances.   But fundamentally I did not have a readily available approach to provide.  I was now an inadequate teacher for the great problem he had presented me, potentially as helpless to help him as he was to help his patients. </a:t>
            </a:r>
          </a:p>
          <a:p>
            <a:pPr>
              <a:lnSpc>
                <a:spcPct val="80000"/>
              </a:lnSpc>
            </a:pPr>
            <a:r>
              <a:rPr lang="en-US" altLang="en-US" sz="800" dirty="0" smtClean="0">
                <a:ea typeface="ＭＳ Ｐゴシック"/>
              </a:rPr>
              <a:t>         What to do?  A wise medical educator often says, “never worry alone”.  I initially attended medical education conferences to consult with seasoned medical faculty. Their first response was that I lacked enough power to ‘make’ this overtly unprofessional intern comply.  However I already knew that he could “act” professional around people with power; my goal was not to silence him or for him to parrot politically correct views in my presence while lacking the skills to understand and help his patients when alone  at the bedside on in the office with him. </a:t>
            </a:r>
          </a:p>
          <a:p>
            <a:pPr>
              <a:lnSpc>
                <a:spcPct val="80000"/>
              </a:lnSpc>
            </a:pPr>
            <a:r>
              <a:rPr lang="en-US" altLang="en-US" sz="800" dirty="0" smtClean="0">
                <a:ea typeface="ＭＳ Ｐゴシック"/>
              </a:rPr>
              <a:t> Instead I wanted to know how to help trainees actually address their challenges,  to become aware and open to the ways patients’ experiences might differ from their own, and to gain a skill set to connect more effectively to obtain greater understanding and better outcomes.   Indeed ,  when you look at </a:t>
            </a:r>
            <a:r>
              <a:rPr lang="en-US" altLang="en-US" sz="800" baseline="0" dirty="0" smtClean="0">
                <a:ea typeface="ＭＳ Ｐゴシック"/>
              </a:rPr>
              <a:t>the great challenges faced by so many of our patients, </a:t>
            </a:r>
            <a:r>
              <a:rPr lang="en-US" altLang="en-US" sz="800" dirty="0" smtClean="0">
                <a:ea typeface="ＭＳ Ｐゴシック"/>
              </a:rPr>
              <a:t>how could we expect </a:t>
            </a:r>
            <a:r>
              <a:rPr lang="en-US" altLang="en-US" sz="800" dirty="0" err="1" smtClean="0">
                <a:ea typeface="ＭＳ Ｐゴシック"/>
              </a:rPr>
              <a:t>biomedically</a:t>
            </a:r>
            <a:r>
              <a:rPr lang="en-US" altLang="en-US" sz="800" dirty="0" smtClean="0">
                <a:ea typeface="ＭＳ Ｐゴシック"/>
              </a:rPr>
              <a:t> trained but often socially inexperienced and ethnically sheltered young people in healthcare to bridge often great differences of social background, privilege and racial and cultural experiences between them and their patients?   How could we make sure they have the knowledge, skills and attitudes necessary to untangle the </a:t>
            </a:r>
            <a:r>
              <a:rPr lang="en-US" altLang="en-US" sz="800" dirty="0" err="1" smtClean="0">
                <a:ea typeface="ＭＳ Ｐゴシック"/>
              </a:rPr>
              <a:t>relevent</a:t>
            </a:r>
            <a:r>
              <a:rPr lang="en-US" altLang="en-US" sz="800" dirty="0" smtClean="0">
                <a:ea typeface="ＭＳ Ｐゴシック"/>
              </a:rPr>
              <a:t> factors, especially in the setting of poverty, limited resources and at times overwhelming psychosocial problems?   What should we teach them to DO to build trust effectively with patients to promote optimal outcomes?  It was my responsibility not to silence the learner but to identify HOW best to engage him and WHAT to teach him. </a:t>
            </a:r>
          </a:p>
          <a:p>
            <a:pPr>
              <a:lnSpc>
                <a:spcPct val="80000"/>
              </a:lnSpc>
            </a:pPr>
            <a:r>
              <a:rPr lang="en-US" altLang="en-US" sz="800" dirty="0" smtClean="0">
                <a:ea typeface="ＭＳ Ｐゴシック"/>
              </a:rPr>
              <a:t> </a:t>
            </a:r>
          </a:p>
        </p:txBody>
      </p:sp>
    </p:spTree>
    <p:extLst>
      <p:ext uri="{BB962C8B-B14F-4D97-AF65-F5344CB8AC3E}">
        <p14:creationId xmlns:p14="http://schemas.microsoft.com/office/powerpoint/2010/main" val="4189193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defTabSz="928688"/>
            <a:fld id="{1D5A89DF-FA21-4842-BF0B-8E08EE20828E}" type="slidenum">
              <a:rPr lang="en-US" altLang="en-US" sz="1200" i="0">
                <a:solidFill>
                  <a:schemeClr val="tx1"/>
                </a:solidFill>
                <a:latin typeface="Arial Unicode MS" pitchFamily="34" charset="-128"/>
              </a:rPr>
              <a:pPr algn="r" defTabSz="928688"/>
              <a:t>8</a:t>
            </a:fld>
            <a:endParaRPr lang="en-US" altLang="en-US" sz="1200" i="0">
              <a:solidFill>
                <a:schemeClr val="tx1"/>
              </a:solidFill>
              <a:latin typeface="Arial Unicode MS" pitchFamily="34" charset="-128"/>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a:normAutofit fontScale="85000" lnSpcReduction="20000"/>
          </a:bodyPr>
          <a:lstStyle/>
          <a:p>
            <a:pPr defTabSz="928688" eaLnBrk="1" hangingPunct="1"/>
            <a:r>
              <a:rPr lang="en-US" altLang="en-US" dirty="0" smtClean="0">
                <a:ea typeface="ＭＳ Ｐゴシック"/>
              </a:rPr>
              <a:t>With these kernels of questions but without answers so far,  I turned to physician colleagues at my own hospital.  What could we learn from </a:t>
            </a:r>
            <a:r>
              <a:rPr lang="en-US" altLang="en-US" dirty="0" err="1" smtClean="0">
                <a:ea typeface="ＭＳ Ｐゴシック"/>
              </a:rPr>
              <a:t>postive</a:t>
            </a:r>
            <a:r>
              <a:rPr lang="en-US" altLang="en-US" dirty="0" smtClean="0">
                <a:ea typeface="ＭＳ Ｐゴシック"/>
              </a:rPr>
              <a:t> examples, faculty who feel more effective and rewarded working with these same patients?</a:t>
            </a:r>
          </a:p>
          <a:p>
            <a:pPr defTabSz="928688" eaLnBrk="1" hangingPunct="1"/>
            <a:endParaRPr lang="en-US" altLang="en-US" dirty="0" smtClean="0">
              <a:ea typeface="ＭＳ Ｐゴシック"/>
            </a:endParaRPr>
          </a:p>
          <a:p>
            <a:pPr defTabSz="928688" eaLnBrk="1" hangingPunct="1"/>
            <a:r>
              <a:rPr lang="en-US" altLang="en-US" dirty="0" smtClean="0">
                <a:ea typeface="ＭＳ Ｐゴシック"/>
              </a:rPr>
              <a:t>Boston Medical Center is now a major academic center serving a large geographic area but historically it grew from a merger of Boston University’s private hospital and the former Boston City Hospital , for centuries the city’s public hospital and haven of care for Boston’s poor, serving the neighboring  AA and Latino </a:t>
            </a:r>
            <a:r>
              <a:rPr lang="en-US" altLang="en-US" dirty="0" err="1" smtClean="0">
                <a:ea typeface="ＭＳ Ｐゴシック"/>
              </a:rPr>
              <a:t>communicties</a:t>
            </a:r>
            <a:r>
              <a:rPr lang="en-US" altLang="en-US" dirty="0" smtClean="0">
                <a:ea typeface="ＭＳ Ｐゴシック"/>
              </a:rPr>
              <a:t>, other multicultural immigrants and newcomers along</a:t>
            </a:r>
            <a:r>
              <a:rPr lang="en-US" altLang="en-US" baseline="0" dirty="0" smtClean="0">
                <a:ea typeface="ＭＳ Ｐゴシック"/>
              </a:rPr>
              <a:t> with poor</a:t>
            </a:r>
            <a:r>
              <a:rPr lang="en-US" altLang="en-US" dirty="0" smtClean="0">
                <a:ea typeface="ＭＳ Ｐゴシック"/>
              </a:rPr>
              <a:t> white neighborhoods with some of the highest concentrations of poverty in the country.   This rich legacy meant that many colleagues had been working for decades to serve the same populations that the intern and others found so overwhelming.   Rather than  </a:t>
            </a:r>
            <a:r>
              <a:rPr lang="en-US" altLang="en-US" dirty="0" err="1" smtClean="0">
                <a:ea typeface="ＭＳ Ｐゴシック"/>
              </a:rPr>
              <a:t>beseiged</a:t>
            </a:r>
            <a:r>
              <a:rPr lang="en-US" altLang="en-US" dirty="0" smtClean="0">
                <a:ea typeface="ＭＳ Ｐゴシック"/>
              </a:rPr>
              <a:t> cynicism, these veteran clinicians find meaning in their work and usually cited their patients as the most sustaining part of what remained challenging work, often with limited resources especially in the early days.  </a:t>
            </a:r>
          </a:p>
          <a:p>
            <a:pPr defTabSz="928688" eaLnBrk="1" hangingPunct="1"/>
            <a:r>
              <a:rPr lang="en-US" altLang="en-US" dirty="0" smtClean="0">
                <a:ea typeface="ＭＳ Ｐゴシック"/>
              </a:rPr>
              <a:t>I knew that despite the patients’ challenges if the physicians hadn’t felt they were effective they would have burned out and left. What were these doctors doing with patients that felt so positive? What were these doctors doing with patients that seemed to make both them and their patients feel confident that they were being effective and form such strong trusting partnerships? What was that skill set and what would be the best way to teach it to trainees?</a:t>
            </a:r>
          </a:p>
          <a:p>
            <a:pPr defTabSz="928688" eaLnBrk="1" hangingPunct="1"/>
            <a:r>
              <a:rPr lang="en-US" altLang="en-US" dirty="0" smtClean="0">
                <a:ea typeface="ＭＳ Ｐゴシック"/>
              </a:rPr>
              <a:t>            In 2000, some of the colleagues you see above as well as many others formed the BMC Diversity Curriculum Task Force with these goals in mind: To identify what skills we wanted trainees to learn and how best to teach it.   What communication skills help clinicians to be effective with a wide range of racially and culturally diverse patients , many of whom face multiple challenges of poverty and other complex social issues in addition to health issues?  While healthcare disparities stem from multiple factors including larger systemic factors out of our immediate control, what could we do to optimize each individual encounter with patients at risk?  </a:t>
            </a:r>
          </a:p>
          <a:p>
            <a:pPr defTabSz="928688" eaLnBrk="1" hangingPunct="1"/>
            <a:r>
              <a:rPr lang="en-US" altLang="en-US" dirty="0" smtClean="0">
                <a:ea typeface="ＭＳ Ｐゴシック"/>
              </a:rPr>
              <a:t>    These groups</a:t>
            </a:r>
            <a:r>
              <a:rPr lang="en-US" altLang="en-US" baseline="0" dirty="0" smtClean="0">
                <a:ea typeface="ＭＳ Ｐゴシック"/>
              </a:rPr>
              <a:t> of colleagues were a marvelous group. </a:t>
            </a:r>
            <a:r>
              <a:rPr lang="en-US" altLang="en-US" dirty="0" smtClean="0">
                <a:ea typeface="ＭＳ Ｐゴシック"/>
              </a:rPr>
              <a:t>In addition to the personal diversity some of which you can see, these physician educators also brought a breadth of professional experience including leaders of the Latino clinic, Haitian services, </a:t>
            </a:r>
            <a:r>
              <a:rPr lang="en-US" altLang="en-US" dirty="0" err="1" smtClean="0">
                <a:ea typeface="ＭＳ Ｐゴシック"/>
              </a:rPr>
              <a:t>Interpretor</a:t>
            </a:r>
            <a:r>
              <a:rPr lang="en-US" altLang="en-US" dirty="0" smtClean="0">
                <a:ea typeface="ＭＳ Ｐゴシック"/>
              </a:rPr>
              <a:t> services, experts in substance abuse, in treating refugees and survivors of political torture, and primary care physicians from the widely diverse  ethnic neighborhoods in Boston)</a:t>
            </a:r>
          </a:p>
        </p:txBody>
      </p:sp>
    </p:spTree>
    <p:extLst>
      <p:ext uri="{BB962C8B-B14F-4D97-AF65-F5344CB8AC3E}">
        <p14:creationId xmlns:p14="http://schemas.microsoft.com/office/powerpoint/2010/main" val="3902394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defTabSz="928688"/>
            <a:fld id="{8C339B6B-CC33-4AE7-B983-7B236CC9465A}" type="slidenum">
              <a:rPr lang="en-US" altLang="en-US" sz="1200" i="0">
                <a:solidFill>
                  <a:schemeClr val="tx1"/>
                </a:solidFill>
                <a:latin typeface="Arial Unicode MS" pitchFamily="34" charset="-128"/>
              </a:rPr>
              <a:pPr algn="r" defTabSz="928688"/>
              <a:t>9</a:t>
            </a:fld>
            <a:endParaRPr lang="en-US" altLang="en-US" sz="1200" i="0">
              <a:solidFill>
                <a:schemeClr val="tx1"/>
              </a:solidFill>
              <a:latin typeface="Arial Unicode MS" pitchFamily="34" charset="-128"/>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p:txBody>
          <a:bodyPr/>
          <a:lstStyle/>
          <a:p>
            <a:pPr defTabSz="928688" eaLnBrk="1" hangingPunct="1"/>
            <a:r>
              <a:rPr lang="en-US" dirty="0" smtClean="0">
                <a:ea typeface="ＭＳ Ｐゴシック"/>
              </a:rPr>
              <a:t>Most educators</a:t>
            </a:r>
            <a:r>
              <a:rPr lang="en-US" baseline="0" dirty="0" smtClean="0">
                <a:ea typeface="ＭＳ Ｐゴシック"/>
              </a:rPr>
              <a:t> will recognize that learning typically addresses knowledge, attitude and skills</a:t>
            </a:r>
            <a:r>
              <a:rPr lang="en-US" dirty="0" smtClean="0">
                <a:ea typeface="ＭＳ Ｐゴシック"/>
              </a:rPr>
              <a:t>.  And especially in an evidence-based culture such as medicine,  knowledge about disparities and data about patient experience is important and can also provide powerful motivation regarding the need to improve outcomes.</a:t>
            </a:r>
          </a:p>
        </p:txBody>
      </p:sp>
    </p:spTree>
    <p:extLst>
      <p:ext uri="{BB962C8B-B14F-4D97-AF65-F5344CB8AC3E}">
        <p14:creationId xmlns:p14="http://schemas.microsoft.com/office/powerpoint/2010/main" val="3994854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a:normAutofit fontScale="92500" lnSpcReduction="10000"/>
          </a:bodyPr>
          <a:lstStyle/>
          <a:p>
            <a:pPr marL="228600" indent="-228600" eaLnBrk="1" hangingPunct="1"/>
            <a:r>
              <a:rPr lang="en-US" sz="1000" dirty="0" smtClean="0">
                <a:ea typeface="ＭＳ Ｐゴシック"/>
              </a:rPr>
              <a:t>Attitudes also matter . In the story we started with indeed the intern’s ‘bad attitude’  is the first thing that leaps out as well as the cluelessness about the ways his background and options in life differed from those of his patients .  The attitude we hope</a:t>
            </a:r>
            <a:r>
              <a:rPr lang="en-US" sz="1000" baseline="0" dirty="0" smtClean="0">
                <a:ea typeface="ＭＳ Ｐゴシック"/>
              </a:rPr>
              <a:t> to build in our learners is recognition of the NEED and DESIRE to learn about others, what </a:t>
            </a:r>
            <a:r>
              <a:rPr lang="en-US" sz="1000" baseline="0" dirty="0" err="1" smtClean="0">
                <a:ea typeface="ＭＳ Ｐゴシック"/>
              </a:rPr>
              <a:t>Campinha</a:t>
            </a:r>
            <a:r>
              <a:rPr lang="en-US" sz="1000" baseline="0" dirty="0" smtClean="0">
                <a:ea typeface="ＭＳ Ｐゴシック"/>
              </a:rPr>
              <a:t>-Cote calls the journey to </a:t>
            </a:r>
            <a:r>
              <a:rPr lang="en-US" sz="1000" dirty="0" smtClean="0">
                <a:ea typeface="ＭＳ Ｐゴシック"/>
              </a:rPr>
              <a:t>cultural humility, a term I vastly prefer to cultural competence.</a:t>
            </a:r>
            <a:r>
              <a:rPr lang="en-US" sz="1000" baseline="0" dirty="0" smtClean="0">
                <a:ea typeface="ＭＳ Ｐゴシック"/>
              </a:rPr>
              <a:t> We need to recognize that we can’t make assumptions about others, or memorize lists and think we know them; rather we need to partner with and learn about who they are and what matters to them personally. </a:t>
            </a:r>
          </a:p>
          <a:p>
            <a:pPr marL="228600" indent="-228600" eaLnBrk="1" hangingPunct="1"/>
            <a:r>
              <a:rPr lang="en-US" sz="1000" dirty="0" smtClean="0">
                <a:ea typeface="ＭＳ Ｐゴシック"/>
              </a:rPr>
              <a:t> There are a number of exercises one can do regarding cultural awareness.  One of my personal favorites continues to be part of our medical school curriculum after 12 years  and is an exercise based on Elaine </a:t>
            </a:r>
            <a:r>
              <a:rPr lang="en-US" sz="1000" dirty="0" err="1" smtClean="0">
                <a:ea typeface="ＭＳ Ｐゴシック"/>
              </a:rPr>
              <a:t>Pinderhughes</a:t>
            </a:r>
            <a:r>
              <a:rPr lang="en-US" sz="1000" dirty="0" smtClean="0">
                <a:ea typeface="ＭＳ Ｐゴシック"/>
              </a:rPr>
              <a:t> ground breaking work on Power and Difference. The goal is to  promote self reflection regarding one’s own identity and experiences of difference and power.  We distribute these questions</a:t>
            </a:r>
            <a:r>
              <a:rPr lang="en-US" sz="1000" baseline="0" dirty="0" smtClean="0">
                <a:ea typeface="ＭＳ Ｐゴシック"/>
              </a:rPr>
              <a:t> to participants to reflect on T</a:t>
            </a:r>
            <a:r>
              <a:rPr lang="en-US" dirty="0" smtClean="0">
                <a:ea typeface="ＭＳ Ｐゴシック"/>
              </a:rPr>
              <a:t>ake a moment to reflect on your personal cultural identity</a:t>
            </a:r>
          </a:p>
          <a:p>
            <a:pPr marL="228600" indent="-228600">
              <a:spcBef>
                <a:spcPct val="0"/>
              </a:spcBef>
            </a:pPr>
            <a:r>
              <a:rPr lang="en-US" dirty="0" smtClean="0">
                <a:ea typeface="ＭＳ Ｐゴシック"/>
              </a:rPr>
              <a:t>	What about your background do you like/dislike</a:t>
            </a:r>
          </a:p>
          <a:p>
            <a:pPr marL="228600" indent="-228600">
              <a:spcBef>
                <a:spcPct val="0"/>
              </a:spcBef>
            </a:pPr>
            <a:r>
              <a:rPr lang="en-US" dirty="0" smtClean="0">
                <a:ea typeface="ＭＳ Ｐゴシック"/>
              </a:rPr>
              <a:t>	What is an experience when you felt different</a:t>
            </a:r>
          </a:p>
          <a:p>
            <a:pPr marL="228600" indent="-228600">
              <a:spcBef>
                <a:spcPct val="0"/>
              </a:spcBef>
            </a:pPr>
            <a:r>
              <a:rPr lang="en-US" dirty="0" smtClean="0">
                <a:ea typeface="ＭＳ Ｐゴシック"/>
              </a:rPr>
              <a:t>	What</a:t>
            </a:r>
            <a:r>
              <a:rPr lang="en-US" baseline="0" dirty="0" smtClean="0">
                <a:ea typeface="ＭＳ Ｐゴシック"/>
              </a:rPr>
              <a:t> is a</a:t>
            </a:r>
            <a:r>
              <a:rPr lang="en-US" dirty="0" smtClean="0">
                <a:ea typeface="ＭＳ Ｐゴシック"/>
              </a:rPr>
              <a:t>n experience when you felt powerful</a:t>
            </a:r>
            <a:r>
              <a:rPr lang="en-US" baseline="0" dirty="0" smtClean="0">
                <a:ea typeface="ＭＳ Ｐゴシック"/>
              </a:rPr>
              <a:t> and privileged or felt </a:t>
            </a:r>
            <a:r>
              <a:rPr lang="en-US" dirty="0" smtClean="0">
                <a:ea typeface="ＭＳ Ｐゴシック"/>
              </a:rPr>
              <a:t>powerless in regards</a:t>
            </a:r>
            <a:r>
              <a:rPr lang="en-US" baseline="0" dirty="0" smtClean="0">
                <a:ea typeface="ＭＳ Ｐゴシック"/>
              </a:rPr>
              <a:t> to </a:t>
            </a:r>
            <a:r>
              <a:rPr lang="en-US" dirty="0" smtClean="0">
                <a:ea typeface="ＭＳ Ｐゴシック"/>
              </a:rPr>
              <a:t>others?</a:t>
            </a:r>
          </a:p>
          <a:p>
            <a:pPr marL="228600" indent="-228600">
              <a:spcBef>
                <a:spcPct val="0"/>
              </a:spcBef>
            </a:pPr>
            <a:r>
              <a:rPr lang="en-US" dirty="0" smtClean="0">
                <a:ea typeface="ＭＳ Ｐゴシック"/>
              </a:rPr>
              <a:t>The 5</a:t>
            </a:r>
            <a:r>
              <a:rPr lang="en-US" baseline="30000" dirty="0" smtClean="0">
                <a:ea typeface="ＭＳ Ｐゴシック"/>
              </a:rPr>
              <a:t>th</a:t>
            </a:r>
            <a:r>
              <a:rPr lang="en-US" dirty="0" smtClean="0">
                <a:ea typeface="ＭＳ Ｐゴシック"/>
              </a:rPr>
              <a:t> question we have added as a way to reflect non-defensively about the ways one’s background can help one connect with patients in some situations but also pose challenges or </a:t>
            </a:r>
            <a:r>
              <a:rPr lang="en-US" dirty="0" err="1" smtClean="0">
                <a:ea typeface="ＭＳ Ｐゴシック"/>
              </a:rPr>
              <a:t>blindspots</a:t>
            </a:r>
            <a:r>
              <a:rPr lang="en-US" dirty="0" smtClean="0">
                <a:ea typeface="ＭＳ Ｐゴシック"/>
              </a:rPr>
              <a:t> in encounters with others.</a:t>
            </a:r>
          </a:p>
          <a:p>
            <a:pPr marL="228600" indent="-228600">
              <a:spcBef>
                <a:spcPct val="0"/>
              </a:spcBef>
            </a:pPr>
            <a:r>
              <a:rPr lang="en-US" sz="1000" dirty="0" smtClean="0">
                <a:ea typeface="ＭＳ Ｐゴシック"/>
              </a:rPr>
              <a:t>.  We hope this will be a helpful resource for you so  I am including learning objectives and instructions for carefully facilitated groups where participants can share from their reflections in our resource list to be posted the week after the webinar. Those of you particularly interested in teams may want to make a point of looking at it since it is a great way to help us value diversity and  flatten hierarchy on teams since we are all expert on our own backgrounds and can learn greatly from each other’s personal experiences. Again, these experiences can be sensitive so making sure you include safety ground rules is important and follow the guidelines.  But overall the experiences have been enormously positive with newcomers</a:t>
            </a:r>
            <a:r>
              <a:rPr lang="en-US" sz="1000" baseline="0" dirty="0" smtClean="0">
                <a:ea typeface="ＭＳ Ｐゴシック"/>
              </a:rPr>
              <a:t> as well as with people who have known each other for years but never had the occasion to briefly share such important parts of their identity.  Of course the more diverse the group the more participants can benefit from the ways people self-identify  and hear about the nuances and personal interpretations that shatter assumptions. </a:t>
            </a:r>
            <a:endParaRPr lang="en-US" sz="1000" dirty="0" smtClean="0">
              <a:ea typeface="ＭＳ Ｐゴシック"/>
            </a:endParaRPr>
          </a:p>
          <a:p>
            <a:pPr marL="228600" indent="-228600" eaLnBrk="1" hangingPunct="1"/>
            <a:r>
              <a:rPr lang="en-US" sz="1000" dirty="0" smtClean="0">
                <a:ea typeface="ＭＳ Ｐゴシック"/>
              </a:rPr>
              <a:t>             </a:t>
            </a:r>
          </a:p>
        </p:txBody>
      </p:sp>
    </p:spTree>
    <p:extLst>
      <p:ext uri="{BB962C8B-B14F-4D97-AF65-F5344CB8AC3E}">
        <p14:creationId xmlns:p14="http://schemas.microsoft.com/office/powerpoint/2010/main" val="4057452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txBox="1">
            <a:spLocks noGrp="1" noChangeArrowheads="1"/>
          </p:cNvSpPr>
          <p:nvPr/>
        </p:nvSpPr>
        <p:spPr bwMode="auto">
          <a:xfrm>
            <a:off x="3940175" y="8842375"/>
            <a:ext cx="3013075" cy="465138"/>
          </a:xfrm>
          <a:prstGeom prst="rect">
            <a:avLst/>
          </a:prstGeom>
          <a:noFill/>
          <a:ln w="9525">
            <a:noFill/>
            <a:miter lim="800000"/>
            <a:headEnd/>
            <a:tailEnd/>
          </a:ln>
        </p:spPr>
        <p:txBody>
          <a:bodyPr lIns="92930" tIns="46465" rIns="92930" bIns="46465" anchor="b"/>
          <a:lstStyle/>
          <a:p>
            <a:pPr algn="r" defTabSz="928688"/>
            <a:fld id="{4BBA01EE-52C9-46C2-9E9D-B341DC2B25D7}" type="slidenum">
              <a:rPr lang="en-US" altLang="en-US" sz="1200" i="0">
                <a:solidFill>
                  <a:schemeClr val="tx1"/>
                </a:solidFill>
                <a:latin typeface="Arial Unicode MS" pitchFamily="34" charset="-128"/>
              </a:rPr>
              <a:pPr algn="r" defTabSz="928688"/>
              <a:t>11</a:t>
            </a:fld>
            <a:endParaRPr lang="en-US" altLang="en-US" sz="1200" i="0">
              <a:solidFill>
                <a:schemeClr val="tx1"/>
              </a:solidFill>
              <a:latin typeface="Arial Unicode MS" pitchFamily="34" charset="-128"/>
            </a:endParaRPr>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a:lstStyle/>
          <a:p>
            <a:pPr defTabSz="928688" eaLnBrk="1" hangingPunct="1"/>
            <a:r>
              <a:rPr lang="en-US" dirty="0" smtClean="0">
                <a:ea typeface="ＭＳ Ｐゴシック"/>
              </a:rPr>
              <a:t>However, the greatest contribution that grew out of our Diversity Curriculum Task Force  is in the area of skills which we felt actually may be the most important in order to improve outcomes. </a:t>
            </a:r>
          </a:p>
          <a:p>
            <a:pPr defTabSz="928688" eaLnBrk="1" hangingPunct="1"/>
            <a:r>
              <a:rPr lang="en-US" dirty="0" smtClean="0">
                <a:ea typeface="ＭＳ Ｐゴシック"/>
              </a:rPr>
              <a:t>To make a difference in health outcomes, we need to </a:t>
            </a:r>
            <a:r>
              <a:rPr lang="en-US" b="1" dirty="0" smtClean="0">
                <a:ea typeface="ＭＳ Ｐゴシック"/>
              </a:rPr>
              <a:t>act</a:t>
            </a:r>
            <a:r>
              <a:rPr lang="en-US" dirty="0" smtClean="0">
                <a:ea typeface="ＭＳ Ｐゴシック"/>
              </a:rPr>
              <a:t> to reduce risk for poor outcomes. IE WHAT ARE WE GOING TO DO ABOUT IT?  It’s not enough just</a:t>
            </a:r>
            <a:r>
              <a:rPr lang="en-US" baseline="0" dirty="0" smtClean="0">
                <a:ea typeface="ＭＳ Ｐゴシック"/>
              </a:rPr>
              <a:t> to become more self-aware;  </a:t>
            </a:r>
            <a:r>
              <a:rPr lang="en-US" dirty="0" smtClean="0">
                <a:ea typeface="ＭＳ Ｐゴシック"/>
              </a:rPr>
              <a:t>Change or improvement in attitude must translate into more effective behavior</a:t>
            </a:r>
          </a:p>
          <a:p>
            <a:pPr defTabSz="928688" eaLnBrk="1" hangingPunct="1"/>
            <a:r>
              <a:rPr lang="en-US" dirty="0" smtClean="0">
                <a:ea typeface="ＭＳ Ｐゴシック"/>
              </a:rPr>
              <a:t>       Also improving skills can itself improve attitudes; If learners feel ineffective with certain pts, they may develop more negative attitudes , making poor outcomes a self-fulfilling prophecy.           So we started surveying the field to see what skills had already been identified as useful</a:t>
            </a:r>
          </a:p>
          <a:p>
            <a:pPr defTabSz="928688" eaLnBrk="1" hangingPunct="1"/>
            <a:endParaRPr lang="en-US" dirty="0" smtClean="0">
              <a:ea typeface="ＭＳ Ｐゴシック"/>
            </a:endParaRPr>
          </a:p>
          <a:p>
            <a:pPr defTabSz="928688" eaLnBrk="1" hangingPunct="1"/>
            <a:endParaRPr lang="en-US" dirty="0" smtClean="0">
              <a:ea typeface="ＭＳ Ｐゴシック"/>
            </a:endParaRPr>
          </a:p>
        </p:txBody>
      </p:sp>
    </p:spTree>
    <p:extLst>
      <p:ext uri="{BB962C8B-B14F-4D97-AF65-F5344CB8AC3E}">
        <p14:creationId xmlns:p14="http://schemas.microsoft.com/office/powerpoint/2010/main" val="788145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noFill/>
        </p:spPr>
        <p:txBody>
          <a:bodyPr/>
          <a:lstStyle/>
          <a:p>
            <a:r>
              <a:rPr lang="en-US" dirty="0" smtClean="0">
                <a:ea typeface="ＭＳ Ｐゴシック"/>
              </a:rPr>
              <a:t>Arthur </a:t>
            </a:r>
            <a:r>
              <a:rPr lang="en-US" dirty="0" err="1" smtClean="0">
                <a:ea typeface="ＭＳ Ｐゴシック"/>
              </a:rPr>
              <a:t>Kleinman</a:t>
            </a:r>
            <a:r>
              <a:rPr lang="en-US" dirty="0" smtClean="0">
                <a:ea typeface="ＭＳ Ｐゴシック"/>
              </a:rPr>
              <a:t>, a psychiatrist and medical anthropologist,  and his colleagues first identified the Explanatory model as a way to help elicit the patient’s understanding of his or her illness, including such questions as what caused it, what it’s called and what might help. Berlin and </a:t>
            </a:r>
            <a:r>
              <a:rPr lang="en-US" dirty="0" err="1" smtClean="0">
                <a:ea typeface="ＭＳ Ｐゴシック"/>
              </a:rPr>
              <a:t>Fowkes</a:t>
            </a:r>
            <a:r>
              <a:rPr lang="en-US" dirty="0" smtClean="0">
                <a:ea typeface="ＭＳ Ｐゴシック"/>
              </a:rPr>
              <a:t> built on </a:t>
            </a:r>
            <a:r>
              <a:rPr lang="en-US" dirty="0" err="1" smtClean="0">
                <a:ea typeface="ＭＳ Ｐゴシック"/>
              </a:rPr>
              <a:t>Kleinman’s</a:t>
            </a:r>
            <a:r>
              <a:rPr lang="en-US" dirty="0" smtClean="0">
                <a:ea typeface="ＭＳ Ｐゴシック"/>
              </a:rPr>
              <a:t> work with the LEARN model which involves negotiating with the patient regarding the ways the patient’s and physician’s explanatory model may differ in order to form a treatment plan.   Betancourt, </a:t>
            </a:r>
            <a:r>
              <a:rPr lang="en-US" dirty="0" err="1" smtClean="0">
                <a:ea typeface="ＭＳ Ｐゴシック"/>
              </a:rPr>
              <a:t>Carillo</a:t>
            </a:r>
            <a:r>
              <a:rPr lang="en-US" dirty="0" smtClean="0">
                <a:ea typeface="ＭＳ Ｐゴシック"/>
              </a:rPr>
              <a:t> and Green incorporated these approaches into their ESFT model while adding Fears and Concerns and the Social Context  including especially a variety of stressors, important factors such as literacy,  and the way limited access to resources can impact medical care.   All these components proved helpful to include in our skill set for communicating to patients with differing cultural  and class backgrounds.    </a:t>
            </a:r>
          </a:p>
        </p:txBody>
      </p:sp>
    </p:spTree>
    <p:extLst>
      <p:ext uri="{BB962C8B-B14F-4D97-AF65-F5344CB8AC3E}">
        <p14:creationId xmlns:p14="http://schemas.microsoft.com/office/powerpoint/2010/main" val="1723057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0">
                <a:srgbClr val="59989F"/>
              </a:gs>
              <a:gs pos="100000">
                <a:srgbClr val="21545C"/>
              </a:gs>
            </a:gsLst>
            <a:path path="circle">
              <a:fillToRect l="50000" t="50000" r="50000" b="50000"/>
            </a:path>
            <a:tileRect/>
          </a:gradFill>
          <a:ln w="317500" cap="flat" cmpd="sng" algn="ctr">
            <a:solidFill>
              <a:srgbClr val="629FA6"/>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i="0">
              <a:solidFill>
                <a:srgbClr val="FFFFFF"/>
              </a:solidFill>
              <a:ea typeface="ＭＳ Ｐゴシック" pitchFamily="1" charset="-128"/>
            </a:endParaRPr>
          </a:p>
        </p:txBody>
      </p:sp>
      <p:sp>
        <p:nvSpPr>
          <p:cNvPr id="5" name="Rectangle 4"/>
          <p:cNvSpPr/>
          <p:nvPr userDrawn="1"/>
        </p:nvSpPr>
        <p:spPr>
          <a:xfrm>
            <a:off x="152400" y="152400"/>
            <a:ext cx="8839200" cy="6553200"/>
          </a:xfrm>
          <a:prstGeom prst="rect">
            <a:avLst/>
          </a:prstGeom>
          <a:noFill/>
          <a:ln>
            <a:solidFill>
              <a:srgbClr val="125E7B"/>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i="0">
              <a:solidFill>
                <a:srgbClr val="FFFFFF"/>
              </a:solidFill>
              <a:ea typeface="ＭＳ Ｐゴシック" pitchFamily="1" charset="-128"/>
            </a:endParaRPr>
          </a:p>
        </p:txBody>
      </p:sp>
      <p:sp>
        <p:nvSpPr>
          <p:cNvPr id="6" name="Rectangle 5"/>
          <p:cNvSpPr/>
          <p:nvPr userDrawn="1"/>
        </p:nvSpPr>
        <p:spPr>
          <a:xfrm>
            <a:off x="2628900" y="5181600"/>
            <a:ext cx="3886200" cy="1066800"/>
          </a:xfrm>
          <a:prstGeom prst="rect">
            <a:avLst/>
          </a:prstGeom>
          <a:solidFill>
            <a:schemeClr val="bg1"/>
          </a:solidFill>
          <a:ln w="101600" cap="flat">
            <a:solidFill>
              <a:srgbClr val="125E7B"/>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i="0">
              <a:solidFill>
                <a:srgbClr val="FFFFFF"/>
              </a:solidFill>
              <a:ea typeface="ＭＳ Ｐゴシック" pitchFamily="1" charset="-128"/>
            </a:endParaRPr>
          </a:p>
        </p:txBody>
      </p:sp>
      <p:sp>
        <p:nvSpPr>
          <p:cNvPr id="7" name="TextBox 6"/>
          <p:cNvSpPr txBox="1">
            <a:spLocks noChangeArrowheads="1"/>
          </p:cNvSpPr>
          <p:nvPr userDrawn="1"/>
        </p:nvSpPr>
        <p:spPr bwMode="auto">
          <a:xfrm>
            <a:off x="0" y="6326188"/>
            <a:ext cx="9144000" cy="304800"/>
          </a:xfrm>
          <a:prstGeom prst="rect">
            <a:avLst/>
          </a:prstGeom>
          <a:noFill/>
          <a:ln>
            <a:noFill/>
          </a:ln>
          <a:extLst/>
        </p:spPr>
        <p:txBody>
          <a:bodyPr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US" altLang="en-US" sz="700" i="0" smtClean="0">
                <a:solidFill>
                  <a:schemeClr val="bg1"/>
                </a:solidFill>
                <a:cs typeface="Arial" panose="020B0604020202020204" pitchFamily="34" charset="0"/>
              </a:rPr>
              <a:t>Boston Medical Center is the primary teaching affiliate </a:t>
            </a:r>
          </a:p>
          <a:p>
            <a:pPr algn="ctr">
              <a:defRPr/>
            </a:pPr>
            <a:r>
              <a:rPr lang="en-US" altLang="en-US" sz="700" i="0" smtClean="0">
                <a:solidFill>
                  <a:schemeClr val="bg1"/>
                </a:solidFill>
                <a:cs typeface="Arial" panose="020B0604020202020204" pitchFamily="34" charset="0"/>
              </a:rPr>
              <a:t>of the Boston University School of Medicine. </a:t>
            </a:r>
          </a:p>
        </p:txBody>
      </p:sp>
      <p:pic>
        <p:nvPicPr>
          <p:cNvPr id="8" name="Picture 13" descr="BMC-202 LOGOS.pdf"/>
          <p:cNvPicPr>
            <a:picLocks noChangeAspect="1"/>
          </p:cNvPicPr>
          <p:nvPr userDrawn="1"/>
        </p:nvPicPr>
        <p:blipFill>
          <a:blip r:embed="rId2"/>
          <a:srcRect/>
          <a:stretch>
            <a:fillRect/>
          </a:stretch>
        </p:blipFill>
        <p:spPr bwMode="auto">
          <a:xfrm>
            <a:off x="2692400" y="5181600"/>
            <a:ext cx="3759200" cy="1130300"/>
          </a:xfrm>
          <a:prstGeom prst="rect">
            <a:avLst/>
          </a:prstGeom>
          <a:noFill/>
          <a:ln w="9525">
            <a:noFill/>
            <a:miter lim="800000"/>
            <a:headEnd/>
            <a:tailEnd/>
          </a:ln>
        </p:spPr>
      </p:pic>
      <p:sp>
        <p:nvSpPr>
          <p:cNvPr id="2" name="Title 1"/>
          <p:cNvSpPr>
            <a:spLocks noGrp="1"/>
          </p:cNvSpPr>
          <p:nvPr>
            <p:ph type="ctrTitle"/>
          </p:nvPr>
        </p:nvSpPr>
        <p:spPr>
          <a:xfrm>
            <a:off x="685800" y="1905000"/>
            <a:ext cx="7772400" cy="1470025"/>
          </a:xfrm>
        </p:spPr>
        <p:txBody>
          <a:bodyPr/>
          <a:lstStyle>
            <a:lvl1pPr algn="ctr">
              <a:defRPr sz="3000" b="0" i="0" cap="all">
                <a:solidFill>
                  <a:srgbClr val="FFFFFF"/>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375025"/>
            <a:ext cx="6400800" cy="666750"/>
          </a:xfrm>
        </p:spPr>
        <p:txBody>
          <a:bodyPr>
            <a:normAutofit/>
          </a:bodyPr>
          <a:lstStyle>
            <a:lvl1pPr marL="0" indent="0" algn="ctr">
              <a:buNone/>
              <a:defRPr sz="1600" b="0" i="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793289" y="4372168"/>
            <a:ext cx="6512511" cy="1143000"/>
          </a:xfrm>
          <a:prstGeom prst="rect">
            <a:avLst/>
          </a:prstGeom>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5"/>
          </p:nvPr>
        </p:nvSpPr>
        <p:spPr/>
        <p:txBody>
          <a:bodyPr rtlCol="0"/>
          <a:lstStyle>
            <a:lvl1pPr>
              <a:defRPr i="1" dirty="0">
                <a:solidFill>
                  <a:prstClr val="black">
                    <a:lumMod val="50000"/>
                    <a:lumOff val="50000"/>
                  </a:prstClr>
                </a:solidFill>
              </a:defRPr>
            </a:lvl1pPr>
          </a:lstStyle>
          <a:p>
            <a:pPr>
              <a:defRPr/>
            </a:pPr>
            <a:endParaRPr lang="en-US"/>
          </a:p>
        </p:txBody>
      </p:sp>
      <p:sp>
        <p:nvSpPr>
          <p:cNvPr id="6" name="Footer Placeholder 5"/>
          <p:cNvSpPr>
            <a:spLocks noGrp="1"/>
          </p:cNvSpPr>
          <p:nvPr>
            <p:ph type="ftr" sz="quarter" idx="16"/>
          </p:nvPr>
        </p:nvSpPr>
        <p:spPr/>
        <p:txBody>
          <a:bodyPr rtlCol="0"/>
          <a:lstStyle>
            <a:lvl1pPr>
              <a:defRPr i="1" dirty="0">
                <a:solidFill>
                  <a:prstClr val="black">
                    <a:lumMod val="50000"/>
                    <a:lumOff val="50000"/>
                  </a:prstClr>
                </a:solidFill>
              </a:defRPr>
            </a:lvl1pPr>
          </a:lstStyle>
          <a:p>
            <a:pPr>
              <a:defRPr/>
            </a:pPr>
            <a:endParaRPr lang="en-US"/>
          </a:p>
        </p:txBody>
      </p:sp>
      <p:sp>
        <p:nvSpPr>
          <p:cNvPr id="7" name="Slide Number Placeholder 6"/>
          <p:cNvSpPr>
            <a:spLocks noGrp="1"/>
          </p:cNvSpPr>
          <p:nvPr>
            <p:ph type="sldNum" sz="quarter" idx="17"/>
          </p:nvPr>
        </p:nvSpPr>
        <p:spPr/>
        <p:txBody>
          <a:bodyPr rtlCol="0"/>
          <a:lstStyle>
            <a:lvl1pPr>
              <a:defRPr i="1">
                <a:solidFill>
                  <a:prstClr val="black">
                    <a:lumMod val="50000"/>
                    <a:lumOff val="50000"/>
                  </a:prstClr>
                </a:solidFill>
              </a:defRPr>
            </a:lvl1pPr>
          </a:lstStyle>
          <a:p>
            <a:pPr>
              <a:defRPr/>
            </a:pPr>
            <a:fld id="{534DD9F0-C2D5-47EE-9A20-ED4EC0D7CD3F}"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a:xfrm>
            <a:off x="1793289" y="4372168"/>
            <a:ext cx="6512511" cy="1143000"/>
          </a:xfrm>
          <a:prstGeom prst="rect">
            <a:avLst/>
          </a:prstGeom>
        </p:spPr>
        <p:txBody>
          <a:bodyPr/>
          <a:lstStyle/>
          <a:p>
            <a:r>
              <a:rPr lang="en-US" smtClean="0"/>
              <a:t>Click to edit Master title style</a:t>
            </a:r>
            <a:endParaRPr lang="en-US" dirty="0"/>
          </a:p>
        </p:txBody>
      </p:sp>
      <p:sp>
        <p:nvSpPr>
          <p:cNvPr id="7" name="Date Placeholder 6"/>
          <p:cNvSpPr>
            <a:spLocks noGrp="1"/>
          </p:cNvSpPr>
          <p:nvPr>
            <p:ph type="dt" sz="half" idx="10"/>
          </p:nvPr>
        </p:nvSpPr>
        <p:spPr/>
        <p:txBody>
          <a:bodyPr rtlCol="0"/>
          <a:lstStyle>
            <a:lvl1pPr>
              <a:defRPr i="1" dirty="0">
                <a:solidFill>
                  <a:prstClr val="black">
                    <a:lumMod val="50000"/>
                    <a:lumOff val="50000"/>
                  </a:prstClr>
                </a:solidFill>
              </a:defRPr>
            </a:lvl1pPr>
          </a:lstStyle>
          <a:p>
            <a:pPr>
              <a:defRPr/>
            </a:pPr>
            <a:endParaRPr lang="en-US"/>
          </a:p>
        </p:txBody>
      </p:sp>
      <p:sp>
        <p:nvSpPr>
          <p:cNvPr id="8" name="Footer Placeholder 7"/>
          <p:cNvSpPr>
            <a:spLocks noGrp="1"/>
          </p:cNvSpPr>
          <p:nvPr>
            <p:ph type="ftr" sz="quarter" idx="11"/>
          </p:nvPr>
        </p:nvSpPr>
        <p:spPr/>
        <p:txBody>
          <a:bodyPr rtlCol="0"/>
          <a:lstStyle>
            <a:lvl1pPr>
              <a:defRPr i="1" dirty="0">
                <a:solidFill>
                  <a:prstClr val="black">
                    <a:lumMod val="50000"/>
                    <a:lumOff val="50000"/>
                  </a:prstClr>
                </a:solidFill>
              </a:defRPr>
            </a:lvl1pPr>
          </a:lstStyle>
          <a:p>
            <a:pPr>
              <a:defRPr/>
            </a:pPr>
            <a:endParaRPr lang="en-US"/>
          </a:p>
        </p:txBody>
      </p:sp>
      <p:sp>
        <p:nvSpPr>
          <p:cNvPr id="9" name="Slide Number Placeholder 8"/>
          <p:cNvSpPr>
            <a:spLocks noGrp="1"/>
          </p:cNvSpPr>
          <p:nvPr>
            <p:ph type="sldNum" sz="quarter" idx="12"/>
          </p:nvPr>
        </p:nvSpPr>
        <p:spPr/>
        <p:txBody>
          <a:bodyPr rtlCol="0"/>
          <a:lstStyle>
            <a:lvl1pPr>
              <a:defRPr i="1">
                <a:solidFill>
                  <a:prstClr val="black">
                    <a:lumMod val="50000"/>
                    <a:lumOff val="50000"/>
                  </a:prstClr>
                </a:solidFill>
              </a:defRPr>
            </a:lvl1pPr>
          </a:lstStyle>
          <a:p>
            <a:pPr>
              <a:defRPr/>
            </a:pPr>
            <a:fld id="{D5EEB873-7F8B-412C-9FDC-7244C6DC442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3289" y="4372168"/>
            <a:ext cx="6512511" cy="1143000"/>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rtlCol="0"/>
          <a:lstStyle>
            <a:lvl1pPr>
              <a:defRPr i="1" dirty="0">
                <a:solidFill>
                  <a:prstClr val="black">
                    <a:lumMod val="50000"/>
                    <a:lumOff val="50000"/>
                  </a:prstClr>
                </a:solidFill>
              </a:defRPr>
            </a:lvl1pPr>
          </a:lstStyle>
          <a:p>
            <a:pPr>
              <a:defRPr/>
            </a:pPr>
            <a:endParaRPr lang="en-US"/>
          </a:p>
        </p:txBody>
      </p:sp>
      <p:sp>
        <p:nvSpPr>
          <p:cNvPr id="4" name="Footer Placeholder 3"/>
          <p:cNvSpPr>
            <a:spLocks noGrp="1"/>
          </p:cNvSpPr>
          <p:nvPr>
            <p:ph type="ftr" sz="quarter" idx="11"/>
          </p:nvPr>
        </p:nvSpPr>
        <p:spPr/>
        <p:txBody>
          <a:bodyPr rtlCol="0"/>
          <a:lstStyle>
            <a:lvl1pPr>
              <a:defRPr i="1" dirty="0">
                <a:solidFill>
                  <a:prstClr val="black">
                    <a:lumMod val="50000"/>
                    <a:lumOff val="50000"/>
                  </a:prstClr>
                </a:solidFill>
              </a:defRPr>
            </a:lvl1pPr>
          </a:lstStyle>
          <a:p>
            <a:pPr>
              <a:defRPr/>
            </a:pPr>
            <a:endParaRPr lang="en-US"/>
          </a:p>
        </p:txBody>
      </p:sp>
      <p:sp>
        <p:nvSpPr>
          <p:cNvPr id="5" name="Slide Number Placeholder 4"/>
          <p:cNvSpPr>
            <a:spLocks noGrp="1"/>
          </p:cNvSpPr>
          <p:nvPr>
            <p:ph type="sldNum" sz="quarter" idx="12"/>
          </p:nvPr>
        </p:nvSpPr>
        <p:spPr/>
        <p:txBody>
          <a:bodyPr rtlCol="0"/>
          <a:lstStyle>
            <a:lvl1pPr>
              <a:defRPr i="1">
                <a:solidFill>
                  <a:prstClr val="black">
                    <a:lumMod val="50000"/>
                    <a:lumOff val="50000"/>
                  </a:prstClr>
                </a:solidFill>
              </a:defRPr>
            </a:lvl1pPr>
          </a:lstStyle>
          <a:p>
            <a:pPr>
              <a:defRPr/>
            </a:pPr>
            <a:fld id="{377F34C6-3E63-4EE0-AD9F-8AC4EEAD1EFC}"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i="1" dirty="0">
                <a:solidFill>
                  <a:prstClr val="black">
                    <a:lumMod val="50000"/>
                    <a:lumOff val="50000"/>
                  </a:prstClr>
                </a:solidFill>
              </a:defRPr>
            </a:lvl1pPr>
          </a:lstStyle>
          <a:p>
            <a:pPr>
              <a:defRPr/>
            </a:pPr>
            <a:endParaRPr lang="en-US"/>
          </a:p>
        </p:txBody>
      </p:sp>
      <p:sp>
        <p:nvSpPr>
          <p:cNvPr id="3" name="Footer Placeholder 2"/>
          <p:cNvSpPr>
            <a:spLocks noGrp="1"/>
          </p:cNvSpPr>
          <p:nvPr>
            <p:ph type="ftr" sz="quarter" idx="11"/>
          </p:nvPr>
        </p:nvSpPr>
        <p:spPr/>
        <p:txBody>
          <a:bodyPr rtlCol="0"/>
          <a:lstStyle>
            <a:lvl1pPr>
              <a:defRPr i="1" dirty="0">
                <a:solidFill>
                  <a:prstClr val="black">
                    <a:lumMod val="50000"/>
                    <a:lumOff val="50000"/>
                  </a:prstClr>
                </a:solidFill>
              </a:defRPr>
            </a:lvl1pPr>
          </a:lstStyle>
          <a:p>
            <a:pPr>
              <a:defRPr/>
            </a:pPr>
            <a:endParaRPr lang="en-US"/>
          </a:p>
        </p:txBody>
      </p:sp>
      <p:sp>
        <p:nvSpPr>
          <p:cNvPr id="4" name="Slide Number Placeholder 3"/>
          <p:cNvSpPr>
            <a:spLocks noGrp="1"/>
          </p:cNvSpPr>
          <p:nvPr>
            <p:ph type="sldNum" sz="quarter" idx="12"/>
          </p:nvPr>
        </p:nvSpPr>
        <p:spPr/>
        <p:txBody>
          <a:bodyPr rtlCol="0"/>
          <a:lstStyle>
            <a:lvl1pPr>
              <a:defRPr i="1">
                <a:solidFill>
                  <a:prstClr val="black">
                    <a:lumMod val="50000"/>
                    <a:lumOff val="50000"/>
                  </a:prstClr>
                </a:solidFill>
              </a:defRPr>
            </a:lvl1pPr>
          </a:lstStyle>
          <a:p>
            <a:pPr>
              <a:defRPr/>
            </a:pPr>
            <a:fld id="{FC01E8CA-1CF8-49BF-8974-73E9C0A11B3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prstGeom prst="rect">
            <a:avLst/>
          </a:prstGeo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a:defRPr i="1" dirty="0">
                <a:solidFill>
                  <a:prstClr val="black">
                    <a:lumMod val="50000"/>
                    <a:lumOff val="50000"/>
                  </a:prstClr>
                </a:solidFill>
              </a:defRPr>
            </a:lvl1pPr>
          </a:lstStyle>
          <a:p>
            <a:pPr>
              <a:defRPr/>
            </a:pPr>
            <a:endParaRPr lang="en-US"/>
          </a:p>
        </p:txBody>
      </p:sp>
      <p:sp>
        <p:nvSpPr>
          <p:cNvPr id="6" name="Footer Placeholder 5"/>
          <p:cNvSpPr>
            <a:spLocks noGrp="1"/>
          </p:cNvSpPr>
          <p:nvPr>
            <p:ph type="ftr" sz="quarter" idx="11"/>
          </p:nvPr>
        </p:nvSpPr>
        <p:spPr/>
        <p:txBody>
          <a:bodyPr rtlCol="0"/>
          <a:lstStyle>
            <a:lvl1pPr>
              <a:defRPr i="1" dirty="0">
                <a:solidFill>
                  <a:prstClr val="black">
                    <a:lumMod val="50000"/>
                    <a:lumOff val="50000"/>
                  </a:prstClr>
                </a:solidFill>
              </a:defRPr>
            </a:lvl1pPr>
          </a:lstStyle>
          <a:p>
            <a:pPr>
              <a:defRPr/>
            </a:pPr>
            <a:endParaRPr lang="en-US"/>
          </a:p>
        </p:txBody>
      </p:sp>
      <p:sp>
        <p:nvSpPr>
          <p:cNvPr id="7" name="Slide Number Placeholder 6"/>
          <p:cNvSpPr>
            <a:spLocks noGrp="1"/>
          </p:cNvSpPr>
          <p:nvPr>
            <p:ph type="sldNum" sz="quarter" idx="12"/>
          </p:nvPr>
        </p:nvSpPr>
        <p:spPr/>
        <p:txBody>
          <a:bodyPr rtlCol="0"/>
          <a:lstStyle>
            <a:lvl1pPr>
              <a:defRPr i="1">
                <a:solidFill>
                  <a:prstClr val="black">
                    <a:lumMod val="50000"/>
                    <a:lumOff val="50000"/>
                  </a:prstClr>
                </a:solidFill>
              </a:defRPr>
            </a:lvl1pPr>
          </a:lstStyle>
          <a:p>
            <a:pPr>
              <a:defRPr/>
            </a:pPr>
            <a:fld id="{AAB9A564-FF90-4D39-AFD2-779074BC44B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27268" y="4464421"/>
            <a:ext cx="6383538" cy="1143000"/>
          </a:xfrm>
          <a:prstGeom prst="rect">
            <a:avLst/>
          </a:prstGeom>
        </p:spPr>
        <p:txBody>
          <a:bodyPr anchor="b">
            <a:noAutofit/>
          </a:bodyPr>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rtlCol="0"/>
          <a:lstStyle>
            <a:lvl1pPr>
              <a:defRPr i="1" dirty="0">
                <a:solidFill>
                  <a:prstClr val="black">
                    <a:lumMod val="50000"/>
                    <a:lumOff val="50000"/>
                  </a:prstClr>
                </a:solidFill>
              </a:defRPr>
            </a:lvl1pPr>
          </a:lstStyle>
          <a:p>
            <a:pPr>
              <a:defRPr/>
            </a:pPr>
            <a:endParaRPr lang="en-US"/>
          </a:p>
        </p:txBody>
      </p:sp>
      <p:sp>
        <p:nvSpPr>
          <p:cNvPr id="10" name="Footer Placeholder 5"/>
          <p:cNvSpPr>
            <a:spLocks noGrp="1"/>
          </p:cNvSpPr>
          <p:nvPr>
            <p:ph type="ftr" sz="quarter" idx="11"/>
          </p:nvPr>
        </p:nvSpPr>
        <p:spPr/>
        <p:txBody>
          <a:bodyPr rtlCol="0"/>
          <a:lstStyle>
            <a:lvl1pPr>
              <a:defRPr i="1" dirty="0">
                <a:solidFill>
                  <a:prstClr val="black">
                    <a:lumMod val="50000"/>
                    <a:lumOff val="50000"/>
                  </a:prstClr>
                </a:solidFill>
              </a:defRPr>
            </a:lvl1pPr>
          </a:lstStyle>
          <a:p>
            <a:pPr>
              <a:defRPr/>
            </a:pPr>
            <a:endParaRPr lang="en-US"/>
          </a:p>
        </p:txBody>
      </p:sp>
      <p:sp>
        <p:nvSpPr>
          <p:cNvPr id="11" name="Slide Number Placeholder 6"/>
          <p:cNvSpPr>
            <a:spLocks noGrp="1"/>
          </p:cNvSpPr>
          <p:nvPr>
            <p:ph type="sldNum" sz="quarter" idx="12"/>
          </p:nvPr>
        </p:nvSpPr>
        <p:spPr/>
        <p:txBody>
          <a:bodyPr rtlCol="0"/>
          <a:lstStyle>
            <a:lvl1pPr>
              <a:defRPr i="1">
                <a:solidFill>
                  <a:prstClr val="black">
                    <a:lumMod val="50000"/>
                    <a:lumOff val="50000"/>
                  </a:prstClr>
                </a:solidFill>
              </a:defRPr>
            </a:lvl1pPr>
          </a:lstStyle>
          <a:p>
            <a:pPr>
              <a:defRPr/>
            </a:pPr>
            <a:fld id="{F5F1131C-4C9C-444E-9509-855CE085CBCD}"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93289" y="4372168"/>
            <a:ext cx="6512511"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a:defRPr i="1" dirty="0">
                <a:solidFill>
                  <a:prstClr val="black">
                    <a:lumMod val="50000"/>
                    <a:lumOff val="50000"/>
                  </a:prstClr>
                </a:solidFill>
              </a:defRPr>
            </a:lvl1pPr>
          </a:lstStyle>
          <a:p>
            <a:pPr>
              <a:defRPr/>
            </a:pPr>
            <a:endParaRPr lang="en-US"/>
          </a:p>
        </p:txBody>
      </p:sp>
      <p:sp>
        <p:nvSpPr>
          <p:cNvPr id="5" name="Footer Placeholder 4"/>
          <p:cNvSpPr>
            <a:spLocks noGrp="1"/>
          </p:cNvSpPr>
          <p:nvPr>
            <p:ph type="ftr" sz="quarter" idx="11"/>
          </p:nvPr>
        </p:nvSpPr>
        <p:spPr/>
        <p:txBody>
          <a:bodyPr rtlCol="0"/>
          <a:lstStyle>
            <a:lvl1pPr>
              <a:defRPr i="1" dirty="0">
                <a:solidFill>
                  <a:prstClr val="black">
                    <a:lumMod val="50000"/>
                    <a:lumOff val="50000"/>
                  </a:prstClr>
                </a:solidFill>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i="1">
                <a:solidFill>
                  <a:prstClr val="black">
                    <a:lumMod val="50000"/>
                    <a:lumOff val="50000"/>
                  </a:prstClr>
                </a:solidFill>
              </a:defRPr>
            </a:lvl1pPr>
          </a:lstStyle>
          <a:p>
            <a:pPr>
              <a:defRPr/>
            </a:pPr>
            <a:fld id="{837C1645-E8CC-4862-9D21-92498C6C4AF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prstGeom prst="rect">
            <a:avLst/>
          </a:prstGeo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rtlCol="0"/>
          <a:lstStyle>
            <a:lvl1pPr>
              <a:defRPr i="1" dirty="0">
                <a:solidFill>
                  <a:prstClr val="black">
                    <a:lumMod val="50000"/>
                    <a:lumOff val="50000"/>
                  </a:prstClr>
                </a:solidFill>
              </a:defRPr>
            </a:lvl1pPr>
          </a:lstStyle>
          <a:p>
            <a:pPr>
              <a:defRPr/>
            </a:pPr>
            <a:endParaRPr lang="en-US"/>
          </a:p>
        </p:txBody>
      </p:sp>
      <p:sp>
        <p:nvSpPr>
          <p:cNvPr id="5" name="Footer Placeholder 4"/>
          <p:cNvSpPr>
            <a:spLocks noGrp="1"/>
          </p:cNvSpPr>
          <p:nvPr>
            <p:ph type="ftr" sz="quarter" idx="11"/>
          </p:nvPr>
        </p:nvSpPr>
        <p:spPr/>
        <p:txBody>
          <a:bodyPr rtlCol="0"/>
          <a:lstStyle>
            <a:lvl1pPr>
              <a:defRPr i="1" dirty="0">
                <a:solidFill>
                  <a:prstClr val="black">
                    <a:lumMod val="50000"/>
                    <a:lumOff val="50000"/>
                  </a:prstClr>
                </a:solidFill>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i="1">
                <a:solidFill>
                  <a:prstClr val="black">
                    <a:lumMod val="50000"/>
                    <a:lumOff val="50000"/>
                  </a:prstClr>
                </a:solidFill>
              </a:defRPr>
            </a:lvl1pPr>
          </a:lstStyle>
          <a:p>
            <a:pPr>
              <a:defRPr/>
            </a:pPr>
            <a:fld id="{DB5BFCAC-927C-4FC4-9B1D-472AED856C9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8"/>
            <a:ext cx="8226425" cy="1433512"/>
          </a:xfrm>
          <a:prstGeom prst="rect">
            <a:avLst/>
          </a:prstGeom>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rtlCol="0"/>
          <a:lstStyle>
            <a:lvl1pPr>
              <a:defRPr i="1" dirty="0">
                <a:solidFill>
                  <a:prstClr val="black">
                    <a:lumMod val="50000"/>
                    <a:lumOff val="50000"/>
                  </a:prstClr>
                </a:solidFill>
              </a:defRPr>
            </a:lvl1pPr>
          </a:lstStyle>
          <a:p>
            <a:pPr>
              <a:defRPr/>
            </a:pPr>
            <a:endParaRPr lang="fr-FR"/>
          </a:p>
        </p:txBody>
      </p:sp>
      <p:sp>
        <p:nvSpPr>
          <p:cNvPr id="4" name="Rectangle 4"/>
          <p:cNvSpPr>
            <a:spLocks noGrp="1" noChangeArrowheads="1"/>
          </p:cNvSpPr>
          <p:nvPr>
            <p:ph type="ftr" idx="11"/>
          </p:nvPr>
        </p:nvSpPr>
        <p:spPr/>
        <p:txBody>
          <a:bodyPr rtlCol="0"/>
          <a:lstStyle>
            <a:lvl1pPr>
              <a:defRPr i="1" dirty="0">
                <a:solidFill>
                  <a:prstClr val="black">
                    <a:lumMod val="50000"/>
                    <a:lumOff val="50000"/>
                  </a:prstClr>
                </a:solidFill>
              </a:defRPr>
            </a:lvl1pPr>
          </a:lstStyle>
          <a:p>
            <a:pPr>
              <a:defRPr/>
            </a:pPr>
            <a:endParaRPr lang="fr-FR"/>
          </a:p>
        </p:txBody>
      </p:sp>
      <p:sp>
        <p:nvSpPr>
          <p:cNvPr id="5" name="Rectangle 5"/>
          <p:cNvSpPr>
            <a:spLocks noGrp="1" noChangeArrowheads="1"/>
          </p:cNvSpPr>
          <p:nvPr>
            <p:ph type="sldNum" idx="12"/>
          </p:nvPr>
        </p:nvSpPr>
        <p:spPr/>
        <p:txBody>
          <a:bodyPr rtlCol="0"/>
          <a:lstStyle>
            <a:lvl1pPr>
              <a:defRPr i="1">
                <a:solidFill>
                  <a:prstClr val="black">
                    <a:lumMod val="50000"/>
                    <a:lumOff val="50000"/>
                  </a:prstClr>
                </a:solidFill>
              </a:defRPr>
            </a:lvl1pPr>
          </a:lstStyle>
          <a:p>
            <a:pPr>
              <a:defRPr/>
            </a:pPr>
            <a:fld id="{B6CE24A4-C6C7-4AA8-AF3B-8182BD130B4F}" type="slidenum">
              <a:rPr lang="fr-FR"/>
              <a:pPr>
                <a:defRPr/>
              </a:pPr>
              <a:t>‹#›</a:t>
            </a:fld>
            <a:endParaRPr lang="fr-F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rtlCol="0"/>
          <a:lstStyle>
            <a:lvl1pPr>
              <a:defRPr i="1" dirty="0">
                <a:solidFill>
                  <a:prstClr val="black">
                    <a:lumMod val="50000"/>
                    <a:lumOff val="50000"/>
                  </a:prstClr>
                </a:solidFill>
              </a:defRPr>
            </a:lvl1pPr>
          </a:lstStyle>
          <a:p>
            <a:pPr>
              <a:defRPr/>
            </a:pPr>
            <a:endParaRPr lang="en-US"/>
          </a:p>
        </p:txBody>
      </p:sp>
      <p:sp>
        <p:nvSpPr>
          <p:cNvPr id="9" name="Footer Placeholder 4"/>
          <p:cNvSpPr>
            <a:spLocks noGrp="1"/>
          </p:cNvSpPr>
          <p:nvPr>
            <p:ph type="ftr" sz="quarter" idx="11"/>
          </p:nvPr>
        </p:nvSpPr>
        <p:spPr/>
        <p:txBody>
          <a:bodyPr rtlCol="0"/>
          <a:lstStyle>
            <a:lvl1pPr>
              <a:defRPr i="1" dirty="0">
                <a:solidFill>
                  <a:prstClr val="black">
                    <a:lumMod val="50000"/>
                    <a:lumOff val="50000"/>
                  </a:prstClr>
                </a:solidFill>
              </a:defRPr>
            </a:lvl1pPr>
          </a:lstStyle>
          <a:p>
            <a:pPr>
              <a:defRPr/>
            </a:pPr>
            <a:endParaRPr lang="en-US"/>
          </a:p>
        </p:txBody>
      </p:sp>
      <p:sp>
        <p:nvSpPr>
          <p:cNvPr id="10" name="Slide Number Placeholder 5"/>
          <p:cNvSpPr>
            <a:spLocks noGrp="1"/>
          </p:cNvSpPr>
          <p:nvPr>
            <p:ph type="sldNum" sz="quarter" idx="12"/>
          </p:nvPr>
        </p:nvSpPr>
        <p:spPr/>
        <p:txBody>
          <a:bodyPr rtlCol="0"/>
          <a:lstStyle>
            <a:lvl1pPr>
              <a:defRPr i="1">
                <a:solidFill>
                  <a:prstClr val="black">
                    <a:lumMod val="50000"/>
                    <a:lumOff val="50000"/>
                  </a:prstClr>
                </a:solidFill>
              </a:defRPr>
            </a:lvl1pPr>
          </a:lstStyle>
          <a:p>
            <a:pPr>
              <a:defRPr/>
            </a:pPr>
            <a:fld id="{BCBAE1E5-331A-4B4F-AB41-97B59CA265A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userDrawn="1">
            <p:ph type="dt" sz="half" idx="10"/>
          </p:nvPr>
        </p:nvSpPr>
        <p:spPr>
          <a:xfrm>
            <a:off x="8305800" y="457200"/>
            <a:ext cx="609600" cy="365125"/>
          </a:xfrm>
          <a:prstGeom prst="rect">
            <a:avLst/>
          </a:prstGeom>
        </p:spPr>
        <p:txBody>
          <a:bodyPr/>
          <a:lstStyle>
            <a:lvl1pPr>
              <a:defRPr dirty="0"/>
            </a:lvl1pPr>
          </a:lstStyle>
          <a:p>
            <a:pPr>
              <a:defRPr/>
            </a:pPr>
            <a:endParaRPr lang="en-US"/>
          </a:p>
        </p:txBody>
      </p:sp>
      <p:sp>
        <p:nvSpPr>
          <p:cNvPr id="5" name="Footer Placeholder 4"/>
          <p:cNvSpPr>
            <a:spLocks noGrp="1"/>
          </p:cNvSpPr>
          <p:nvPr userDrawn="1">
            <p:ph type="ftr" sz="quarter" idx="11"/>
          </p:nvPr>
        </p:nvSpPr>
        <p:spPr/>
        <p:txBody>
          <a:bodyPr/>
          <a:lstStyle>
            <a:lvl1pPr>
              <a:defRPr/>
            </a:lvl1pPr>
          </a:lstStyle>
          <a:p>
            <a:pPr>
              <a:defRPr/>
            </a:pPr>
            <a:r>
              <a:rPr lang="en-US"/>
              <a:t>Carol Mostow LICSW</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rtlCol="0"/>
          <a:lstStyle>
            <a:lvl1pPr>
              <a:defRPr i="1" dirty="0">
                <a:solidFill>
                  <a:prstClr val="black">
                    <a:lumMod val="50000"/>
                    <a:lumOff val="50000"/>
                  </a:prstClr>
                </a:solidFill>
              </a:defRPr>
            </a:lvl1pPr>
          </a:lstStyle>
          <a:p>
            <a:pPr>
              <a:defRPr/>
            </a:pPr>
            <a:endParaRPr lang="en-US"/>
          </a:p>
        </p:txBody>
      </p:sp>
      <p:sp>
        <p:nvSpPr>
          <p:cNvPr id="5" name="Footer Placeholder 4"/>
          <p:cNvSpPr>
            <a:spLocks noGrp="1"/>
          </p:cNvSpPr>
          <p:nvPr>
            <p:ph type="ftr" sz="quarter" idx="15"/>
          </p:nvPr>
        </p:nvSpPr>
        <p:spPr/>
        <p:txBody>
          <a:bodyPr rtlCol="0"/>
          <a:lstStyle>
            <a:lvl1pPr>
              <a:defRPr i="1" dirty="0">
                <a:solidFill>
                  <a:prstClr val="black">
                    <a:lumMod val="50000"/>
                    <a:lumOff val="50000"/>
                  </a:prstClr>
                </a:solidFill>
              </a:defRPr>
            </a:lvl1pPr>
          </a:lstStyle>
          <a:p>
            <a:pPr>
              <a:defRPr/>
            </a:pPr>
            <a:endParaRPr lang="en-US"/>
          </a:p>
        </p:txBody>
      </p:sp>
      <p:sp>
        <p:nvSpPr>
          <p:cNvPr id="6" name="Slide Number Placeholder 5"/>
          <p:cNvSpPr>
            <a:spLocks noGrp="1"/>
          </p:cNvSpPr>
          <p:nvPr>
            <p:ph type="sldNum" sz="quarter" idx="16"/>
          </p:nvPr>
        </p:nvSpPr>
        <p:spPr/>
        <p:txBody>
          <a:bodyPr rtlCol="0"/>
          <a:lstStyle>
            <a:lvl1pPr>
              <a:defRPr i="1">
                <a:solidFill>
                  <a:prstClr val="black">
                    <a:lumMod val="50000"/>
                    <a:lumOff val="50000"/>
                  </a:prstClr>
                </a:solidFill>
              </a:defRPr>
            </a:lvl1pPr>
          </a:lstStyle>
          <a:p>
            <a:pPr>
              <a:defRPr/>
            </a:pPr>
            <a:fld id="{212D68AF-17AA-4D47-BF80-098BB36B5D3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rtlCol="0"/>
          <a:lstStyle>
            <a:lvl1pPr>
              <a:defRPr i="1" dirty="0">
                <a:solidFill>
                  <a:prstClr val="black">
                    <a:lumMod val="50000"/>
                    <a:lumOff val="50000"/>
                  </a:prstClr>
                </a:solidFill>
              </a:defRPr>
            </a:lvl1pPr>
          </a:lstStyle>
          <a:p>
            <a:pPr>
              <a:defRPr/>
            </a:pPr>
            <a:endParaRPr lang="en-US"/>
          </a:p>
        </p:txBody>
      </p:sp>
      <p:sp>
        <p:nvSpPr>
          <p:cNvPr id="9" name="Footer Placeholder 4"/>
          <p:cNvSpPr>
            <a:spLocks noGrp="1"/>
          </p:cNvSpPr>
          <p:nvPr>
            <p:ph type="ftr" sz="quarter" idx="11"/>
          </p:nvPr>
        </p:nvSpPr>
        <p:spPr/>
        <p:txBody>
          <a:bodyPr rtlCol="0"/>
          <a:lstStyle>
            <a:lvl1pPr>
              <a:defRPr i="1" dirty="0">
                <a:solidFill>
                  <a:prstClr val="black">
                    <a:lumMod val="50000"/>
                    <a:lumOff val="50000"/>
                  </a:prstClr>
                </a:solidFill>
              </a:defRPr>
            </a:lvl1pPr>
          </a:lstStyle>
          <a:p>
            <a:pPr>
              <a:defRPr/>
            </a:pPr>
            <a:endParaRPr lang="en-US"/>
          </a:p>
        </p:txBody>
      </p:sp>
      <p:sp>
        <p:nvSpPr>
          <p:cNvPr id="10" name="Slide Number Placeholder 5"/>
          <p:cNvSpPr>
            <a:spLocks noGrp="1"/>
          </p:cNvSpPr>
          <p:nvPr>
            <p:ph type="sldNum" sz="quarter" idx="12"/>
          </p:nvPr>
        </p:nvSpPr>
        <p:spPr/>
        <p:txBody>
          <a:bodyPr rtlCol="0"/>
          <a:lstStyle>
            <a:lvl1pPr>
              <a:defRPr i="1">
                <a:solidFill>
                  <a:prstClr val="black">
                    <a:lumMod val="50000"/>
                    <a:lumOff val="50000"/>
                  </a:prstClr>
                </a:solidFill>
              </a:defRPr>
            </a:lvl1pPr>
          </a:lstStyle>
          <a:p>
            <a:pPr>
              <a:defRPr/>
            </a:pPr>
            <a:fld id="{DE403264-E783-4362-9990-BBC5566CD9E0}"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5"/>
          </p:nvPr>
        </p:nvSpPr>
        <p:spPr/>
        <p:txBody>
          <a:bodyPr rtlCol="0"/>
          <a:lstStyle>
            <a:lvl1pPr>
              <a:defRPr i="1" dirty="0">
                <a:solidFill>
                  <a:prstClr val="black">
                    <a:lumMod val="50000"/>
                    <a:lumOff val="50000"/>
                  </a:prstClr>
                </a:solidFill>
              </a:defRPr>
            </a:lvl1pPr>
          </a:lstStyle>
          <a:p>
            <a:pPr>
              <a:defRPr/>
            </a:pPr>
            <a:endParaRPr lang="en-US"/>
          </a:p>
        </p:txBody>
      </p:sp>
      <p:sp>
        <p:nvSpPr>
          <p:cNvPr id="6" name="Footer Placeholder 5"/>
          <p:cNvSpPr>
            <a:spLocks noGrp="1"/>
          </p:cNvSpPr>
          <p:nvPr>
            <p:ph type="ftr" sz="quarter" idx="16"/>
          </p:nvPr>
        </p:nvSpPr>
        <p:spPr/>
        <p:txBody>
          <a:bodyPr rtlCol="0"/>
          <a:lstStyle>
            <a:lvl1pPr>
              <a:defRPr i="1" dirty="0">
                <a:solidFill>
                  <a:prstClr val="black">
                    <a:lumMod val="50000"/>
                    <a:lumOff val="50000"/>
                  </a:prstClr>
                </a:solidFill>
              </a:defRPr>
            </a:lvl1pPr>
          </a:lstStyle>
          <a:p>
            <a:pPr>
              <a:defRPr/>
            </a:pPr>
            <a:endParaRPr lang="en-US"/>
          </a:p>
        </p:txBody>
      </p:sp>
      <p:sp>
        <p:nvSpPr>
          <p:cNvPr id="7" name="Slide Number Placeholder 6"/>
          <p:cNvSpPr>
            <a:spLocks noGrp="1"/>
          </p:cNvSpPr>
          <p:nvPr>
            <p:ph type="sldNum" sz="quarter" idx="17"/>
          </p:nvPr>
        </p:nvSpPr>
        <p:spPr/>
        <p:txBody>
          <a:bodyPr rtlCol="0"/>
          <a:lstStyle>
            <a:lvl1pPr>
              <a:defRPr i="1">
                <a:solidFill>
                  <a:prstClr val="black">
                    <a:lumMod val="50000"/>
                    <a:lumOff val="50000"/>
                  </a:prstClr>
                </a:solidFill>
              </a:defRPr>
            </a:lvl1pPr>
          </a:lstStyle>
          <a:p>
            <a:pPr>
              <a:defRPr/>
            </a:pPr>
            <a:fld id="{E9D46F20-1221-44C3-9401-7FD8C37EB03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Arial"/>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Arial"/>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6"/>
          <p:cNvSpPr>
            <a:spLocks noGrp="1"/>
          </p:cNvSpPr>
          <p:nvPr>
            <p:ph type="dt" sz="half" idx="10"/>
          </p:nvPr>
        </p:nvSpPr>
        <p:spPr/>
        <p:txBody>
          <a:bodyPr rtlCol="0"/>
          <a:lstStyle>
            <a:lvl1pPr>
              <a:defRPr i="1" dirty="0">
                <a:solidFill>
                  <a:prstClr val="black">
                    <a:lumMod val="50000"/>
                    <a:lumOff val="50000"/>
                  </a:prstClr>
                </a:solidFill>
              </a:defRPr>
            </a:lvl1pPr>
          </a:lstStyle>
          <a:p>
            <a:pPr>
              <a:defRPr/>
            </a:pPr>
            <a:endParaRPr lang="en-US"/>
          </a:p>
        </p:txBody>
      </p:sp>
      <p:sp>
        <p:nvSpPr>
          <p:cNvPr id="8" name="Footer Placeholder 7"/>
          <p:cNvSpPr>
            <a:spLocks noGrp="1"/>
          </p:cNvSpPr>
          <p:nvPr>
            <p:ph type="ftr" sz="quarter" idx="11"/>
          </p:nvPr>
        </p:nvSpPr>
        <p:spPr/>
        <p:txBody>
          <a:bodyPr rtlCol="0"/>
          <a:lstStyle>
            <a:lvl1pPr>
              <a:defRPr i="1" dirty="0">
                <a:solidFill>
                  <a:prstClr val="black">
                    <a:lumMod val="50000"/>
                    <a:lumOff val="50000"/>
                  </a:prstClr>
                </a:solidFill>
              </a:defRPr>
            </a:lvl1pPr>
          </a:lstStyle>
          <a:p>
            <a:pPr>
              <a:defRPr/>
            </a:pPr>
            <a:endParaRPr lang="en-US"/>
          </a:p>
        </p:txBody>
      </p:sp>
      <p:sp>
        <p:nvSpPr>
          <p:cNvPr id="9" name="Slide Number Placeholder 8"/>
          <p:cNvSpPr>
            <a:spLocks noGrp="1"/>
          </p:cNvSpPr>
          <p:nvPr>
            <p:ph type="sldNum" sz="quarter" idx="12"/>
          </p:nvPr>
        </p:nvSpPr>
        <p:spPr/>
        <p:txBody>
          <a:bodyPr rtlCol="0"/>
          <a:lstStyle>
            <a:lvl1pPr>
              <a:defRPr i="1">
                <a:solidFill>
                  <a:prstClr val="black">
                    <a:lumMod val="50000"/>
                    <a:lumOff val="50000"/>
                  </a:prstClr>
                </a:solidFill>
              </a:defRPr>
            </a:lvl1pPr>
          </a:lstStyle>
          <a:p>
            <a:pPr>
              <a:defRPr/>
            </a:pPr>
            <a:fld id="{118B0FFE-C06A-422A-98BA-74E68814B4A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rtlCol="0"/>
          <a:lstStyle>
            <a:lvl1pPr>
              <a:defRPr i="1" dirty="0">
                <a:solidFill>
                  <a:prstClr val="black">
                    <a:lumMod val="50000"/>
                    <a:lumOff val="50000"/>
                  </a:prstClr>
                </a:solidFill>
              </a:defRPr>
            </a:lvl1pPr>
          </a:lstStyle>
          <a:p>
            <a:pPr>
              <a:defRPr/>
            </a:pPr>
            <a:endParaRPr lang="en-US"/>
          </a:p>
        </p:txBody>
      </p:sp>
      <p:sp>
        <p:nvSpPr>
          <p:cNvPr id="4" name="Footer Placeholder 3"/>
          <p:cNvSpPr>
            <a:spLocks noGrp="1"/>
          </p:cNvSpPr>
          <p:nvPr>
            <p:ph type="ftr" sz="quarter" idx="11"/>
          </p:nvPr>
        </p:nvSpPr>
        <p:spPr/>
        <p:txBody>
          <a:bodyPr rtlCol="0"/>
          <a:lstStyle>
            <a:lvl1pPr>
              <a:defRPr i="1" dirty="0">
                <a:solidFill>
                  <a:prstClr val="black">
                    <a:lumMod val="50000"/>
                    <a:lumOff val="50000"/>
                  </a:prstClr>
                </a:solidFill>
              </a:defRPr>
            </a:lvl1pPr>
          </a:lstStyle>
          <a:p>
            <a:pPr>
              <a:defRPr/>
            </a:pPr>
            <a:endParaRPr lang="en-US"/>
          </a:p>
        </p:txBody>
      </p:sp>
      <p:sp>
        <p:nvSpPr>
          <p:cNvPr id="5" name="Slide Number Placeholder 4"/>
          <p:cNvSpPr>
            <a:spLocks noGrp="1"/>
          </p:cNvSpPr>
          <p:nvPr>
            <p:ph type="sldNum" sz="quarter" idx="12"/>
          </p:nvPr>
        </p:nvSpPr>
        <p:spPr/>
        <p:txBody>
          <a:bodyPr rtlCol="0"/>
          <a:lstStyle>
            <a:lvl1pPr>
              <a:defRPr i="1">
                <a:solidFill>
                  <a:prstClr val="black">
                    <a:lumMod val="50000"/>
                    <a:lumOff val="50000"/>
                  </a:prstClr>
                </a:solidFill>
              </a:defRPr>
            </a:lvl1pPr>
          </a:lstStyle>
          <a:p>
            <a:pPr>
              <a:defRPr/>
            </a:pPr>
            <a:fld id="{FDB6B649-1697-4ED3-A68E-AAEF4E23346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i="1" dirty="0">
                <a:solidFill>
                  <a:prstClr val="black">
                    <a:lumMod val="50000"/>
                    <a:lumOff val="50000"/>
                  </a:prstClr>
                </a:solidFill>
              </a:defRPr>
            </a:lvl1pPr>
          </a:lstStyle>
          <a:p>
            <a:pPr>
              <a:defRPr/>
            </a:pPr>
            <a:endParaRPr lang="en-US"/>
          </a:p>
        </p:txBody>
      </p:sp>
      <p:sp>
        <p:nvSpPr>
          <p:cNvPr id="3" name="Footer Placeholder 2"/>
          <p:cNvSpPr>
            <a:spLocks noGrp="1"/>
          </p:cNvSpPr>
          <p:nvPr>
            <p:ph type="ftr" sz="quarter" idx="11"/>
          </p:nvPr>
        </p:nvSpPr>
        <p:spPr/>
        <p:txBody>
          <a:bodyPr rtlCol="0"/>
          <a:lstStyle>
            <a:lvl1pPr>
              <a:defRPr i="1" dirty="0">
                <a:solidFill>
                  <a:prstClr val="black">
                    <a:lumMod val="50000"/>
                    <a:lumOff val="50000"/>
                  </a:prstClr>
                </a:solidFill>
              </a:defRPr>
            </a:lvl1pPr>
          </a:lstStyle>
          <a:p>
            <a:pPr>
              <a:defRPr/>
            </a:pPr>
            <a:endParaRPr lang="en-US"/>
          </a:p>
        </p:txBody>
      </p:sp>
      <p:sp>
        <p:nvSpPr>
          <p:cNvPr id="4" name="Slide Number Placeholder 3"/>
          <p:cNvSpPr>
            <a:spLocks noGrp="1"/>
          </p:cNvSpPr>
          <p:nvPr>
            <p:ph type="sldNum" sz="quarter" idx="12"/>
          </p:nvPr>
        </p:nvSpPr>
        <p:spPr/>
        <p:txBody>
          <a:bodyPr rtlCol="0"/>
          <a:lstStyle>
            <a:lvl1pPr>
              <a:defRPr i="1">
                <a:solidFill>
                  <a:prstClr val="black">
                    <a:lumMod val="50000"/>
                    <a:lumOff val="50000"/>
                  </a:prstClr>
                </a:solidFill>
              </a:defRPr>
            </a:lvl1pPr>
          </a:lstStyle>
          <a:p>
            <a:pPr>
              <a:defRPr/>
            </a:pPr>
            <a:fld id="{D7930B30-62C0-4A65-91CD-A492CE0BD28F}"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a:defRPr i="1" dirty="0">
                <a:solidFill>
                  <a:prstClr val="black">
                    <a:lumMod val="50000"/>
                    <a:lumOff val="50000"/>
                  </a:prstClr>
                </a:solidFill>
              </a:defRPr>
            </a:lvl1pPr>
          </a:lstStyle>
          <a:p>
            <a:pPr>
              <a:defRPr/>
            </a:pPr>
            <a:endParaRPr lang="en-US"/>
          </a:p>
        </p:txBody>
      </p:sp>
      <p:sp>
        <p:nvSpPr>
          <p:cNvPr id="6" name="Footer Placeholder 5"/>
          <p:cNvSpPr>
            <a:spLocks noGrp="1"/>
          </p:cNvSpPr>
          <p:nvPr>
            <p:ph type="ftr" sz="quarter" idx="11"/>
          </p:nvPr>
        </p:nvSpPr>
        <p:spPr/>
        <p:txBody>
          <a:bodyPr rtlCol="0"/>
          <a:lstStyle>
            <a:lvl1pPr>
              <a:defRPr i="1" dirty="0">
                <a:solidFill>
                  <a:prstClr val="black">
                    <a:lumMod val="50000"/>
                    <a:lumOff val="50000"/>
                  </a:prstClr>
                </a:solidFill>
              </a:defRPr>
            </a:lvl1pPr>
          </a:lstStyle>
          <a:p>
            <a:pPr>
              <a:defRPr/>
            </a:pPr>
            <a:endParaRPr lang="en-US"/>
          </a:p>
        </p:txBody>
      </p:sp>
      <p:sp>
        <p:nvSpPr>
          <p:cNvPr id="7" name="Slide Number Placeholder 6"/>
          <p:cNvSpPr>
            <a:spLocks noGrp="1"/>
          </p:cNvSpPr>
          <p:nvPr>
            <p:ph type="sldNum" sz="quarter" idx="12"/>
          </p:nvPr>
        </p:nvSpPr>
        <p:spPr/>
        <p:txBody>
          <a:bodyPr rtlCol="0"/>
          <a:lstStyle>
            <a:lvl1pPr>
              <a:defRPr i="1">
                <a:solidFill>
                  <a:prstClr val="black">
                    <a:lumMod val="50000"/>
                    <a:lumOff val="50000"/>
                  </a:prstClr>
                </a:solidFill>
              </a:defRPr>
            </a:lvl1pPr>
          </a:lstStyle>
          <a:p>
            <a:pPr>
              <a:defRPr/>
            </a:pPr>
            <a:fld id="{01E152D8-3DC1-4066-9350-CFF7D3ED465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rtlCol="0"/>
          <a:lstStyle>
            <a:lvl1pPr>
              <a:defRPr i="1" dirty="0">
                <a:solidFill>
                  <a:prstClr val="black">
                    <a:lumMod val="50000"/>
                    <a:lumOff val="50000"/>
                  </a:prstClr>
                </a:solidFill>
              </a:defRPr>
            </a:lvl1pPr>
          </a:lstStyle>
          <a:p>
            <a:pPr>
              <a:defRPr/>
            </a:pPr>
            <a:endParaRPr lang="en-US"/>
          </a:p>
        </p:txBody>
      </p:sp>
      <p:sp>
        <p:nvSpPr>
          <p:cNvPr id="10" name="Footer Placeholder 5"/>
          <p:cNvSpPr>
            <a:spLocks noGrp="1"/>
          </p:cNvSpPr>
          <p:nvPr>
            <p:ph type="ftr" sz="quarter" idx="11"/>
          </p:nvPr>
        </p:nvSpPr>
        <p:spPr/>
        <p:txBody>
          <a:bodyPr rtlCol="0"/>
          <a:lstStyle>
            <a:lvl1pPr>
              <a:defRPr i="1" dirty="0">
                <a:solidFill>
                  <a:prstClr val="black">
                    <a:lumMod val="50000"/>
                    <a:lumOff val="50000"/>
                  </a:prstClr>
                </a:solidFill>
              </a:defRPr>
            </a:lvl1pPr>
          </a:lstStyle>
          <a:p>
            <a:pPr>
              <a:defRPr/>
            </a:pPr>
            <a:endParaRPr lang="en-US"/>
          </a:p>
        </p:txBody>
      </p:sp>
      <p:sp>
        <p:nvSpPr>
          <p:cNvPr id="11" name="Slide Number Placeholder 6"/>
          <p:cNvSpPr>
            <a:spLocks noGrp="1"/>
          </p:cNvSpPr>
          <p:nvPr>
            <p:ph type="sldNum" sz="quarter" idx="12"/>
          </p:nvPr>
        </p:nvSpPr>
        <p:spPr/>
        <p:txBody>
          <a:bodyPr rtlCol="0"/>
          <a:lstStyle>
            <a:lvl1pPr>
              <a:defRPr i="1">
                <a:solidFill>
                  <a:prstClr val="black">
                    <a:lumMod val="50000"/>
                    <a:lumOff val="50000"/>
                  </a:prstClr>
                </a:solidFill>
              </a:defRPr>
            </a:lvl1pPr>
          </a:lstStyle>
          <a:p>
            <a:pPr>
              <a:defRPr/>
            </a:pPr>
            <a:fld id="{3E6F5131-BDC8-47AF-AB5D-B6D1BE9A2C4F}"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a:defRPr i="1" dirty="0">
                <a:solidFill>
                  <a:prstClr val="black">
                    <a:lumMod val="50000"/>
                    <a:lumOff val="50000"/>
                  </a:prstClr>
                </a:solidFill>
              </a:defRPr>
            </a:lvl1pPr>
          </a:lstStyle>
          <a:p>
            <a:pPr>
              <a:defRPr/>
            </a:pPr>
            <a:endParaRPr lang="en-US"/>
          </a:p>
        </p:txBody>
      </p:sp>
      <p:sp>
        <p:nvSpPr>
          <p:cNvPr id="5" name="Footer Placeholder 4"/>
          <p:cNvSpPr>
            <a:spLocks noGrp="1"/>
          </p:cNvSpPr>
          <p:nvPr>
            <p:ph type="ftr" sz="quarter" idx="11"/>
          </p:nvPr>
        </p:nvSpPr>
        <p:spPr/>
        <p:txBody>
          <a:bodyPr rtlCol="0"/>
          <a:lstStyle>
            <a:lvl1pPr>
              <a:defRPr i="1" dirty="0">
                <a:solidFill>
                  <a:prstClr val="black">
                    <a:lumMod val="50000"/>
                    <a:lumOff val="50000"/>
                  </a:prstClr>
                </a:solidFill>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i="1">
                <a:solidFill>
                  <a:prstClr val="black">
                    <a:lumMod val="50000"/>
                    <a:lumOff val="50000"/>
                  </a:prstClr>
                </a:solidFill>
              </a:defRPr>
            </a:lvl1pPr>
          </a:lstStyle>
          <a:p>
            <a:pPr>
              <a:defRPr/>
            </a:pPr>
            <a:fld id="{B6691075-232A-4BFC-90A9-BC61EA4B8C72}"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rtlCol="0"/>
          <a:lstStyle>
            <a:lvl1pPr>
              <a:defRPr i="1" dirty="0">
                <a:solidFill>
                  <a:prstClr val="black">
                    <a:lumMod val="50000"/>
                    <a:lumOff val="50000"/>
                  </a:prstClr>
                </a:solidFill>
              </a:defRPr>
            </a:lvl1pPr>
          </a:lstStyle>
          <a:p>
            <a:pPr>
              <a:defRPr/>
            </a:pPr>
            <a:endParaRPr lang="en-US"/>
          </a:p>
        </p:txBody>
      </p:sp>
      <p:sp>
        <p:nvSpPr>
          <p:cNvPr id="5" name="Footer Placeholder 4"/>
          <p:cNvSpPr>
            <a:spLocks noGrp="1"/>
          </p:cNvSpPr>
          <p:nvPr>
            <p:ph type="ftr" sz="quarter" idx="11"/>
          </p:nvPr>
        </p:nvSpPr>
        <p:spPr/>
        <p:txBody>
          <a:bodyPr rtlCol="0"/>
          <a:lstStyle>
            <a:lvl1pPr>
              <a:defRPr i="1" dirty="0">
                <a:solidFill>
                  <a:prstClr val="black">
                    <a:lumMod val="50000"/>
                    <a:lumOff val="50000"/>
                  </a:prstClr>
                </a:solidFill>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i="1">
                <a:solidFill>
                  <a:prstClr val="black">
                    <a:lumMod val="50000"/>
                    <a:lumOff val="50000"/>
                  </a:prstClr>
                </a:solidFill>
              </a:defRPr>
            </a:lvl1pPr>
          </a:lstStyle>
          <a:p>
            <a:pPr>
              <a:defRPr/>
            </a:pPr>
            <a:fld id="{5F45ADDD-A8D9-49EA-98A7-6B16E0DE093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userDrawn="1">
            <p:ph type="dt" sz="half" idx="10"/>
          </p:nvPr>
        </p:nvSpPr>
        <p:spPr>
          <a:xfrm>
            <a:off x="8305800" y="457200"/>
            <a:ext cx="609600" cy="365125"/>
          </a:xfrm>
          <a:prstGeom prst="rect">
            <a:avLst/>
          </a:prstGeom>
        </p:spPr>
        <p:txBody>
          <a:bodyPr/>
          <a:lstStyle>
            <a:lvl1pPr>
              <a:defRPr/>
            </a:lvl1pPr>
          </a:lstStyle>
          <a:p>
            <a:pPr>
              <a:defRPr/>
            </a:pPr>
            <a:fld id="{7762C1A3-A1CF-40FE-886B-D959CBD76D51}" type="datetime1">
              <a:rPr lang="en-US"/>
              <a:pPr>
                <a:defRPr/>
              </a:pPr>
              <a:t>3/12/2015</a:t>
            </a:fld>
            <a:endParaRPr lang="en-US"/>
          </a:p>
        </p:txBody>
      </p:sp>
      <p:sp>
        <p:nvSpPr>
          <p:cNvPr id="6" name="Footer Placeholder 4"/>
          <p:cNvSpPr>
            <a:spLocks noGrp="1"/>
          </p:cNvSpPr>
          <p:nvPr userDrawn="1">
            <p:ph type="ftr" sz="quarter" idx="11"/>
          </p:nvPr>
        </p:nvSpPr>
        <p:spPr/>
        <p:txBody>
          <a:bodyPr/>
          <a:lstStyle>
            <a:lvl1pPr>
              <a:defRPr/>
            </a:lvl1pPr>
          </a:lstStyle>
          <a:p>
            <a:pPr>
              <a:defRPr/>
            </a:pPr>
            <a:r>
              <a:rPr lang="en-US"/>
              <a:t>Carol Mostow LICSW</a:t>
            </a:r>
          </a:p>
        </p:txBody>
      </p:sp>
      <p:sp>
        <p:nvSpPr>
          <p:cNvPr id="7" name="Slide Number Placeholder 5"/>
          <p:cNvSpPr>
            <a:spLocks noGrp="1"/>
          </p:cNvSpPr>
          <p:nvPr userDrawn="1">
            <p:ph type="sldNum" sz="quarter" idx="12"/>
          </p:nvPr>
        </p:nvSpPr>
        <p:spPr>
          <a:xfrm>
            <a:off x="8534400" y="228600"/>
            <a:ext cx="381000" cy="365125"/>
          </a:xfrm>
          <a:prstGeom prst="rect">
            <a:avLst/>
          </a:prstGeom>
        </p:spPr>
        <p:txBody>
          <a:bodyPr/>
          <a:lstStyle>
            <a:lvl1pPr>
              <a:defRPr/>
            </a:lvl1pPr>
          </a:lstStyle>
          <a:p>
            <a:pPr>
              <a:defRPr/>
            </a:pPr>
            <a:fld id="{CAFF3FFB-7C4C-4744-B12C-336D94C033DB}"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userDrawn="1">
            <p:ph type="ftr" sz="quarter" idx="10"/>
          </p:nvPr>
        </p:nvSpPr>
        <p:spPr>
          <a:xfrm>
            <a:off x="457200" y="6019800"/>
            <a:ext cx="1219200" cy="579438"/>
          </a:xfrm>
        </p:spPr>
        <p:txBody>
          <a:bodyPr/>
          <a:lstStyle>
            <a:lvl1pPr>
              <a:defRPr/>
            </a:lvl1pPr>
          </a:lstStyle>
          <a:p>
            <a:pPr>
              <a:defRPr/>
            </a:pPr>
            <a:r>
              <a:rPr lang="en-US"/>
              <a:t>Carol Mostow LICSW</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i="1" smtClean="0">
                <a:latin typeface="Arial" charset="0"/>
                <a:ea typeface="ＭＳ Ｐゴシック"/>
                <a:cs typeface="ＭＳ Ｐゴシック"/>
              </a:defRPr>
            </a:lvl1pPr>
          </a:lstStyle>
          <a:p>
            <a:fld id="{E2C90552-A5DA-4E3F-8239-29A62BEDF586}" type="datetimeFigureOut">
              <a:rPr lang="en-US" altLang="en-US"/>
              <a:pPr/>
              <a:t>3/12/2015</a:t>
            </a:fld>
            <a:endParaRPr lang="en-US" altLang="en-US"/>
          </a:p>
        </p:txBody>
      </p:sp>
      <p:sp>
        <p:nvSpPr>
          <p:cNvPr id="5"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i="1" smtClean="0">
                <a:solidFill>
                  <a:srgbClr val="898989"/>
                </a:solidFill>
                <a:ea typeface="ＭＳ Ｐゴシック"/>
                <a:cs typeface="ＭＳ Ｐゴシック"/>
              </a:defRPr>
            </a:lvl1pPr>
          </a:lstStyle>
          <a:p>
            <a:endParaRPr lang="en-US"/>
          </a:p>
        </p:txBody>
      </p:sp>
      <p:sp>
        <p:nvSpPr>
          <p:cNvPr id="6" name="Slide Number Placeholder 5"/>
          <p:cNvSpPr>
            <a:spLocks noGrp="1"/>
          </p:cNvSpPr>
          <p:nvPr>
            <p:ph type="sldNum" sz="quarter" idx="12"/>
          </p:nvPr>
        </p:nvSpPr>
        <p:spPr/>
        <p:txBody>
          <a:bodyPr/>
          <a:lstStyle>
            <a:lvl1pPr>
              <a:defRPr i="1" smtClean="0">
                <a:latin typeface="Arial" charset="0"/>
                <a:ea typeface="ＭＳ Ｐゴシック"/>
                <a:cs typeface="ＭＳ Ｐゴシック"/>
              </a:defRPr>
            </a:lvl1pPr>
          </a:lstStyle>
          <a:p>
            <a:fld id="{D7DFF249-BC1D-4393-AB13-EF6B24E56DAF}"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3132290"/>
            <a:ext cx="7175351" cy="1793167"/>
          </a:xfrm>
          <a:prstGeom prst="rect">
            <a:avLst/>
          </a:prstGeom>
          <a:effectLst/>
        </p:spPr>
        <p:txBody>
          <a:bodyPr>
            <a:noAutofit/>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rtlCol="0"/>
          <a:lstStyle>
            <a:lvl1pPr>
              <a:defRPr i="1" dirty="0">
                <a:solidFill>
                  <a:prstClr val="black">
                    <a:lumMod val="50000"/>
                    <a:lumOff val="50000"/>
                  </a:prstClr>
                </a:solidFill>
              </a:defRPr>
            </a:lvl1pPr>
          </a:lstStyle>
          <a:p>
            <a:pPr>
              <a:defRPr/>
            </a:pPr>
            <a:endParaRPr lang="en-US"/>
          </a:p>
        </p:txBody>
      </p:sp>
      <p:sp>
        <p:nvSpPr>
          <p:cNvPr id="9" name="Footer Placeholder 4"/>
          <p:cNvSpPr>
            <a:spLocks noGrp="1"/>
          </p:cNvSpPr>
          <p:nvPr>
            <p:ph type="ftr" sz="quarter" idx="11"/>
          </p:nvPr>
        </p:nvSpPr>
        <p:spPr/>
        <p:txBody>
          <a:bodyPr rtlCol="0"/>
          <a:lstStyle>
            <a:lvl1pPr>
              <a:defRPr i="1" dirty="0">
                <a:solidFill>
                  <a:prstClr val="black">
                    <a:lumMod val="50000"/>
                    <a:lumOff val="50000"/>
                  </a:prstClr>
                </a:solidFill>
              </a:defRPr>
            </a:lvl1pPr>
          </a:lstStyle>
          <a:p>
            <a:pPr>
              <a:defRPr/>
            </a:pPr>
            <a:endParaRPr lang="en-US"/>
          </a:p>
        </p:txBody>
      </p:sp>
      <p:sp>
        <p:nvSpPr>
          <p:cNvPr id="10" name="Slide Number Placeholder 5"/>
          <p:cNvSpPr>
            <a:spLocks noGrp="1"/>
          </p:cNvSpPr>
          <p:nvPr>
            <p:ph type="sldNum" sz="quarter" idx="12"/>
          </p:nvPr>
        </p:nvSpPr>
        <p:spPr/>
        <p:txBody>
          <a:bodyPr rtlCol="0"/>
          <a:lstStyle>
            <a:lvl1pPr>
              <a:defRPr i="1">
                <a:solidFill>
                  <a:prstClr val="black">
                    <a:lumMod val="50000"/>
                    <a:lumOff val="50000"/>
                  </a:prstClr>
                </a:solidFill>
              </a:defRPr>
            </a:lvl1pPr>
          </a:lstStyle>
          <a:p>
            <a:pPr>
              <a:defRPr/>
            </a:pPr>
            <a:fld id="{E1561B8A-F161-4A04-9B1C-F797A4EE0AA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1793289" y="4372168"/>
            <a:ext cx="6512511" cy="1143000"/>
          </a:xfrm>
          <a:prstGeom prst="rect">
            <a:avLst/>
          </a:prstGeom>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rtlCol="0"/>
          <a:lstStyle>
            <a:lvl1pPr>
              <a:defRPr i="1" dirty="0">
                <a:solidFill>
                  <a:prstClr val="black">
                    <a:lumMod val="50000"/>
                    <a:lumOff val="50000"/>
                  </a:prstClr>
                </a:solidFill>
              </a:defRPr>
            </a:lvl1pPr>
          </a:lstStyle>
          <a:p>
            <a:pPr>
              <a:defRPr/>
            </a:pPr>
            <a:endParaRPr lang="en-US"/>
          </a:p>
        </p:txBody>
      </p:sp>
      <p:sp>
        <p:nvSpPr>
          <p:cNvPr id="5" name="Footer Placeholder 4"/>
          <p:cNvSpPr>
            <a:spLocks noGrp="1"/>
          </p:cNvSpPr>
          <p:nvPr>
            <p:ph type="ftr" sz="quarter" idx="15"/>
          </p:nvPr>
        </p:nvSpPr>
        <p:spPr/>
        <p:txBody>
          <a:bodyPr rtlCol="0"/>
          <a:lstStyle>
            <a:lvl1pPr>
              <a:defRPr i="1" dirty="0">
                <a:solidFill>
                  <a:prstClr val="black">
                    <a:lumMod val="50000"/>
                    <a:lumOff val="50000"/>
                  </a:prstClr>
                </a:solidFill>
              </a:defRPr>
            </a:lvl1pPr>
          </a:lstStyle>
          <a:p>
            <a:pPr>
              <a:defRPr/>
            </a:pPr>
            <a:endParaRPr lang="en-US"/>
          </a:p>
        </p:txBody>
      </p:sp>
      <p:sp>
        <p:nvSpPr>
          <p:cNvPr id="6" name="Slide Number Placeholder 5"/>
          <p:cNvSpPr>
            <a:spLocks noGrp="1"/>
          </p:cNvSpPr>
          <p:nvPr>
            <p:ph type="sldNum" sz="quarter" idx="16"/>
          </p:nvPr>
        </p:nvSpPr>
        <p:spPr/>
        <p:txBody>
          <a:bodyPr rtlCol="0"/>
          <a:lstStyle>
            <a:lvl1pPr>
              <a:defRPr i="1">
                <a:solidFill>
                  <a:prstClr val="black">
                    <a:lumMod val="50000"/>
                    <a:lumOff val="50000"/>
                  </a:prstClr>
                </a:solidFill>
              </a:defRPr>
            </a:lvl1pPr>
          </a:lstStyle>
          <a:p>
            <a:pPr>
              <a:defRPr/>
            </a:pPr>
            <a:fld id="{4104476D-DE09-4833-8E90-8A5331BC89EC}"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2" name="Title 1"/>
          <p:cNvSpPr>
            <a:spLocks noGrp="1"/>
          </p:cNvSpPr>
          <p:nvPr>
            <p:ph type="title"/>
          </p:nvPr>
        </p:nvSpPr>
        <p:spPr>
          <a:xfrm>
            <a:off x="2033195" y="2172648"/>
            <a:ext cx="5966666" cy="2423346"/>
          </a:xfrm>
          <a:prstGeom prst="rect">
            <a:avLst/>
          </a:prstGeo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rtlCol="0"/>
          <a:lstStyle>
            <a:lvl1pPr>
              <a:defRPr i="1" dirty="0">
                <a:solidFill>
                  <a:prstClr val="black">
                    <a:lumMod val="50000"/>
                    <a:lumOff val="50000"/>
                  </a:prstClr>
                </a:solidFill>
              </a:defRPr>
            </a:lvl1pPr>
          </a:lstStyle>
          <a:p>
            <a:pPr>
              <a:defRPr/>
            </a:pPr>
            <a:endParaRPr lang="en-US"/>
          </a:p>
        </p:txBody>
      </p:sp>
      <p:sp>
        <p:nvSpPr>
          <p:cNvPr id="9" name="Footer Placeholder 4"/>
          <p:cNvSpPr>
            <a:spLocks noGrp="1"/>
          </p:cNvSpPr>
          <p:nvPr>
            <p:ph type="ftr" sz="quarter" idx="11"/>
          </p:nvPr>
        </p:nvSpPr>
        <p:spPr/>
        <p:txBody>
          <a:bodyPr rtlCol="0"/>
          <a:lstStyle>
            <a:lvl1pPr>
              <a:defRPr i="1" dirty="0">
                <a:solidFill>
                  <a:prstClr val="black">
                    <a:lumMod val="50000"/>
                    <a:lumOff val="50000"/>
                  </a:prstClr>
                </a:solidFill>
              </a:defRPr>
            </a:lvl1pPr>
          </a:lstStyle>
          <a:p>
            <a:pPr>
              <a:defRPr/>
            </a:pPr>
            <a:endParaRPr lang="en-US"/>
          </a:p>
        </p:txBody>
      </p:sp>
      <p:sp>
        <p:nvSpPr>
          <p:cNvPr id="10" name="Slide Number Placeholder 5"/>
          <p:cNvSpPr>
            <a:spLocks noGrp="1"/>
          </p:cNvSpPr>
          <p:nvPr>
            <p:ph type="sldNum" sz="quarter" idx="12"/>
          </p:nvPr>
        </p:nvSpPr>
        <p:spPr/>
        <p:txBody>
          <a:bodyPr rtlCol="0"/>
          <a:lstStyle>
            <a:lvl1pPr>
              <a:defRPr i="1">
                <a:solidFill>
                  <a:prstClr val="black">
                    <a:lumMod val="50000"/>
                    <a:lumOff val="50000"/>
                  </a:prstClr>
                </a:solidFill>
              </a:defRPr>
            </a:lvl1pPr>
          </a:lstStyle>
          <a:p>
            <a:pPr>
              <a:defRPr/>
            </a:pPr>
            <a:fld id="{C433B46B-FB7B-4422-836A-5AEE8E7CE0A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57200" y="304800"/>
            <a:ext cx="8229600" cy="1085850"/>
          </a:xfrm>
          <a:prstGeom prst="rect">
            <a:avLst/>
          </a:prstGeom>
        </p:spPr>
        <p:txBody>
          <a:bodyPr vert="horz" wrap="square" lIns="91440" tIns="45720" rIns="91440" bIns="45720" numCol="1" anchor="b"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userDrawn="1">
            <p:ph type="body" idx="1"/>
          </p:nvPr>
        </p:nvSpPr>
        <p:spPr bwMode="auto">
          <a:xfrm>
            <a:off x="457200" y="1371600"/>
            <a:ext cx="82296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userDrawn="1">
            <p:ph type="ftr" sz="quarter" idx="3"/>
          </p:nvPr>
        </p:nvSpPr>
        <p:spPr>
          <a:xfrm>
            <a:off x="457200" y="6019800"/>
            <a:ext cx="5562600" cy="579438"/>
          </a:xfrm>
          <a:prstGeom prst="rect">
            <a:avLst/>
          </a:prstGeom>
          <a:noFill/>
          <a:ln>
            <a:noFill/>
          </a:ln>
        </p:spPr>
        <p:txBody>
          <a:bodyPr vert="horz" wrap="square" lIns="91440" tIns="45720" rIns="91440" bIns="45720" numCol="1" anchor="b" anchorCtr="0" compatLnSpc="1">
            <a:prstTxWarp prst="textNoShape">
              <a:avLst/>
            </a:prstTxWarp>
          </a:bodyPr>
          <a:lstStyle>
            <a:lvl1pPr algn="l" eaLnBrk="1" hangingPunct="1">
              <a:defRPr sz="800" i="0">
                <a:solidFill>
                  <a:srgbClr val="A6A6A6"/>
                </a:solidFill>
                <a:latin typeface="Arial" charset="0"/>
                <a:ea typeface="ＭＳ Ｐゴシック" pitchFamily="1" charset="-128"/>
                <a:cs typeface="Arial" charset="0"/>
              </a:defRPr>
            </a:lvl1pPr>
          </a:lstStyle>
          <a:p>
            <a:pPr>
              <a:defRPr/>
            </a:pPr>
            <a:r>
              <a:rPr lang="en-US"/>
              <a:t>Carol Mostow LICSW</a:t>
            </a:r>
          </a:p>
        </p:txBody>
      </p:sp>
      <p:pic>
        <p:nvPicPr>
          <p:cNvPr id="1029" name="Picture 14" descr="BMC-202 LOGOS.pdf"/>
          <p:cNvPicPr>
            <a:picLocks noChangeAspect="1"/>
          </p:cNvPicPr>
          <p:nvPr userDrawn="1"/>
        </p:nvPicPr>
        <p:blipFill>
          <a:blip r:embed="rId6"/>
          <a:srcRect/>
          <a:stretch>
            <a:fillRect/>
          </a:stretch>
        </p:blipFill>
        <p:spPr bwMode="auto">
          <a:xfrm>
            <a:off x="6324600" y="5937250"/>
            <a:ext cx="2557463" cy="768350"/>
          </a:xfrm>
          <a:prstGeom prst="rect">
            <a:avLst/>
          </a:prstGeom>
          <a:noFill/>
          <a:ln w="9525">
            <a:noFill/>
            <a:miter lim="800000"/>
            <a:headEnd/>
            <a:tailEnd/>
          </a:ln>
        </p:spPr>
      </p:pic>
      <p:sp>
        <p:nvSpPr>
          <p:cNvPr id="19" name="Rectangle 18"/>
          <p:cNvSpPr/>
          <p:nvPr userDrawn="1"/>
        </p:nvSpPr>
        <p:spPr>
          <a:xfrm>
            <a:off x="0" y="0"/>
            <a:ext cx="9144000" cy="6858000"/>
          </a:xfrm>
          <a:prstGeom prst="rect">
            <a:avLst/>
          </a:prstGeom>
          <a:noFill/>
          <a:ln w="317500" cap="flat" cmpd="sng" algn="ctr">
            <a:solidFill>
              <a:srgbClr val="629FA6"/>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i="0">
              <a:solidFill>
                <a:srgbClr val="FFFFFF"/>
              </a:solidFill>
              <a:ea typeface="ＭＳ Ｐゴシック" pitchFamily="1" charset="-128"/>
            </a:endParaRPr>
          </a:p>
        </p:txBody>
      </p:sp>
      <p:sp>
        <p:nvSpPr>
          <p:cNvPr id="20" name="Rectangle 19"/>
          <p:cNvSpPr/>
          <p:nvPr userDrawn="1"/>
        </p:nvSpPr>
        <p:spPr>
          <a:xfrm>
            <a:off x="152400" y="152400"/>
            <a:ext cx="8839200" cy="6553200"/>
          </a:xfrm>
          <a:prstGeom prst="rect">
            <a:avLst/>
          </a:prstGeom>
          <a:noFill/>
          <a:ln>
            <a:solidFill>
              <a:srgbClr val="125E7B"/>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i="0">
              <a:solidFill>
                <a:srgbClr val="FFFFFF"/>
              </a:solidFill>
              <a:ea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Lst>
  <p:hf hdr="0"/>
  <p:txStyles>
    <p:titleStyle>
      <a:lvl1pPr algn="l" defTabSz="457200" rtl="0" eaLnBrk="0" fontAlgn="base" hangingPunct="0">
        <a:spcBef>
          <a:spcPct val="0"/>
        </a:spcBef>
        <a:spcAft>
          <a:spcPct val="0"/>
        </a:spcAft>
        <a:defRPr sz="3000" kern="1200" cap="all">
          <a:solidFill>
            <a:srgbClr val="125E7B"/>
          </a:solidFill>
          <a:latin typeface="+mj-lt"/>
          <a:ea typeface="ＭＳ Ｐゴシック" pitchFamily="1" charset="-128"/>
          <a:cs typeface="ＭＳ Ｐゴシック"/>
        </a:defRPr>
      </a:lvl1pPr>
      <a:lvl2pPr algn="l" defTabSz="457200" rtl="0" eaLnBrk="0" fontAlgn="base" hangingPunct="0">
        <a:spcBef>
          <a:spcPct val="0"/>
        </a:spcBef>
        <a:spcAft>
          <a:spcPct val="0"/>
        </a:spcAft>
        <a:defRPr sz="3000">
          <a:solidFill>
            <a:srgbClr val="125E7B"/>
          </a:solidFill>
          <a:latin typeface="Arial" charset="0"/>
          <a:ea typeface="ＭＳ Ｐゴシック" pitchFamily="1" charset="-128"/>
          <a:cs typeface="ＭＳ Ｐゴシック"/>
        </a:defRPr>
      </a:lvl2pPr>
      <a:lvl3pPr algn="l" defTabSz="457200" rtl="0" eaLnBrk="0" fontAlgn="base" hangingPunct="0">
        <a:spcBef>
          <a:spcPct val="0"/>
        </a:spcBef>
        <a:spcAft>
          <a:spcPct val="0"/>
        </a:spcAft>
        <a:defRPr sz="3000">
          <a:solidFill>
            <a:srgbClr val="125E7B"/>
          </a:solidFill>
          <a:latin typeface="Arial" charset="0"/>
          <a:ea typeface="ＭＳ Ｐゴシック" pitchFamily="1" charset="-128"/>
          <a:cs typeface="ＭＳ Ｐゴシック"/>
        </a:defRPr>
      </a:lvl3pPr>
      <a:lvl4pPr algn="l" defTabSz="457200" rtl="0" eaLnBrk="0" fontAlgn="base" hangingPunct="0">
        <a:spcBef>
          <a:spcPct val="0"/>
        </a:spcBef>
        <a:spcAft>
          <a:spcPct val="0"/>
        </a:spcAft>
        <a:defRPr sz="3000">
          <a:solidFill>
            <a:srgbClr val="125E7B"/>
          </a:solidFill>
          <a:latin typeface="Arial" charset="0"/>
          <a:ea typeface="ＭＳ Ｐゴシック" pitchFamily="1" charset="-128"/>
          <a:cs typeface="ＭＳ Ｐゴシック"/>
        </a:defRPr>
      </a:lvl4pPr>
      <a:lvl5pPr algn="l" defTabSz="457200" rtl="0" eaLnBrk="0" fontAlgn="base" hangingPunct="0">
        <a:spcBef>
          <a:spcPct val="0"/>
        </a:spcBef>
        <a:spcAft>
          <a:spcPct val="0"/>
        </a:spcAft>
        <a:defRPr sz="3000">
          <a:solidFill>
            <a:srgbClr val="125E7B"/>
          </a:solidFill>
          <a:latin typeface="Arial" charset="0"/>
          <a:ea typeface="ＭＳ Ｐゴシック" pitchFamily="1" charset="-128"/>
          <a:cs typeface="ＭＳ Ｐゴシック"/>
        </a:defRPr>
      </a:lvl5pPr>
      <a:lvl6pPr marL="457200" algn="l" defTabSz="457200" rtl="0" fontAlgn="base">
        <a:spcBef>
          <a:spcPct val="0"/>
        </a:spcBef>
        <a:spcAft>
          <a:spcPct val="0"/>
        </a:spcAft>
        <a:defRPr sz="3000">
          <a:solidFill>
            <a:srgbClr val="125E7B"/>
          </a:solidFill>
          <a:latin typeface="Arial" charset="0"/>
          <a:ea typeface="ＭＳ Ｐゴシック" pitchFamily="1" charset="-128"/>
        </a:defRPr>
      </a:lvl6pPr>
      <a:lvl7pPr marL="914400" algn="l" defTabSz="457200" rtl="0" fontAlgn="base">
        <a:spcBef>
          <a:spcPct val="0"/>
        </a:spcBef>
        <a:spcAft>
          <a:spcPct val="0"/>
        </a:spcAft>
        <a:defRPr sz="3000">
          <a:solidFill>
            <a:srgbClr val="125E7B"/>
          </a:solidFill>
          <a:latin typeface="Arial" charset="0"/>
          <a:ea typeface="ＭＳ Ｐゴシック" pitchFamily="1" charset="-128"/>
        </a:defRPr>
      </a:lvl7pPr>
      <a:lvl8pPr marL="1371600" algn="l" defTabSz="457200" rtl="0" fontAlgn="base">
        <a:spcBef>
          <a:spcPct val="0"/>
        </a:spcBef>
        <a:spcAft>
          <a:spcPct val="0"/>
        </a:spcAft>
        <a:defRPr sz="3000">
          <a:solidFill>
            <a:srgbClr val="125E7B"/>
          </a:solidFill>
          <a:latin typeface="Arial" charset="0"/>
          <a:ea typeface="ＭＳ Ｐゴシック" pitchFamily="1" charset="-128"/>
        </a:defRPr>
      </a:lvl8pPr>
      <a:lvl9pPr marL="1828800" algn="l" defTabSz="457200" rtl="0" fontAlgn="base">
        <a:spcBef>
          <a:spcPct val="0"/>
        </a:spcBef>
        <a:spcAft>
          <a:spcPct val="0"/>
        </a:spcAft>
        <a:defRPr sz="3000">
          <a:solidFill>
            <a:srgbClr val="125E7B"/>
          </a:solidFill>
          <a:latin typeface="Arial" charset="0"/>
          <a:ea typeface="ＭＳ Ｐゴシック" pitchFamily="1" charset="-128"/>
        </a:defRPr>
      </a:lvl9pPr>
    </p:titleStyle>
    <p:bodyStyle>
      <a:lvl1pPr marL="342900" indent="-342900" algn="l" defTabSz="457200" rtl="0" eaLnBrk="0" fontAlgn="base" hangingPunct="0">
        <a:spcBef>
          <a:spcPct val="20000"/>
        </a:spcBef>
        <a:spcAft>
          <a:spcPct val="0"/>
        </a:spcAft>
        <a:buClr>
          <a:srgbClr val="629FA6"/>
        </a:buClr>
        <a:buFont typeface="Arial" charset="0"/>
        <a:buChar char="•"/>
        <a:defRPr sz="2200" kern="1200">
          <a:solidFill>
            <a:schemeClr val="tx1"/>
          </a:solidFill>
          <a:latin typeface="+mn-lt"/>
          <a:ea typeface="ＭＳ Ｐゴシック" pitchFamily="1" charset="-128"/>
          <a:cs typeface="ＭＳ Ｐゴシック"/>
        </a:defRPr>
      </a:lvl1pPr>
      <a:lvl2pPr marL="742950" indent="-285750" algn="l" defTabSz="457200" rtl="0" eaLnBrk="0" fontAlgn="base" hangingPunct="0">
        <a:spcBef>
          <a:spcPct val="20000"/>
        </a:spcBef>
        <a:spcAft>
          <a:spcPct val="0"/>
        </a:spcAft>
        <a:buClr>
          <a:srgbClr val="629FA6"/>
        </a:buClr>
        <a:buFont typeface="Arial" charset="0"/>
        <a:buChar char="–"/>
        <a:defRPr sz="2000" kern="1200">
          <a:solidFill>
            <a:schemeClr val="tx1"/>
          </a:solidFill>
          <a:latin typeface="+mn-lt"/>
          <a:ea typeface="ＭＳ Ｐゴシック" pitchFamily="1" charset="-128"/>
          <a:cs typeface="ＭＳ Ｐゴシック"/>
        </a:defRPr>
      </a:lvl2pPr>
      <a:lvl3pPr marL="1143000" indent="-228600" algn="l" defTabSz="457200" rtl="0" eaLnBrk="0" fontAlgn="base" hangingPunct="0">
        <a:spcBef>
          <a:spcPct val="20000"/>
        </a:spcBef>
        <a:spcAft>
          <a:spcPct val="0"/>
        </a:spcAft>
        <a:buClr>
          <a:srgbClr val="629FA6"/>
        </a:buClr>
        <a:buFont typeface="Arial" charset="0"/>
        <a:buChar char="•"/>
        <a:defRPr sz="2400" kern="1200">
          <a:solidFill>
            <a:schemeClr val="tx1"/>
          </a:solidFill>
          <a:latin typeface="+mn-lt"/>
          <a:ea typeface="ＭＳ Ｐゴシック" pitchFamily="1" charset="-128"/>
          <a:cs typeface="ＭＳ Ｐゴシック"/>
        </a:defRPr>
      </a:lvl3pPr>
      <a:lvl4pPr marL="1600200" indent="-228600" algn="l" defTabSz="457200" rtl="0" eaLnBrk="0" fontAlgn="base" hangingPunct="0">
        <a:spcBef>
          <a:spcPct val="20000"/>
        </a:spcBef>
        <a:spcAft>
          <a:spcPct val="0"/>
        </a:spcAft>
        <a:buClr>
          <a:srgbClr val="629FA6"/>
        </a:buClr>
        <a:buFont typeface="Arial" charset="0"/>
        <a:buChar char="–"/>
        <a:defRPr sz="2000" kern="1200">
          <a:solidFill>
            <a:schemeClr val="tx1"/>
          </a:solidFill>
          <a:latin typeface="+mn-lt"/>
          <a:ea typeface="ＭＳ Ｐゴシック" pitchFamily="1" charset="-128"/>
          <a:cs typeface="ＭＳ Ｐゴシック"/>
        </a:defRPr>
      </a:lvl4pPr>
      <a:lvl5pPr marL="2057400" indent="-228600" algn="l" defTabSz="457200" rtl="0" eaLnBrk="0" fontAlgn="base" hangingPunct="0">
        <a:spcBef>
          <a:spcPct val="20000"/>
        </a:spcBef>
        <a:spcAft>
          <a:spcPct val="0"/>
        </a:spcAft>
        <a:buClr>
          <a:srgbClr val="629FA6"/>
        </a:buClr>
        <a:buFont typeface="Arial" charset="0"/>
        <a:buChar char="»"/>
        <a:defRPr sz="2000" kern="1200">
          <a:solidFill>
            <a:schemeClr val="tx1"/>
          </a:solidFill>
          <a:latin typeface="+mn-lt"/>
          <a:ea typeface="ＭＳ Ｐゴシック" pitchFamily="1"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a:defRPr sz="1200" i="0">
                <a:solidFill>
                  <a:srgbClr val="898989"/>
                </a:solidFill>
                <a:latin typeface="Calibri" pitchFamily="34" charset="0"/>
                <a:ea typeface="ＭＳ Ｐゴシック" pitchFamily="34" charset="-128"/>
                <a:cs typeface="+mn-cs"/>
              </a:defRPr>
            </a:lvl1pPr>
          </a:lstStyle>
          <a:p>
            <a:pPr>
              <a:defRPr/>
            </a:pPr>
            <a:fld id="{7111E52D-D20A-451E-82E0-51E90F48A06E}" type="datetimeFigureOut">
              <a:rPr lang="en-US" altLang="en-US"/>
              <a:pPr>
                <a:defRPr/>
              </a:pPr>
              <a:t>3/12/2015</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i="0" dirty="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i="0">
                <a:solidFill>
                  <a:srgbClr val="898989"/>
                </a:solidFill>
                <a:latin typeface="Calibri" pitchFamily="34" charset="0"/>
                <a:ea typeface="ＭＳ Ｐゴシック" pitchFamily="34" charset="-128"/>
                <a:cs typeface="+mn-cs"/>
              </a:defRPr>
            </a:lvl1pPr>
          </a:lstStyle>
          <a:p>
            <a:pPr>
              <a:defRPr/>
            </a:pPr>
            <a:fld id="{15625B29-7883-4DEF-AC73-C881D292259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21"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8204"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wrap="square" lIns="91440" tIns="45720" rIns="91440" bIns="45720" numCol="1" anchor="ctr" anchorCtr="0" compatLnSpc="1">
            <a:prstTxWarp prst="textNoShape">
              <a:avLst/>
            </a:prstTxWarp>
          </a:bodyPr>
          <a:lstStyle>
            <a:lvl1pPr algn="r">
              <a:defRPr sz="1100" b="1" i="0">
                <a:solidFill>
                  <a:srgbClr val="7F7F7F"/>
                </a:solidFill>
              </a:defRPr>
            </a:lvl1pPr>
          </a:lstStyle>
          <a:p>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wrap="square" lIns="91440" tIns="45720" rIns="91440" bIns="45720" numCol="1" anchor="ctr" anchorCtr="0" compatLnSpc="1">
            <a:prstTxWarp prst="textNoShape">
              <a:avLst/>
            </a:prstTxWarp>
          </a:bodyPr>
          <a:lstStyle>
            <a:lvl1pPr>
              <a:defRPr sz="1100" b="1" i="0">
                <a:solidFill>
                  <a:srgbClr val="7F7F7F"/>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a:defRPr sz="1200" b="1" i="0">
                <a:solidFill>
                  <a:srgbClr val="7F7F7F"/>
                </a:solidFill>
              </a:defRPr>
            </a:lvl1pPr>
          </a:lstStyle>
          <a:p>
            <a:fld id="{B9704A6D-4CD5-4BFB-AD52-157820AE718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iming>
    <p:tnLst>
      <p:par>
        <p:cTn id="1" dur="indefinite" restart="never" nodeType="tmRoot"/>
      </p:par>
    </p:tnLst>
  </p:timing>
  <p:txStyles>
    <p:titleStyle>
      <a:lvl1pPr marL="319088" indent="-319088" algn="r" rtl="0" fontAlgn="base">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Garamond" pitchFamily="18" charset="0"/>
        </a:defRPr>
      </a:lvl2pPr>
      <a:lvl3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Garamond" pitchFamily="18" charset="0"/>
        </a:defRPr>
      </a:lvl3pPr>
      <a:lvl4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Garamond" pitchFamily="18" charset="0"/>
        </a:defRPr>
      </a:lvl4pPr>
      <a:lvl5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4450" algn="l" rtl="0" fontAlgn="base">
        <a:spcBef>
          <a:spcPct val="20000"/>
        </a:spcBef>
        <a:spcAft>
          <a:spcPts val="300"/>
        </a:spcAft>
        <a:buSzPct val="100000"/>
        <a:defRPr sz="3200" kern="1200">
          <a:solidFill>
            <a:srgbClr val="404040"/>
          </a:solidFill>
          <a:latin typeface="Arial"/>
          <a:ea typeface="+mn-ea"/>
          <a:cs typeface="+mn-cs"/>
        </a:defRPr>
      </a:lvl1pPr>
      <a:lvl2pPr marL="365125" algn="l" rtl="0" fontAlgn="base">
        <a:spcBef>
          <a:spcPct val="20000"/>
        </a:spcBef>
        <a:spcAft>
          <a:spcPts val="300"/>
        </a:spcAft>
        <a:buSzPct val="100000"/>
        <a:defRPr sz="3200" kern="1200">
          <a:solidFill>
            <a:srgbClr val="404040"/>
          </a:solidFill>
          <a:latin typeface="Arial"/>
          <a:ea typeface="+mn-ea"/>
          <a:cs typeface="+mn-cs"/>
        </a:defRPr>
      </a:lvl2pPr>
      <a:lvl3pPr marL="639763" algn="l" rtl="0" fontAlgn="base">
        <a:spcBef>
          <a:spcPct val="20000"/>
        </a:spcBef>
        <a:spcAft>
          <a:spcPts val="300"/>
        </a:spcAft>
        <a:buSzPct val="100000"/>
        <a:defRPr sz="3200" kern="1200">
          <a:solidFill>
            <a:srgbClr val="404040"/>
          </a:solidFill>
          <a:latin typeface="Arial"/>
          <a:ea typeface="+mn-ea"/>
          <a:cs typeface="+mn-cs"/>
        </a:defRPr>
      </a:lvl3pPr>
      <a:lvl4pPr marL="914400" algn="l" rtl="0" fontAlgn="base">
        <a:spcBef>
          <a:spcPct val="20000"/>
        </a:spcBef>
        <a:spcAft>
          <a:spcPts val="300"/>
        </a:spcAft>
        <a:buSzPct val="100000"/>
        <a:defRPr sz="3200" kern="1200">
          <a:solidFill>
            <a:srgbClr val="404040"/>
          </a:solidFill>
          <a:latin typeface="Arial"/>
          <a:ea typeface="+mn-ea"/>
          <a:cs typeface="+mn-cs"/>
        </a:defRPr>
      </a:lvl4pPr>
      <a:lvl5pPr marL="1206500" algn="l" rtl="0" fontAlgn="base">
        <a:spcBef>
          <a:spcPct val="20000"/>
        </a:spcBef>
        <a:spcAft>
          <a:spcPts val="300"/>
        </a:spcAft>
        <a:buSzPct val="100000"/>
        <a:defRPr sz="3200" kern="1200">
          <a:solidFill>
            <a:srgbClr val="404040"/>
          </a:solidFill>
          <a:latin typeface="Arial"/>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2400" i="0" dirty="0">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dirty="0" smtClean="0"/>
              <a:t>Click to edit Master title style</a:t>
            </a:r>
            <a:endParaRPr lang="en-US" dirty="0"/>
          </a:p>
        </p:txBody>
      </p:sp>
      <p:sp>
        <p:nvSpPr>
          <p:cNvPr id="22541"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wrap="square" lIns="91440" tIns="45720" rIns="91440" bIns="45720" numCol="1" anchor="ctr" anchorCtr="0" compatLnSpc="1">
            <a:prstTxWarp prst="textNoShape">
              <a:avLst/>
            </a:prstTxWarp>
          </a:bodyPr>
          <a:lstStyle>
            <a:lvl1pPr algn="r">
              <a:defRPr sz="1100" b="1" i="0">
                <a:solidFill>
                  <a:srgbClr val="7F7F7F"/>
                </a:solidFill>
              </a:defRPr>
            </a:lvl1pPr>
          </a:lstStyle>
          <a:p>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wrap="square" lIns="91440" tIns="45720" rIns="91440" bIns="45720" numCol="1" anchor="ctr" anchorCtr="0" compatLnSpc="1">
            <a:prstTxWarp prst="textNoShape">
              <a:avLst/>
            </a:prstTxWarp>
          </a:bodyPr>
          <a:lstStyle>
            <a:lvl1pPr>
              <a:defRPr sz="1100" b="1" i="0">
                <a:solidFill>
                  <a:srgbClr val="7F7F7F"/>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a:defRPr sz="1200" b="1" i="0">
                <a:solidFill>
                  <a:srgbClr val="7F7F7F"/>
                </a:solidFill>
              </a:defRPr>
            </a:lvl1pPr>
          </a:lstStyle>
          <a:p>
            <a:fld id="{ABD63EE3-068B-43FA-928D-DA5D7B59F00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par>
    </p:tnLst>
  </p:timing>
  <p:txStyles>
    <p:titleStyle>
      <a:lvl1pPr marL="319088" indent="-319088" algn="r" rtl="0" fontAlgn="base">
        <a:spcBef>
          <a:spcPct val="0"/>
        </a:spcBef>
        <a:spcAft>
          <a:spcPct val="0"/>
        </a:spcAft>
        <a:buClr>
          <a:srgbClr val="78697B"/>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a:ea typeface="+mj-ea"/>
          <a:cs typeface="+mj-cs"/>
        </a:defRPr>
      </a:lvl1pPr>
      <a:lvl2pPr marL="319088" indent="-319088" algn="r" rtl="0" fontAlgn="base">
        <a:spcBef>
          <a:spcPct val="0"/>
        </a:spcBef>
        <a:spcAft>
          <a:spcPct val="0"/>
        </a:spcAft>
        <a:buClr>
          <a:srgbClr val="78697B"/>
        </a:buClr>
        <a:buSzPct val="128000"/>
        <a:buFont typeface="Georgia" pitchFamily="18" charset="0"/>
        <a:buChar char="*"/>
        <a:defRPr sz="4600" b="1">
          <a:solidFill>
            <a:schemeClr val="tx1"/>
          </a:solidFill>
          <a:latin typeface="Arial" charset="0"/>
        </a:defRPr>
      </a:lvl2pPr>
      <a:lvl3pPr marL="319088" indent="-319088" algn="r" rtl="0" fontAlgn="base">
        <a:spcBef>
          <a:spcPct val="0"/>
        </a:spcBef>
        <a:spcAft>
          <a:spcPct val="0"/>
        </a:spcAft>
        <a:buClr>
          <a:srgbClr val="78697B"/>
        </a:buClr>
        <a:buSzPct val="128000"/>
        <a:buFont typeface="Georgia" pitchFamily="18" charset="0"/>
        <a:buChar char="*"/>
        <a:defRPr sz="4600" b="1">
          <a:solidFill>
            <a:schemeClr val="tx1"/>
          </a:solidFill>
          <a:latin typeface="Arial" charset="0"/>
        </a:defRPr>
      </a:lvl3pPr>
      <a:lvl4pPr marL="319088" indent="-319088" algn="r" rtl="0" fontAlgn="base">
        <a:spcBef>
          <a:spcPct val="0"/>
        </a:spcBef>
        <a:spcAft>
          <a:spcPct val="0"/>
        </a:spcAft>
        <a:buClr>
          <a:srgbClr val="78697B"/>
        </a:buClr>
        <a:buSzPct val="128000"/>
        <a:buFont typeface="Georgia" pitchFamily="18" charset="0"/>
        <a:buChar char="*"/>
        <a:defRPr sz="4600" b="1">
          <a:solidFill>
            <a:schemeClr val="tx1"/>
          </a:solidFill>
          <a:latin typeface="Arial" charset="0"/>
        </a:defRPr>
      </a:lvl4pPr>
      <a:lvl5pPr marL="319088" indent="-319088" algn="r" rtl="0" fontAlgn="base">
        <a:spcBef>
          <a:spcPct val="0"/>
        </a:spcBef>
        <a:spcAft>
          <a:spcPct val="0"/>
        </a:spcAft>
        <a:buClr>
          <a:srgbClr val="78697B"/>
        </a:buClr>
        <a:buSzPct val="128000"/>
        <a:buFont typeface="Georgia" pitchFamily="18" charset="0"/>
        <a:buChar char="*"/>
        <a:defRPr sz="4600" b="1">
          <a:solidFill>
            <a:schemeClr val="tx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78697B"/>
        </a:buClr>
        <a:buSzPct val="130000"/>
        <a:buFont typeface="Georgia" pitchFamily="18" charset="0"/>
        <a:buChar char="*"/>
        <a:defRPr sz="2200" kern="1200">
          <a:solidFill>
            <a:srgbClr val="404040"/>
          </a:solidFill>
          <a:latin typeface="+mn-lt"/>
          <a:ea typeface="+mn-ea"/>
          <a:cs typeface="+mn-cs"/>
        </a:defRPr>
      </a:lvl1pPr>
      <a:lvl2pPr marL="547688" indent="-182563" algn="l" rtl="0" fontAlgn="base">
        <a:spcBef>
          <a:spcPct val="20000"/>
        </a:spcBef>
        <a:spcAft>
          <a:spcPts val="300"/>
        </a:spcAft>
        <a:buClr>
          <a:srgbClr val="78697B"/>
        </a:buClr>
        <a:buSzPct val="130000"/>
        <a:buFont typeface="Georgia" pitchFamily="18" charset="0"/>
        <a:buChar char="*"/>
        <a:defRPr sz="2000" kern="1200">
          <a:solidFill>
            <a:srgbClr val="404040"/>
          </a:solidFill>
          <a:latin typeface="+mn-lt"/>
          <a:ea typeface="+mn-ea"/>
          <a:cs typeface="+mn-cs"/>
        </a:defRPr>
      </a:lvl2pPr>
      <a:lvl3pPr marL="822325" indent="-182563" algn="l" rtl="0" fontAlgn="base">
        <a:spcBef>
          <a:spcPct val="20000"/>
        </a:spcBef>
        <a:spcAft>
          <a:spcPts val="300"/>
        </a:spcAft>
        <a:buClr>
          <a:srgbClr val="78697B"/>
        </a:buClr>
        <a:buSzPct val="130000"/>
        <a:buFont typeface="Georgia" pitchFamily="18" charset="0"/>
        <a:buChar char="*"/>
        <a:defRPr kern="1200">
          <a:solidFill>
            <a:srgbClr val="404040"/>
          </a:solidFill>
          <a:latin typeface="+mn-lt"/>
          <a:ea typeface="+mn-ea"/>
          <a:cs typeface="+mn-cs"/>
        </a:defRPr>
      </a:lvl3pPr>
      <a:lvl4pPr marL="1096963" indent="-182563" algn="l" rtl="0" fontAlgn="base">
        <a:spcBef>
          <a:spcPct val="20000"/>
        </a:spcBef>
        <a:spcAft>
          <a:spcPts val="300"/>
        </a:spcAft>
        <a:buClr>
          <a:srgbClr val="78697B"/>
        </a:buClr>
        <a:buSzPct val="130000"/>
        <a:buFont typeface="Georgia" pitchFamily="18" charset="0"/>
        <a:buChar char="*"/>
        <a:defRPr sz="1600" kern="1200">
          <a:solidFill>
            <a:srgbClr val="404040"/>
          </a:solidFill>
          <a:latin typeface="+mn-lt"/>
          <a:ea typeface="+mn-ea"/>
          <a:cs typeface="+mn-cs"/>
        </a:defRPr>
      </a:lvl4pPr>
      <a:lvl5pPr marL="1389063" indent="-182563" algn="l" rtl="0" fontAlgn="base">
        <a:spcBef>
          <a:spcPct val="20000"/>
        </a:spcBef>
        <a:spcAft>
          <a:spcPts val="300"/>
        </a:spcAft>
        <a:buClr>
          <a:srgbClr val="78697B"/>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aachonline.org/"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http://www.commonwealthfund.org/publications/surveys/2001/2001-health-care-quality-survey"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323850" y="4699000"/>
            <a:ext cx="8609013" cy="1446213"/>
          </a:xfrm>
          <a:prstGeom prst="rect">
            <a:avLst/>
          </a:prstGeom>
          <a:noFill/>
          <a:ln>
            <a:noFill/>
          </a:ln>
          <a:effectLs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50000"/>
              </a:spcBef>
              <a:buFontTx/>
              <a:buNone/>
              <a:defRPr/>
            </a:pPr>
            <a:r>
              <a:rPr lang="en-US" altLang="en-US" sz="2400" b="1" i="0" dirty="0" smtClean="0">
                <a:solidFill>
                  <a:srgbClr val="1F497D"/>
                </a:solidFill>
                <a:latin typeface="Georgia" pitchFamily="18" charset="0"/>
                <a:cs typeface="+mn-cs"/>
              </a:rPr>
              <a:t>Webinar Series</a:t>
            </a:r>
          </a:p>
          <a:p>
            <a:pPr algn="ctr" defTabSz="914400" eaLnBrk="1" hangingPunct="1">
              <a:spcBef>
                <a:spcPct val="50000"/>
              </a:spcBef>
              <a:buFontTx/>
              <a:buNone/>
              <a:defRPr/>
            </a:pPr>
            <a:r>
              <a:rPr lang="en-US" altLang="en-US" sz="1600" b="1" i="0" dirty="0">
                <a:solidFill>
                  <a:srgbClr val="1F497D"/>
                </a:solidFill>
                <a:latin typeface="Georgia" pitchFamily="18" charset="0"/>
                <a:cs typeface="+mn-cs"/>
              </a:rPr>
              <a:t>Using RESPECT To Build Trust </a:t>
            </a:r>
            <a:br>
              <a:rPr lang="en-US" altLang="en-US" sz="1600" b="1" i="0" dirty="0">
                <a:solidFill>
                  <a:srgbClr val="1F497D"/>
                </a:solidFill>
                <a:latin typeface="Georgia" pitchFamily="18" charset="0"/>
                <a:cs typeface="+mn-cs"/>
              </a:rPr>
            </a:br>
            <a:r>
              <a:rPr lang="en-US" altLang="en-US" sz="1600" b="1" i="0" dirty="0">
                <a:solidFill>
                  <a:srgbClr val="1F497D"/>
                </a:solidFill>
                <a:latin typeface="Georgia" pitchFamily="18" charset="0"/>
                <a:cs typeface="+mn-cs"/>
              </a:rPr>
              <a:t>Across Difference and Power with Patients, Supervisees and </a:t>
            </a:r>
            <a:r>
              <a:rPr lang="en-US" altLang="en-US" sz="1600" b="1" i="0" dirty="0" smtClean="0">
                <a:solidFill>
                  <a:srgbClr val="1F497D"/>
                </a:solidFill>
                <a:latin typeface="Georgia" pitchFamily="18" charset="0"/>
                <a:cs typeface="+mn-cs"/>
              </a:rPr>
              <a:t>Teams</a:t>
            </a:r>
          </a:p>
          <a:p>
            <a:pPr algn="ctr" defTabSz="914400" eaLnBrk="1" hangingPunct="1">
              <a:spcBef>
                <a:spcPct val="50000"/>
              </a:spcBef>
              <a:buFontTx/>
              <a:buNone/>
              <a:defRPr/>
            </a:pPr>
            <a:r>
              <a:rPr lang="en-US" altLang="en-US" sz="1600" b="1" i="0" dirty="0" smtClean="0">
                <a:solidFill>
                  <a:srgbClr val="1F497D"/>
                </a:solidFill>
                <a:latin typeface="Georgia" pitchFamily="18" charset="0"/>
                <a:cs typeface="+mn-cs"/>
              </a:rPr>
              <a:t>Tuesday, March 17,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bwMode="auto">
          <a:xfrm>
            <a:off x="457200" y="304800"/>
            <a:ext cx="8686800" cy="914400"/>
          </a:xfrm>
        </p:spPr>
        <p:txBody>
          <a:bodyPr/>
          <a:lstStyle/>
          <a:p>
            <a:r>
              <a:rPr lang="en-US" sz="3400" cap="none" smtClean="0">
                <a:ea typeface="ＭＳ Ｐゴシック"/>
              </a:rPr>
              <a:t>Awareness Exercise</a:t>
            </a:r>
            <a:r>
              <a:rPr lang="en-US" sz="3600" cap="none" smtClean="0">
                <a:ea typeface="ＭＳ Ｐゴシック"/>
              </a:rPr>
              <a:t>: Difference &amp; Power</a:t>
            </a:r>
            <a:r>
              <a:rPr lang="en-US" sz="2400" cap="none" baseline="30000" smtClean="0">
                <a:ea typeface="ＭＳ Ｐゴシック"/>
              </a:rPr>
              <a:t>1</a:t>
            </a:r>
          </a:p>
        </p:txBody>
      </p:sp>
      <p:sp>
        <p:nvSpPr>
          <p:cNvPr id="52226" name="Rectangle 3"/>
          <p:cNvSpPr>
            <a:spLocks noGrp="1"/>
          </p:cNvSpPr>
          <p:nvPr>
            <p:ph type="body" idx="1"/>
          </p:nvPr>
        </p:nvSpPr>
        <p:spPr>
          <a:xfrm>
            <a:off x="762000" y="1371600"/>
            <a:ext cx="7924800" cy="4648200"/>
          </a:xfrm>
        </p:spPr>
        <p:txBody>
          <a:bodyPr/>
          <a:lstStyle/>
          <a:p>
            <a:pPr marL="419100" indent="-419100">
              <a:spcBef>
                <a:spcPct val="0"/>
              </a:spcBef>
              <a:buFont typeface="Arial" charset="0"/>
              <a:buAutoNum type="arabicPeriod"/>
            </a:pPr>
            <a:r>
              <a:rPr lang="en-US" sz="2700" smtClean="0">
                <a:ea typeface="ＭＳ Ｐゴシック"/>
              </a:rPr>
              <a:t>Personal cultural identity</a:t>
            </a:r>
          </a:p>
          <a:p>
            <a:pPr marL="419100" indent="-419100">
              <a:spcBef>
                <a:spcPct val="0"/>
              </a:spcBef>
              <a:buFont typeface="Arial" charset="0"/>
              <a:buAutoNum type="arabicPeriod"/>
            </a:pPr>
            <a:endParaRPr lang="en-US" sz="2700" smtClean="0">
              <a:ea typeface="ＭＳ Ｐゴシック"/>
            </a:endParaRPr>
          </a:p>
          <a:p>
            <a:pPr marL="419100" indent="-419100">
              <a:spcBef>
                <a:spcPct val="0"/>
              </a:spcBef>
              <a:buFont typeface="Arial" charset="0"/>
              <a:buAutoNum type="arabicPeriod"/>
            </a:pPr>
            <a:r>
              <a:rPr lang="en-US" sz="2700" smtClean="0">
                <a:ea typeface="ＭＳ Ｐゴシック"/>
              </a:rPr>
              <a:t>What about your background do you like/dislike</a:t>
            </a:r>
          </a:p>
          <a:p>
            <a:pPr marL="419100" indent="-419100">
              <a:spcBef>
                <a:spcPct val="0"/>
              </a:spcBef>
              <a:buFont typeface="Arial" charset="0"/>
              <a:buAutoNum type="arabicPeriod"/>
            </a:pPr>
            <a:endParaRPr lang="en-US" sz="2700" smtClean="0">
              <a:ea typeface="ＭＳ Ｐゴシック"/>
            </a:endParaRPr>
          </a:p>
          <a:p>
            <a:pPr marL="419100" indent="-419100">
              <a:spcBef>
                <a:spcPct val="0"/>
              </a:spcBef>
              <a:buFont typeface="Arial" charset="0"/>
              <a:buAutoNum type="arabicPeriod"/>
            </a:pPr>
            <a:r>
              <a:rPr lang="en-US" sz="2700" smtClean="0">
                <a:ea typeface="ＭＳ Ｐゴシック"/>
              </a:rPr>
              <a:t>An experience when you felt different</a:t>
            </a:r>
          </a:p>
          <a:p>
            <a:pPr marL="419100" indent="-419100">
              <a:spcBef>
                <a:spcPct val="0"/>
              </a:spcBef>
              <a:buFont typeface="Arial" charset="0"/>
              <a:buAutoNum type="arabicPeriod"/>
            </a:pPr>
            <a:endParaRPr lang="en-US" sz="2700" smtClean="0">
              <a:ea typeface="ＭＳ Ｐゴシック"/>
            </a:endParaRPr>
          </a:p>
          <a:p>
            <a:pPr marL="419100" indent="-419100">
              <a:spcBef>
                <a:spcPct val="0"/>
              </a:spcBef>
              <a:buFont typeface="Arial" charset="0"/>
              <a:buAutoNum type="arabicPeriod"/>
            </a:pPr>
            <a:r>
              <a:rPr lang="en-US" sz="2700" smtClean="0">
                <a:ea typeface="ＭＳ Ｐゴシック"/>
              </a:rPr>
              <a:t>An experience when you felt privileged or powerless with others</a:t>
            </a:r>
          </a:p>
          <a:p>
            <a:pPr marL="419100" indent="-419100">
              <a:spcBef>
                <a:spcPct val="0"/>
              </a:spcBef>
              <a:buFont typeface="Arial" charset="0"/>
              <a:buAutoNum type="arabicPeriod"/>
            </a:pPr>
            <a:endParaRPr lang="en-US" sz="2700" smtClean="0">
              <a:ea typeface="ＭＳ Ｐゴシック"/>
            </a:endParaRPr>
          </a:p>
          <a:p>
            <a:pPr marL="419100" indent="-419100">
              <a:spcBef>
                <a:spcPct val="0"/>
              </a:spcBef>
              <a:buFont typeface="Arial" charset="0"/>
              <a:buAutoNum type="arabicPeriod"/>
            </a:pPr>
            <a:r>
              <a:rPr lang="en-US" sz="2700" smtClean="0">
                <a:ea typeface="ＭＳ Ｐゴシック"/>
              </a:rPr>
              <a:t>How your background helps and challenges 	connections with patients</a:t>
            </a:r>
          </a:p>
          <a:p>
            <a:pPr marL="419100" indent="-419100">
              <a:lnSpc>
                <a:spcPct val="80000"/>
              </a:lnSpc>
              <a:buFont typeface="Arial" charset="0"/>
              <a:buNone/>
            </a:pPr>
            <a:endParaRPr lang="en-US" sz="2600" smtClean="0">
              <a:ea typeface="ＭＳ Ｐゴシック"/>
            </a:endParaRPr>
          </a:p>
          <a:p>
            <a:pPr marL="419100" indent="-419100">
              <a:lnSpc>
                <a:spcPct val="80000"/>
              </a:lnSpc>
              <a:buFont typeface="Arial" charset="0"/>
              <a:buNone/>
            </a:pPr>
            <a:r>
              <a:rPr lang="en-US" sz="700" smtClean="0">
                <a:ea typeface="ＭＳ Ｐゴシック"/>
              </a:rPr>
              <a:t>     </a:t>
            </a:r>
          </a:p>
          <a:p>
            <a:pPr marL="419100" indent="-419100">
              <a:lnSpc>
                <a:spcPct val="80000"/>
              </a:lnSpc>
              <a:buFont typeface="Arial" charset="0"/>
              <a:buNone/>
            </a:pPr>
            <a:endParaRPr lang="en-US" sz="400" smtClean="0">
              <a:ea typeface="ＭＳ Ｐゴシック"/>
            </a:endParaRPr>
          </a:p>
          <a:p>
            <a:pPr marL="419100" indent="-419100">
              <a:lnSpc>
                <a:spcPct val="80000"/>
              </a:lnSpc>
              <a:buFont typeface="Arial" charset="0"/>
              <a:buNone/>
            </a:pPr>
            <a:endParaRPr lang="en-US" sz="1100" smtClean="0">
              <a:ea typeface="ＭＳ Ｐゴシック"/>
            </a:endParaRPr>
          </a:p>
          <a:p>
            <a:pPr marL="419100" indent="-419100">
              <a:lnSpc>
                <a:spcPct val="80000"/>
              </a:lnSpc>
              <a:buFont typeface="Arial" charset="0"/>
              <a:buNone/>
            </a:pPr>
            <a:endParaRPr lang="en-US" sz="1100" smtClean="0">
              <a:ea typeface="ＭＳ Ｐゴシック"/>
            </a:endParaRPr>
          </a:p>
          <a:p>
            <a:pPr marL="419100" indent="-419100">
              <a:lnSpc>
                <a:spcPct val="80000"/>
              </a:lnSpc>
              <a:buFont typeface="Arial" charset="0"/>
              <a:buNone/>
            </a:pPr>
            <a:r>
              <a:rPr lang="en-US" sz="1100" smtClean="0">
                <a:ea typeface="ＭＳ Ｐゴシック"/>
              </a:rPr>
              <a:t>Pinderhughes  1989   Adapted by Swaby-Ellis, Salazar, Pololi, Mostow</a:t>
            </a:r>
          </a:p>
        </p:txBody>
      </p:sp>
      <p:sp>
        <p:nvSpPr>
          <p:cNvPr id="4" name="Rectangle 3"/>
          <p:cNvSpPr/>
          <p:nvPr/>
        </p:nvSpPr>
        <p:spPr>
          <a:xfrm>
            <a:off x="4267200" y="6057900"/>
            <a:ext cx="396875" cy="277813"/>
          </a:xfrm>
          <a:prstGeom prst="rect">
            <a:avLst/>
          </a:prstGeom>
        </p:spPr>
        <p:txBody>
          <a:bodyPr>
            <a:spAutoFit/>
          </a:bodyPr>
          <a:lstStyle/>
          <a:p>
            <a:pPr defTabSz="914400">
              <a:defRPr/>
            </a:pPr>
            <a:fld id="{5492E6C9-9E61-4B8C-BCE0-C65146B7A580}" type="slidenum">
              <a:rPr lang="en-US" sz="1200" i="0">
                <a:solidFill>
                  <a:prstClr val="black"/>
                </a:solidFill>
                <a:latin typeface="Arial" pitchFamily="34" charset="0"/>
                <a:ea typeface="ＭＳ Ｐゴシック" pitchFamily="34" charset="-128"/>
                <a:cs typeface="+mn-cs"/>
              </a:rPr>
              <a:pPr defTabSz="914400">
                <a:defRPr/>
              </a:pPr>
              <a:t>10</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oter Placeholder 4"/>
          <p:cNvSpPr txBox="1">
            <a:spLocks noGrp="1"/>
          </p:cNvSpPr>
          <p:nvPr/>
        </p:nvSpPr>
        <p:spPr bwMode="auto">
          <a:xfrm>
            <a:off x="457200" y="6019800"/>
            <a:ext cx="5562600" cy="579438"/>
          </a:xfrm>
          <a:prstGeom prst="rect">
            <a:avLst/>
          </a:prstGeom>
          <a:noFill/>
          <a:ln w="9525">
            <a:noFill/>
            <a:miter lim="800000"/>
            <a:headEnd/>
            <a:tailEnd/>
          </a:ln>
        </p:spPr>
        <p:txBody>
          <a:bodyPr anchor="b"/>
          <a:lstStyle/>
          <a:p>
            <a:r>
              <a:rPr lang="en-US" altLang="en-US" sz="800" i="0">
                <a:solidFill>
                  <a:srgbClr val="A6A6A6"/>
                </a:solidFill>
                <a:cs typeface="Arial" charset="0"/>
              </a:rPr>
              <a:t>Carol Mostow LICSW</a:t>
            </a:r>
          </a:p>
        </p:txBody>
      </p:sp>
      <p:sp>
        <p:nvSpPr>
          <p:cNvPr id="54274" name="Rectangle 2"/>
          <p:cNvSpPr>
            <a:spLocks noGrp="1" noChangeArrowheads="1"/>
          </p:cNvSpPr>
          <p:nvPr>
            <p:ph type="title" idx="4294967295"/>
          </p:nvPr>
        </p:nvSpPr>
        <p:spPr bwMode="auto">
          <a:xfrm>
            <a:off x="457200" y="593725"/>
            <a:ext cx="7924800" cy="1144588"/>
          </a:xfrm>
          <a:noFill/>
        </p:spPr>
        <p:txBody>
          <a:bodyPr anchor="ctr"/>
          <a:lstStyle/>
          <a:p>
            <a:pPr algn="ctr" eaLnBrk="1" hangingPunct="1"/>
            <a:r>
              <a:rPr lang="en-US" altLang="en-US" sz="4000" cap="none" smtClean="0">
                <a:ea typeface="ＭＳ Ｐゴシック"/>
              </a:rPr>
              <a:t>Key Drivers of Success</a:t>
            </a:r>
          </a:p>
        </p:txBody>
      </p:sp>
      <p:sp>
        <p:nvSpPr>
          <p:cNvPr id="54275" name="Rectangle 3"/>
          <p:cNvSpPr>
            <a:spLocks noGrp="1" noChangeArrowheads="1"/>
          </p:cNvSpPr>
          <p:nvPr>
            <p:ph type="body" idx="4294967295"/>
          </p:nvPr>
        </p:nvSpPr>
        <p:spPr>
          <a:xfrm>
            <a:off x="1676400" y="1449388"/>
            <a:ext cx="7010400" cy="4570412"/>
          </a:xfrm>
        </p:spPr>
        <p:txBody>
          <a:bodyPr/>
          <a:lstStyle/>
          <a:p>
            <a:pPr eaLnBrk="1" hangingPunct="1"/>
            <a:endParaRPr lang="en-US" altLang="en-US" sz="3100" smtClean="0">
              <a:ea typeface="ＭＳ Ｐゴシック"/>
            </a:endParaRPr>
          </a:p>
          <a:p>
            <a:pPr eaLnBrk="1" hangingPunct="1"/>
            <a:r>
              <a:rPr lang="en-US" altLang="en-US" sz="3100" smtClean="0">
                <a:ea typeface="ＭＳ Ｐゴシック"/>
              </a:rPr>
              <a:t>Knowledge</a:t>
            </a:r>
          </a:p>
          <a:p>
            <a:pPr eaLnBrk="1" hangingPunct="1">
              <a:buFont typeface="Arial" charset="0"/>
              <a:buNone/>
            </a:pPr>
            <a:endParaRPr lang="en-US" altLang="en-US" sz="3100" smtClean="0">
              <a:ea typeface="ＭＳ Ｐゴシック"/>
            </a:endParaRPr>
          </a:p>
          <a:p>
            <a:pPr eaLnBrk="1" hangingPunct="1"/>
            <a:r>
              <a:rPr lang="en-US" altLang="en-US" sz="3100" smtClean="0">
                <a:ea typeface="ＭＳ Ｐゴシック"/>
              </a:rPr>
              <a:t>Attitude</a:t>
            </a:r>
          </a:p>
          <a:p>
            <a:pPr eaLnBrk="1" hangingPunct="1"/>
            <a:endParaRPr lang="en-US" altLang="en-US" sz="3100" smtClean="0">
              <a:ea typeface="ＭＳ Ｐゴシック"/>
            </a:endParaRPr>
          </a:p>
          <a:p>
            <a:pPr eaLnBrk="1" hangingPunct="1"/>
            <a:r>
              <a:rPr lang="en-US" altLang="en-US" sz="4400" b="1" i="1" smtClean="0">
                <a:ea typeface="ＭＳ Ｐゴシック"/>
              </a:rPr>
              <a:t>Skills </a:t>
            </a:r>
            <a:r>
              <a:rPr lang="en-US" altLang="en-US" sz="3100" smtClean="0">
                <a:ea typeface="ＭＳ Ｐゴシック"/>
              </a:rPr>
              <a:t> </a:t>
            </a:r>
          </a:p>
          <a:p>
            <a:pPr eaLnBrk="1" hangingPunct="1"/>
            <a:endParaRPr lang="en-US" altLang="en-US" sz="3100" smtClean="0">
              <a:ea typeface="ＭＳ Ｐゴシック"/>
            </a:endParaRPr>
          </a:p>
          <a:p>
            <a:pPr eaLnBrk="1" hangingPunct="1">
              <a:buFont typeface="Arial" charset="0"/>
              <a:buNone/>
            </a:pPr>
            <a:endParaRPr lang="en-US" altLang="en-US" smtClean="0">
              <a:ea typeface="ＭＳ Ｐゴシック"/>
            </a:endParaRPr>
          </a:p>
        </p:txBody>
      </p:sp>
      <p:sp>
        <p:nvSpPr>
          <p:cNvPr id="54276" name="Text Box 4"/>
          <p:cNvSpPr txBox="1">
            <a:spLocks noChangeArrowheads="1"/>
          </p:cNvSpPr>
          <p:nvPr/>
        </p:nvSpPr>
        <p:spPr bwMode="auto">
          <a:xfrm>
            <a:off x="7375525" y="6665913"/>
            <a:ext cx="1311275" cy="274637"/>
          </a:xfrm>
          <a:prstGeom prst="rect">
            <a:avLst/>
          </a:prstGeom>
          <a:noFill/>
          <a:ln w="9525">
            <a:noFill/>
            <a:miter lim="800000"/>
            <a:headEnd/>
            <a:tailEnd/>
          </a:ln>
        </p:spPr>
        <p:txBody>
          <a:bodyPr>
            <a:spAutoFit/>
          </a:bodyPr>
          <a:lstStyle/>
          <a:p>
            <a:pPr defTabSz="914400"/>
            <a:endParaRPr lang="en-US" altLang="en-US" sz="1200" i="0">
              <a:solidFill>
                <a:schemeClr val="tx1"/>
              </a:solidFill>
              <a:latin typeface="Arial Unicode MS" pitchFamily="34" charset="-128"/>
            </a:endParaRPr>
          </a:p>
        </p:txBody>
      </p:sp>
      <p:sp>
        <p:nvSpPr>
          <p:cNvPr id="7" name="Rectangle 6"/>
          <p:cNvSpPr/>
          <p:nvPr/>
        </p:nvSpPr>
        <p:spPr>
          <a:xfrm>
            <a:off x="4267200" y="6057900"/>
            <a:ext cx="396875" cy="277813"/>
          </a:xfrm>
          <a:prstGeom prst="rect">
            <a:avLst/>
          </a:prstGeom>
        </p:spPr>
        <p:txBody>
          <a:bodyPr>
            <a:spAutoFit/>
          </a:bodyPr>
          <a:lstStyle/>
          <a:p>
            <a:pPr defTabSz="914400">
              <a:defRPr/>
            </a:pPr>
            <a:fld id="{C42FEAA7-CBA5-41B5-ACAA-23D5EF8BE706}" type="slidenum">
              <a:rPr lang="en-US" sz="1200" i="0">
                <a:solidFill>
                  <a:prstClr val="black"/>
                </a:solidFill>
                <a:latin typeface="Arial" pitchFamily="34" charset="0"/>
                <a:ea typeface="ＭＳ Ｐゴシック" pitchFamily="34" charset="-128"/>
                <a:cs typeface="+mn-cs"/>
              </a:rPr>
              <a:pPr defTabSz="914400">
                <a:defRPr/>
              </a:pPr>
              <a:t>11</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bwMode="auto"/>
        <p:txBody>
          <a:bodyPr/>
          <a:lstStyle/>
          <a:p>
            <a:pPr algn="ctr"/>
            <a:r>
              <a:rPr lang="en-US" sz="4000" cap="none" smtClean="0">
                <a:ea typeface="ＭＳ Ｐゴシック"/>
              </a:rPr>
              <a:t>Cross-cultural skills</a:t>
            </a:r>
          </a:p>
        </p:txBody>
      </p:sp>
      <p:sp>
        <p:nvSpPr>
          <p:cNvPr id="56322" name="Rectangle 3"/>
          <p:cNvSpPr>
            <a:spLocks noGrp="1"/>
          </p:cNvSpPr>
          <p:nvPr>
            <p:ph type="body" idx="1"/>
          </p:nvPr>
        </p:nvSpPr>
        <p:spPr>
          <a:xfrm>
            <a:off x="304800" y="1371600"/>
            <a:ext cx="8382000" cy="4648200"/>
          </a:xfrm>
        </p:spPr>
        <p:txBody>
          <a:bodyPr/>
          <a:lstStyle/>
          <a:p>
            <a:endParaRPr lang="en-US" sz="2600" smtClean="0">
              <a:ea typeface="ＭＳ Ｐゴシック"/>
            </a:endParaRPr>
          </a:p>
          <a:p>
            <a:r>
              <a:rPr lang="en-US" sz="2600" smtClean="0">
                <a:ea typeface="ＭＳ Ｐゴシック"/>
              </a:rPr>
              <a:t>Explanatory model </a:t>
            </a:r>
            <a:r>
              <a:rPr lang="en-US" sz="2500" smtClean="0">
                <a:ea typeface="ＭＳ Ｐゴシック"/>
              </a:rPr>
              <a:t>(Kleinman, Eisenberg, Good 1978)</a:t>
            </a:r>
            <a:r>
              <a:rPr lang="en-US" sz="2500" baseline="30000" smtClean="0">
                <a:ea typeface="ＭＳ Ｐゴシック"/>
              </a:rPr>
              <a:t>2</a:t>
            </a:r>
            <a:endParaRPr lang="en-US" sz="2500" smtClean="0">
              <a:ea typeface="ＭＳ Ｐゴシック"/>
            </a:endParaRPr>
          </a:p>
          <a:p>
            <a:r>
              <a:rPr lang="en-US" sz="2600" smtClean="0">
                <a:ea typeface="ＭＳ Ｐゴシック"/>
              </a:rPr>
              <a:t>LEARN model - negotiating differing explanatory models </a:t>
            </a:r>
            <a:r>
              <a:rPr lang="en-US" sz="2500" smtClean="0">
                <a:ea typeface="ＭＳ Ｐゴシック"/>
              </a:rPr>
              <a:t>(Berlin, Fowkes 1983</a:t>
            </a:r>
            <a:r>
              <a:rPr lang="en-US" sz="2600" smtClean="0">
                <a:ea typeface="ＭＳ Ｐゴシック"/>
              </a:rPr>
              <a:t>)</a:t>
            </a:r>
            <a:r>
              <a:rPr lang="en-US" sz="2600" baseline="30000" smtClean="0">
                <a:ea typeface="ＭＳ Ｐゴシック"/>
              </a:rPr>
              <a:t>3</a:t>
            </a:r>
            <a:endParaRPr lang="en-US" sz="2600" smtClean="0">
              <a:ea typeface="ＭＳ Ｐゴシック"/>
            </a:endParaRPr>
          </a:p>
          <a:p>
            <a:r>
              <a:rPr lang="en-US" sz="2600" smtClean="0">
                <a:ea typeface="ＭＳ Ｐゴシック"/>
              </a:rPr>
              <a:t>ESFT model </a:t>
            </a:r>
            <a:r>
              <a:rPr lang="en-US" sz="2500" smtClean="0">
                <a:ea typeface="ＭＳ Ｐゴシック"/>
              </a:rPr>
              <a:t>(Betancourt, Carillo, Green 1999)</a:t>
            </a:r>
            <a:r>
              <a:rPr lang="en-US" sz="2500" baseline="30000" smtClean="0">
                <a:ea typeface="ＭＳ Ｐゴシック"/>
              </a:rPr>
              <a:t>4</a:t>
            </a:r>
            <a:r>
              <a:rPr lang="en-US" sz="2600" smtClean="0">
                <a:ea typeface="ＭＳ Ｐゴシック"/>
              </a:rPr>
              <a:t> </a:t>
            </a:r>
          </a:p>
          <a:p>
            <a:pPr lvl="1"/>
            <a:r>
              <a:rPr lang="en-US" sz="2600" smtClean="0">
                <a:ea typeface="ＭＳ Ｐゴシック"/>
              </a:rPr>
              <a:t>Explanatory Model</a:t>
            </a:r>
          </a:p>
          <a:p>
            <a:pPr lvl="1"/>
            <a:r>
              <a:rPr lang="en-US" sz="2600" smtClean="0">
                <a:ea typeface="ＭＳ Ｐゴシック"/>
              </a:rPr>
              <a:t>Social Context</a:t>
            </a:r>
          </a:p>
          <a:p>
            <a:pPr lvl="1"/>
            <a:r>
              <a:rPr lang="en-US" sz="2600" smtClean="0">
                <a:ea typeface="ＭＳ Ｐゴシック"/>
              </a:rPr>
              <a:t>Fears and Concerns</a:t>
            </a:r>
          </a:p>
          <a:p>
            <a:pPr lvl="1"/>
            <a:r>
              <a:rPr lang="en-US" sz="2600" smtClean="0">
                <a:ea typeface="ＭＳ Ｐゴシック"/>
              </a:rPr>
              <a:t>Therapeutic Alliance</a:t>
            </a:r>
          </a:p>
        </p:txBody>
      </p:sp>
      <p:sp>
        <p:nvSpPr>
          <p:cNvPr id="4" name="Rectangle 3"/>
          <p:cNvSpPr/>
          <p:nvPr/>
        </p:nvSpPr>
        <p:spPr>
          <a:xfrm>
            <a:off x="4267200" y="6057900"/>
            <a:ext cx="396875" cy="277813"/>
          </a:xfrm>
          <a:prstGeom prst="rect">
            <a:avLst/>
          </a:prstGeom>
        </p:spPr>
        <p:txBody>
          <a:bodyPr>
            <a:spAutoFit/>
          </a:bodyPr>
          <a:lstStyle/>
          <a:p>
            <a:pPr defTabSz="914400">
              <a:defRPr/>
            </a:pPr>
            <a:fld id="{6534F1F6-9586-4443-B9E1-9CF05D429FB1}" type="slidenum">
              <a:rPr lang="en-US" sz="1200" i="0">
                <a:solidFill>
                  <a:prstClr val="black"/>
                </a:solidFill>
                <a:latin typeface="Arial" pitchFamily="34" charset="0"/>
                <a:ea typeface="ＭＳ Ｐゴシック" pitchFamily="34" charset="-128"/>
                <a:cs typeface="+mn-cs"/>
              </a:rPr>
              <a:pPr defTabSz="914400">
                <a:defRPr/>
              </a:pPr>
              <a:t>12</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oter Placeholder 4"/>
          <p:cNvSpPr>
            <a:spLocks noGrp="1"/>
          </p:cNvSpPr>
          <p:nvPr>
            <p:ph type="ftr" sz="quarter" idx="11"/>
          </p:nvPr>
        </p:nvSpPr>
        <p:spPr bwMode="auto">
          <a:noFill/>
          <a:ln>
            <a:miter lim="800000"/>
            <a:headEnd/>
            <a:tailEnd/>
          </a:ln>
        </p:spPr>
        <p:txBody>
          <a:bodyPr/>
          <a:lstStyle/>
          <a:p>
            <a:r>
              <a:rPr lang="en-US" altLang="en-US" smtClean="0">
                <a:ea typeface="ＭＳ Ｐゴシック"/>
              </a:rPr>
              <a:t>Carol Mostow LICSW</a:t>
            </a:r>
          </a:p>
        </p:txBody>
      </p:sp>
      <p:sp>
        <p:nvSpPr>
          <p:cNvPr id="58370" name="Rectangle 2"/>
          <p:cNvSpPr>
            <a:spLocks noGrp="1"/>
          </p:cNvSpPr>
          <p:nvPr>
            <p:ph type="title"/>
          </p:nvPr>
        </p:nvSpPr>
        <p:spPr bwMode="auto">
          <a:xfrm>
            <a:off x="457200" y="-76200"/>
            <a:ext cx="8229600" cy="1085850"/>
          </a:xfrm>
        </p:spPr>
        <p:txBody>
          <a:bodyPr/>
          <a:lstStyle/>
          <a:p>
            <a:pPr algn="ctr"/>
            <a:r>
              <a:rPr lang="en-US" altLang="en-US" sz="4000" cap="none" smtClean="0">
                <a:ea typeface="ＭＳ Ｐゴシック"/>
              </a:rPr>
              <a:t>RESPECT</a:t>
            </a:r>
          </a:p>
        </p:txBody>
      </p:sp>
      <p:sp>
        <p:nvSpPr>
          <p:cNvPr id="58371" name="Rectangle 5"/>
          <p:cNvSpPr>
            <a:spLocks noChangeArrowheads="1"/>
          </p:cNvSpPr>
          <p:nvPr/>
        </p:nvSpPr>
        <p:spPr bwMode="auto">
          <a:xfrm>
            <a:off x="685800" y="914400"/>
            <a:ext cx="7543800" cy="6094413"/>
          </a:xfrm>
          <a:prstGeom prst="rect">
            <a:avLst/>
          </a:prstGeom>
          <a:noFill/>
          <a:ln w="9525">
            <a:noFill/>
            <a:miter lim="800000"/>
            <a:headEnd/>
            <a:tailEnd/>
          </a:ln>
        </p:spPr>
        <p:txBody>
          <a:bodyPr>
            <a:spAutoFit/>
          </a:bodyPr>
          <a:lstStyle/>
          <a:p>
            <a:pPr defTabSz="914400" eaLnBrk="0" hangingPunct="0">
              <a:buFont typeface="Arial" charset="0"/>
              <a:buChar char="•"/>
            </a:pPr>
            <a:r>
              <a:rPr lang="en-US" altLang="en-US" sz="3000" b="1" i="0">
                <a:solidFill>
                  <a:schemeClr val="accent2"/>
                </a:solidFill>
              </a:rPr>
              <a:t>R</a:t>
            </a:r>
            <a:r>
              <a:rPr lang="en-US" altLang="en-US" sz="3000" b="1" i="0">
                <a:solidFill>
                  <a:schemeClr val="tx1"/>
                </a:solidFill>
              </a:rPr>
              <a:t> </a:t>
            </a:r>
            <a:r>
              <a:rPr lang="en-US" altLang="en-US" sz="3000" i="0">
                <a:solidFill>
                  <a:schemeClr val="tx1"/>
                </a:solidFill>
              </a:rPr>
              <a:t>espect   	</a:t>
            </a:r>
            <a:endParaRPr lang="en-US" altLang="en-US" sz="2400" b="1">
              <a:solidFill>
                <a:schemeClr val="tx1"/>
              </a:solidFill>
            </a:endParaRPr>
          </a:p>
          <a:p>
            <a:pPr defTabSz="914400" eaLnBrk="0" hangingPunct="0">
              <a:buFont typeface="Arial" charset="0"/>
              <a:buChar char="•"/>
            </a:pPr>
            <a:r>
              <a:rPr lang="en-US" altLang="en-US" sz="3000" b="1" i="0">
                <a:solidFill>
                  <a:schemeClr val="accent2"/>
                </a:solidFill>
              </a:rPr>
              <a:t>E</a:t>
            </a:r>
            <a:r>
              <a:rPr lang="en-US" altLang="en-US" sz="3000" b="1" i="0">
                <a:solidFill>
                  <a:schemeClr val="tx1"/>
                </a:solidFill>
              </a:rPr>
              <a:t> </a:t>
            </a:r>
            <a:r>
              <a:rPr lang="en-US" altLang="en-US" sz="3000" i="0">
                <a:solidFill>
                  <a:schemeClr val="tx1"/>
                </a:solidFill>
              </a:rPr>
              <a:t>xplanatory model </a:t>
            </a:r>
            <a:endParaRPr lang="en-US" altLang="en-US" sz="3000" i="0" u="sng">
              <a:solidFill>
                <a:schemeClr val="tx1"/>
              </a:solidFill>
            </a:endParaRPr>
          </a:p>
          <a:p>
            <a:pPr defTabSz="914400" eaLnBrk="0" hangingPunct="0">
              <a:buFont typeface="Arial" charset="0"/>
              <a:buChar char="•"/>
            </a:pPr>
            <a:r>
              <a:rPr lang="en-US" altLang="en-US" sz="3000" b="1" i="0">
                <a:solidFill>
                  <a:schemeClr val="accent2"/>
                </a:solidFill>
              </a:rPr>
              <a:t>S</a:t>
            </a:r>
            <a:r>
              <a:rPr lang="en-US" altLang="en-US" sz="3000" b="1" i="0">
                <a:solidFill>
                  <a:schemeClr val="tx1"/>
                </a:solidFill>
              </a:rPr>
              <a:t> </a:t>
            </a:r>
            <a:r>
              <a:rPr lang="en-US" altLang="en-US" sz="3000" i="0">
                <a:solidFill>
                  <a:schemeClr val="tx1"/>
                </a:solidFill>
              </a:rPr>
              <a:t>ocial context </a:t>
            </a:r>
          </a:p>
          <a:p>
            <a:pPr lvl="1" defTabSz="914400" eaLnBrk="0" hangingPunct="0">
              <a:buFont typeface="Arial" charset="0"/>
              <a:buChar char="•"/>
            </a:pPr>
            <a:r>
              <a:rPr lang="en-US" altLang="en-US" i="0">
                <a:solidFill>
                  <a:schemeClr val="tx1"/>
                </a:solidFill>
              </a:rPr>
              <a:t>Stressors</a:t>
            </a:r>
          </a:p>
          <a:p>
            <a:pPr lvl="1" defTabSz="914400" eaLnBrk="0" hangingPunct="0">
              <a:buFont typeface="Arial" charset="0"/>
              <a:buChar char="•"/>
            </a:pPr>
            <a:r>
              <a:rPr lang="en-US" altLang="en-US" i="0">
                <a:solidFill>
                  <a:schemeClr val="tx1"/>
                </a:solidFill>
              </a:rPr>
              <a:t>Supports</a:t>
            </a:r>
          </a:p>
          <a:p>
            <a:pPr lvl="1" defTabSz="914400" eaLnBrk="0" hangingPunct="0">
              <a:buFont typeface="Arial" charset="0"/>
              <a:buChar char="•"/>
            </a:pPr>
            <a:r>
              <a:rPr lang="en-US" altLang="en-US" i="0">
                <a:solidFill>
                  <a:schemeClr val="tx1"/>
                </a:solidFill>
              </a:rPr>
              <a:t>Strengths</a:t>
            </a:r>
          </a:p>
          <a:p>
            <a:pPr lvl="1" defTabSz="914400" eaLnBrk="0" hangingPunct="0">
              <a:buFont typeface="Arial" charset="0"/>
              <a:buChar char="•"/>
            </a:pPr>
            <a:r>
              <a:rPr lang="en-US" altLang="en-US" i="0">
                <a:solidFill>
                  <a:schemeClr val="tx1"/>
                </a:solidFill>
              </a:rPr>
              <a:t>Spirituality</a:t>
            </a:r>
          </a:p>
          <a:p>
            <a:pPr defTabSz="914400" eaLnBrk="0" hangingPunct="0">
              <a:buFont typeface="Arial" charset="0"/>
              <a:buChar char="•"/>
            </a:pPr>
            <a:r>
              <a:rPr lang="en-US" altLang="en-US" sz="3000" b="1" i="0">
                <a:solidFill>
                  <a:schemeClr val="accent2"/>
                </a:solidFill>
              </a:rPr>
              <a:t>P</a:t>
            </a:r>
            <a:r>
              <a:rPr lang="en-US" altLang="en-US" sz="3000" b="1" i="0">
                <a:solidFill>
                  <a:schemeClr val="tx1"/>
                </a:solidFill>
              </a:rPr>
              <a:t> </a:t>
            </a:r>
            <a:r>
              <a:rPr lang="en-US" altLang="en-US" sz="3000" i="0">
                <a:solidFill>
                  <a:schemeClr val="tx1"/>
                </a:solidFill>
              </a:rPr>
              <a:t>ower</a:t>
            </a:r>
            <a:r>
              <a:rPr lang="en-US" altLang="en-US" sz="3000" b="1" i="0">
                <a:solidFill>
                  <a:schemeClr val="tx1"/>
                </a:solidFill>
              </a:rPr>
              <a:t>    	</a:t>
            </a:r>
            <a:endParaRPr lang="en-US" altLang="en-US" sz="2400" b="1" u="sng">
              <a:solidFill>
                <a:schemeClr val="tx1"/>
              </a:solidFill>
            </a:endParaRPr>
          </a:p>
          <a:p>
            <a:pPr defTabSz="914400" eaLnBrk="0" hangingPunct="0">
              <a:buFont typeface="Arial" charset="0"/>
              <a:buChar char="•"/>
            </a:pPr>
            <a:r>
              <a:rPr lang="en-US" altLang="en-US" sz="3000" b="1" i="0">
                <a:solidFill>
                  <a:schemeClr val="accent2"/>
                </a:solidFill>
              </a:rPr>
              <a:t>E </a:t>
            </a:r>
            <a:r>
              <a:rPr lang="en-US" altLang="en-US" sz="3000" i="0">
                <a:solidFill>
                  <a:schemeClr val="tx1"/>
                </a:solidFill>
              </a:rPr>
              <a:t>mpathy</a:t>
            </a:r>
            <a:endParaRPr lang="en-US" altLang="en-US" sz="2400" b="1">
              <a:solidFill>
                <a:schemeClr val="tx1"/>
              </a:solidFill>
            </a:endParaRPr>
          </a:p>
          <a:p>
            <a:pPr defTabSz="914400" eaLnBrk="0" hangingPunct="0">
              <a:buFont typeface="Arial" charset="0"/>
              <a:buChar char="•"/>
            </a:pPr>
            <a:r>
              <a:rPr lang="en-US" altLang="en-US" sz="3000" b="1" i="0">
                <a:solidFill>
                  <a:schemeClr val="accent2"/>
                </a:solidFill>
              </a:rPr>
              <a:t>C</a:t>
            </a:r>
            <a:r>
              <a:rPr lang="en-US" altLang="en-US" sz="3000" b="1" i="0">
                <a:solidFill>
                  <a:schemeClr val="tx1"/>
                </a:solidFill>
              </a:rPr>
              <a:t> </a:t>
            </a:r>
            <a:r>
              <a:rPr lang="en-US" altLang="en-US" sz="3000" i="0">
                <a:solidFill>
                  <a:schemeClr val="tx1"/>
                </a:solidFill>
              </a:rPr>
              <a:t>oncerns </a:t>
            </a:r>
            <a:endParaRPr lang="en-US" altLang="en-US" sz="3000" i="0" u="sng">
              <a:solidFill>
                <a:schemeClr val="tx1"/>
              </a:solidFill>
            </a:endParaRPr>
          </a:p>
          <a:p>
            <a:pPr defTabSz="914400" eaLnBrk="0" hangingPunct="0">
              <a:buFont typeface="Arial" charset="0"/>
              <a:buChar char="•"/>
            </a:pPr>
            <a:r>
              <a:rPr lang="en-US" altLang="en-US" sz="3000" b="1" i="0">
                <a:solidFill>
                  <a:schemeClr val="accent2"/>
                </a:solidFill>
              </a:rPr>
              <a:t>T</a:t>
            </a:r>
            <a:r>
              <a:rPr lang="en-US" altLang="en-US" sz="3000" b="1" i="0">
                <a:solidFill>
                  <a:schemeClr val="tx1"/>
                </a:solidFill>
              </a:rPr>
              <a:t> </a:t>
            </a:r>
            <a:r>
              <a:rPr lang="en-US" altLang="en-US" sz="3000" i="0">
                <a:solidFill>
                  <a:schemeClr val="tx1"/>
                </a:solidFill>
              </a:rPr>
              <a:t>rust/Therapeutic</a:t>
            </a:r>
            <a:r>
              <a:rPr lang="en-US" altLang="en-US" sz="3000">
                <a:solidFill>
                  <a:schemeClr val="tx1"/>
                </a:solidFill>
              </a:rPr>
              <a:t> </a:t>
            </a:r>
            <a:r>
              <a:rPr lang="en-US" altLang="en-US" sz="3000" i="0">
                <a:solidFill>
                  <a:schemeClr val="tx1"/>
                </a:solidFill>
              </a:rPr>
              <a:t>alliance</a:t>
            </a:r>
            <a:endParaRPr lang="en-US" altLang="en-US" sz="2400" b="1">
              <a:solidFill>
                <a:schemeClr val="tx1"/>
              </a:solidFill>
            </a:endParaRPr>
          </a:p>
          <a:p>
            <a:pPr defTabSz="914400" eaLnBrk="0" hangingPunct="0"/>
            <a:endParaRPr lang="en-US" altLang="en-US" sz="3000" i="0">
              <a:solidFill>
                <a:schemeClr val="tx1"/>
              </a:solidFill>
            </a:endParaRPr>
          </a:p>
          <a:p>
            <a:pPr defTabSz="914400" eaLnBrk="0" hangingPunct="0"/>
            <a:endParaRPr lang="en-US" altLang="en-US" sz="3000" i="0">
              <a:solidFill>
                <a:schemeClr val="tx1"/>
              </a:solidFill>
            </a:endParaRPr>
          </a:p>
        </p:txBody>
      </p:sp>
      <p:sp>
        <p:nvSpPr>
          <p:cNvPr id="6" name="Rectangle 5"/>
          <p:cNvSpPr/>
          <p:nvPr/>
        </p:nvSpPr>
        <p:spPr>
          <a:xfrm>
            <a:off x="4267200" y="6057900"/>
            <a:ext cx="396875" cy="277813"/>
          </a:xfrm>
          <a:prstGeom prst="rect">
            <a:avLst/>
          </a:prstGeom>
        </p:spPr>
        <p:txBody>
          <a:bodyPr>
            <a:spAutoFit/>
          </a:bodyPr>
          <a:lstStyle/>
          <a:p>
            <a:pPr defTabSz="914400">
              <a:defRPr/>
            </a:pPr>
            <a:fld id="{F1013F13-B086-44B1-86AA-4B8117A49EC2}" type="slidenum">
              <a:rPr lang="en-US" sz="1200" i="0">
                <a:solidFill>
                  <a:prstClr val="black"/>
                </a:solidFill>
                <a:latin typeface="Arial" pitchFamily="34" charset="0"/>
                <a:ea typeface="ＭＳ Ｐゴシック" pitchFamily="34" charset="-128"/>
                <a:cs typeface="+mn-cs"/>
              </a:rPr>
              <a:pPr defTabSz="914400">
                <a:defRPr/>
              </a:pPr>
              <a:t>13</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oter Placeholder 4"/>
          <p:cNvSpPr>
            <a:spLocks noGrp="1"/>
          </p:cNvSpPr>
          <p:nvPr>
            <p:ph type="ftr" sz="quarter" idx="11"/>
          </p:nvPr>
        </p:nvSpPr>
        <p:spPr bwMode="auto">
          <a:noFill/>
          <a:ln>
            <a:miter lim="800000"/>
            <a:headEnd/>
            <a:tailEnd/>
          </a:ln>
        </p:spPr>
        <p:txBody>
          <a:bodyPr/>
          <a:lstStyle/>
          <a:p>
            <a:r>
              <a:rPr lang="en-US" altLang="en-US" smtClean="0">
                <a:ea typeface="ＭＳ Ｐゴシック"/>
              </a:rPr>
              <a:t>Carol Mostow LICSW</a:t>
            </a:r>
          </a:p>
        </p:txBody>
      </p:sp>
      <p:sp>
        <p:nvSpPr>
          <p:cNvPr id="60418" name="Rectangle 2"/>
          <p:cNvSpPr>
            <a:spLocks noGrp="1"/>
          </p:cNvSpPr>
          <p:nvPr>
            <p:ph type="title"/>
          </p:nvPr>
        </p:nvSpPr>
        <p:spPr bwMode="auto"/>
        <p:txBody>
          <a:bodyPr/>
          <a:lstStyle/>
          <a:p>
            <a:pPr algn="ctr"/>
            <a:r>
              <a:rPr lang="en-US" altLang="en-US" sz="4000" cap="none" smtClean="0">
                <a:ea typeface="ＭＳ Ｐゴシック"/>
              </a:rPr>
              <a:t>What is Respect?</a:t>
            </a:r>
          </a:p>
        </p:txBody>
      </p:sp>
      <p:sp>
        <p:nvSpPr>
          <p:cNvPr id="60419" name="Rectangle 4"/>
          <p:cNvSpPr>
            <a:spLocks noChangeArrowheads="1"/>
          </p:cNvSpPr>
          <p:nvPr/>
        </p:nvSpPr>
        <p:spPr bwMode="auto">
          <a:xfrm>
            <a:off x="914400" y="1752600"/>
            <a:ext cx="7467600" cy="3986213"/>
          </a:xfrm>
          <a:prstGeom prst="rect">
            <a:avLst/>
          </a:prstGeom>
          <a:noFill/>
          <a:ln w="9525">
            <a:noFill/>
            <a:miter lim="800000"/>
            <a:headEnd/>
            <a:tailEnd/>
          </a:ln>
        </p:spPr>
        <p:txBody>
          <a:bodyPr>
            <a:spAutoFit/>
          </a:bodyPr>
          <a:lstStyle/>
          <a:p>
            <a:pPr defTabSz="914400" eaLnBrk="0" hangingPunct="0">
              <a:lnSpc>
                <a:spcPct val="150000"/>
              </a:lnSpc>
              <a:buFontTx/>
              <a:buChar char="•"/>
            </a:pPr>
            <a:r>
              <a:rPr lang="en-US" altLang="en-US" sz="3000" i="0">
                <a:solidFill>
                  <a:schemeClr val="tx1"/>
                </a:solidFill>
              </a:rPr>
              <a:t> Demonstrable attitude </a:t>
            </a:r>
          </a:p>
          <a:p>
            <a:pPr defTabSz="914400" eaLnBrk="0" hangingPunct="0">
              <a:lnSpc>
                <a:spcPct val="150000"/>
              </a:lnSpc>
              <a:buFontTx/>
              <a:buChar char="•"/>
            </a:pPr>
            <a:r>
              <a:rPr lang="en-US" altLang="en-US" sz="3000" i="0">
                <a:solidFill>
                  <a:schemeClr val="tx1"/>
                </a:solidFill>
              </a:rPr>
              <a:t> Proactive</a:t>
            </a:r>
          </a:p>
          <a:p>
            <a:pPr defTabSz="914400" eaLnBrk="0" hangingPunct="0">
              <a:lnSpc>
                <a:spcPct val="150000"/>
              </a:lnSpc>
              <a:buFontTx/>
              <a:buChar char="•"/>
            </a:pPr>
            <a:r>
              <a:rPr lang="en-US" altLang="en-US" sz="3000" i="0">
                <a:solidFill>
                  <a:schemeClr val="tx1"/>
                </a:solidFill>
              </a:rPr>
              <a:t> Non-verbal and verbal </a:t>
            </a:r>
          </a:p>
          <a:p>
            <a:pPr defTabSz="914400" eaLnBrk="0" hangingPunct="0">
              <a:lnSpc>
                <a:spcPct val="150000"/>
              </a:lnSpc>
              <a:buFontTx/>
              <a:buChar char="•"/>
            </a:pPr>
            <a:r>
              <a:rPr lang="en-US" altLang="en-US" sz="3000" i="0">
                <a:solidFill>
                  <a:schemeClr val="tx1"/>
                </a:solidFill>
              </a:rPr>
              <a:t> Affirms other’s value &amp; autonomy</a:t>
            </a:r>
          </a:p>
          <a:p>
            <a:pPr defTabSz="914400" eaLnBrk="0" hangingPunct="0">
              <a:lnSpc>
                <a:spcPct val="150000"/>
              </a:lnSpc>
              <a:buFontTx/>
              <a:buChar char="•"/>
            </a:pPr>
            <a:r>
              <a:rPr lang="en-US" altLang="en-US" sz="3000" i="0">
                <a:solidFill>
                  <a:schemeClr val="tx1"/>
                </a:solidFill>
              </a:rPr>
              <a:t> Validates concerns</a:t>
            </a:r>
          </a:p>
          <a:p>
            <a:pPr defTabSz="914400" eaLnBrk="0" hangingPunct="0"/>
            <a:r>
              <a:rPr lang="en-US" altLang="en-US" i="0">
                <a:solidFill>
                  <a:schemeClr val="tx1"/>
                </a:solidFill>
              </a:rPr>
              <a:t>	</a:t>
            </a:r>
          </a:p>
        </p:txBody>
      </p:sp>
      <p:sp>
        <p:nvSpPr>
          <p:cNvPr id="6" name="Rectangle 5"/>
          <p:cNvSpPr/>
          <p:nvPr/>
        </p:nvSpPr>
        <p:spPr>
          <a:xfrm>
            <a:off x="4267200" y="6057900"/>
            <a:ext cx="396875" cy="277813"/>
          </a:xfrm>
          <a:prstGeom prst="rect">
            <a:avLst/>
          </a:prstGeom>
        </p:spPr>
        <p:txBody>
          <a:bodyPr>
            <a:spAutoFit/>
          </a:bodyPr>
          <a:lstStyle/>
          <a:p>
            <a:pPr defTabSz="914400">
              <a:defRPr/>
            </a:pPr>
            <a:fld id="{579C81C4-BE9B-4216-85B0-4D7D6D799BA6}" type="slidenum">
              <a:rPr lang="en-US" sz="1200" i="0">
                <a:solidFill>
                  <a:prstClr val="black"/>
                </a:solidFill>
                <a:latin typeface="Arial" pitchFamily="34" charset="0"/>
                <a:ea typeface="ＭＳ Ｐゴシック" pitchFamily="34" charset="-128"/>
                <a:cs typeface="+mn-cs"/>
              </a:rPr>
              <a:pPr defTabSz="914400">
                <a:defRPr/>
              </a:pPr>
              <a:t>14</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Footer Placeholder 4"/>
          <p:cNvSpPr>
            <a:spLocks noGrp="1"/>
          </p:cNvSpPr>
          <p:nvPr>
            <p:ph type="ftr" sz="quarter" idx="10"/>
          </p:nvPr>
        </p:nvSpPr>
        <p:spPr bwMode="auto">
          <a:noFill/>
          <a:ln>
            <a:miter lim="800000"/>
            <a:headEnd/>
            <a:tailEnd/>
          </a:ln>
        </p:spPr>
        <p:txBody>
          <a:bodyPr/>
          <a:lstStyle/>
          <a:p>
            <a:r>
              <a:rPr lang="en-US" altLang="en-US" smtClean="0">
                <a:ea typeface="ＭＳ Ｐゴシック"/>
              </a:rPr>
              <a:t>Carol Mostow LICSW</a:t>
            </a:r>
          </a:p>
        </p:txBody>
      </p:sp>
      <p:sp>
        <p:nvSpPr>
          <p:cNvPr id="62466" name="Rectangle 2"/>
          <p:cNvSpPr>
            <a:spLocks noGrp="1" noChangeArrowheads="1"/>
          </p:cNvSpPr>
          <p:nvPr>
            <p:ph type="title" idx="4294967295"/>
          </p:nvPr>
        </p:nvSpPr>
        <p:spPr bwMode="auto">
          <a:xfrm>
            <a:off x="457200" y="304800"/>
            <a:ext cx="8229600" cy="1457325"/>
          </a:xfrm>
          <a:noFill/>
        </p:spPr>
        <p:txBody>
          <a:bodyPr anchor="ctr"/>
          <a:lstStyle/>
          <a:p>
            <a:pPr algn="ctr"/>
            <a:r>
              <a:rPr lang="en-US" altLang="en-US" sz="3200" cap="none" smtClean="0">
                <a:ea typeface="ＭＳ Ｐゴシック"/>
              </a:rPr>
              <a:t/>
            </a:r>
            <a:br>
              <a:rPr lang="en-US" altLang="en-US" sz="3200" cap="none" smtClean="0">
                <a:ea typeface="ＭＳ Ｐゴシック"/>
              </a:rPr>
            </a:br>
            <a:r>
              <a:rPr lang="en-US" altLang="en-US" sz="4000" cap="none" smtClean="0">
                <a:ea typeface="ＭＳ Ｐゴシック"/>
              </a:rPr>
              <a:t>Listening for RESPECT</a:t>
            </a:r>
          </a:p>
        </p:txBody>
      </p:sp>
      <p:sp>
        <p:nvSpPr>
          <p:cNvPr id="62467" name="Rectangle 3"/>
          <p:cNvSpPr>
            <a:spLocks noGrp="1" noChangeArrowheads="1"/>
          </p:cNvSpPr>
          <p:nvPr>
            <p:ph type="body" idx="4294967295"/>
          </p:nvPr>
        </p:nvSpPr>
        <p:spPr>
          <a:xfrm>
            <a:off x="457200" y="1762125"/>
            <a:ext cx="8229600" cy="4257675"/>
          </a:xfrm>
        </p:spPr>
        <p:txBody>
          <a:bodyPr/>
          <a:lstStyle/>
          <a:p>
            <a:pPr>
              <a:lnSpc>
                <a:spcPct val="90000"/>
              </a:lnSpc>
              <a:buFont typeface="Arial" charset="0"/>
              <a:buNone/>
            </a:pPr>
            <a:endParaRPr lang="en-US" altLang="en-US" smtClean="0">
              <a:ea typeface="ＭＳ Ｐゴシック"/>
            </a:endParaRPr>
          </a:p>
        </p:txBody>
      </p:sp>
      <p:sp>
        <p:nvSpPr>
          <p:cNvPr id="62468" name="Text Box 4"/>
          <p:cNvSpPr txBox="1">
            <a:spLocks noChangeArrowheads="1"/>
          </p:cNvSpPr>
          <p:nvPr/>
        </p:nvSpPr>
        <p:spPr bwMode="auto">
          <a:xfrm>
            <a:off x="7086600" y="6400800"/>
            <a:ext cx="2057400" cy="274638"/>
          </a:xfrm>
          <a:prstGeom prst="rect">
            <a:avLst/>
          </a:prstGeom>
          <a:noFill/>
          <a:ln w="9525">
            <a:noFill/>
            <a:miter lim="800000"/>
            <a:headEnd/>
            <a:tailEnd/>
          </a:ln>
        </p:spPr>
        <p:txBody>
          <a:bodyPr>
            <a:spAutoFit/>
          </a:bodyPr>
          <a:lstStyle/>
          <a:p>
            <a:pPr defTabSz="914400"/>
            <a:endParaRPr lang="en-US" altLang="en-US" sz="1200" i="0">
              <a:solidFill>
                <a:schemeClr val="tx1"/>
              </a:solidFill>
              <a:latin typeface="Arial Unicode MS" pitchFamily="34" charset="-128"/>
            </a:endParaRPr>
          </a:p>
        </p:txBody>
      </p:sp>
      <p:pic>
        <p:nvPicPr>
          <p:cNvPr id="62469" name="Picture 1"/>
          <p:cNvPicPr>
            <a:picLocks noChangeAspect="1"/>
          </p:cNvPicPr>
          <p:nvPr/>
        </p:nvPicPr>
        <p:blipFill>
          <a:blip r:embed="rId3"/>
          <a:srcRect/>
          <a:stretch>
            <a:fillRect/>
          </a:stretch>
        </p:blipFill>
        <p:spPr bwMode="auto">
          <a:xfrm>
            <a:off x="457200" y="1762125"/>
            <a:ext cx="8229600" cy="4286250"/>
          </a:xfrm>
          <a:prstGeom prst="rect">
            <a:avLst/>
          </a:prstGeom>
          <a:noFill/>
          <a:ln w="9525">
            <a:noFill/>
            <a:miter lim="800000"/>
            <a:headEnd/>
            <a:tailEnd/>
          </a:ln>
        </p:spPr>
      </p:pic>
      <p:sp>
        <p:nvSpPr>
          <p:cNvPr id="8" name="Rectangle 7"/>
          <p:cNvSpPr/>
          <p:nvPr/>
        </p:nvSpPr>
        <p:spPr>
          <a:xfrm>
            <a:off x="4267200" y="6057900"/>
            <a:ext cx="396875" cy="277813"/>
          </a:xfrm>
          <a:prstGeom prst="rect">
            <a:avLst/>
          </a:prstGeom>
        </p:spPr>
        <p:txBody>
          <a:bodyPr>
            <a:spAutoFit/>
          </a:bodyPr>
          <a:lstStyle/>
          <a:p>
            <a:pPr defTabSz="914400">
              <a:defRPr/>
            </a:pPr>
            <a:fld id="{538DCBB0-80FE-4798-A573-08325CBADFA8}" type="slidenum">
              <a:rPr lang="en-US" sz="1200" i="0">
                <a:solidFill>
                  <a:prstClr val="black"/>
                </a:solidFill>
                <a:latin typeface="Arial" pitchFamily="34" charset="0"/>
                <a:ea typeface="ＭＳ Ｐゴシック" pitchFamily="34" charset="-128"/>
                <a:cs typeface="+mn-cs"/>
              </a:rPr>
              <a:pPr defTabSz="914400">
                <a:defRPr/>
              </a:pPr>
              <a:t>15</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Footer Placeholder 4"/>
          <p:cNvSpPr>
            <a:spLocks noGrp="1"/>
          </p:cNvSpPr>
          <p:nvPr>
            <p:ph type="ftr" sz="quarter" idx="10"/>
          </p:nvPr>
        </p:nvSpPr>
        <p:spPr bwMode="auto">
          <a:noFill/>
          <a:ln>
            <a:miter lim="800000"/>
            <a:headEnd/>
            <a:tailEnd/>
          </a:ln>
        </p:spPr>
        <p:txBody>
          <a:bodyPr/>
          <a:lstStyle/>
          <a:p>
            <a:r>
              <a:rPr lang="en-US" altLang="en-US" smtClean="0">
                <a:ea typeface="ＭＳ Ｐゴシック"/>
              </a:rPr>
              <a:t>Carol Mostow LICSW</a:t>
            </a:r>
          </a:p>
        </p:txBody>
      </p:sp>
      <p:sp>
        <p:nvSpPr>
          <p:cNvPr id="64514" name="Rectangle 2"/>
          <p:cNvSpPr>
            <a:spLocks noGrp="1" noChangeArrowheads="1"/>
          </p:cNvSpPr>
          <p:nvPr>
            <p:ph type="title" idx="4294967295"/>
          </p:nvPr>
        </p:nvSpPr>
        <p:spPr bwMode="auto">
          <a:noFill/>
        </p:spPr>
        <p:txBody>
          <a:bodyPr anchor="ctr"/>
          <a:lstStyle/>
          <a:p>
            <a:r>
              <a:rPr lang="en-US" altLang="en-US" sz="3200" cap="none" smtClean="0">
                <a:ea typeface="ＭＳ Ｐゴシック"/>
              </a:rPr>
              <a:t>	POLLING QUESTION</a:t>
            </a:r>
          </a:p>
        </p:txBody>
      </p:sp>
      <p:sp>
        <p:nvSpPr>
          <p:cNvPr id="64515" name="Rectangle 3"/>
          <p:cNvSpPr>
            <a:spLocks noGrp="1" noChangeArrowheads="1"/>
          </p:cNvSpPr>
          <p:nvPr>
            <p:ph type="body" idx="4294967295"/>
          </p:nvPr>
        </p:nvSpPr>
        <p:spPr/>
        <p:txBody>
          <a:bodyPr/>
          <a:lstStyle/>
          <a:p>
            <a:endParaRPr lang="en-US" altLang="en-US" sz="3000" smtClean="0">
              <a:ea typeface="ＭＳ Ｐゴシック"/>
            </a:endParaRPr>
          </a:p>
        </p:txBody>
      </p:sp>
      <p:sp>
        <p:nvSpPr>
          <p:cNvPr id="6" name="Rectangle 5"/>
          <p:cNvSpPr/>
          <p:nvPr/>
        </p:nvSpPr>
        <p:spPr>
          <a:xfrm>
            <a:off x="4267200" y="6057900"/>
            <a:ext cx="396875" cy="277813"/>
          </a:xfrm>
          <a:prstGeom prst="rect">
            <a:avLst/>
          </a:prstGeom>
        </p:spPr>
        <p:txBody>
          <a:bodyPr>
            <a:spAutoFit/>
          </a:bodyPr>
          <a:lstStyle/>
          <a:p>
            <a:pPr defTabSz="914400">
              <a:defRPr/>
            </a:pPr>
            <a:fld id="{E11FB5A5-9811-4FFF-8EAB-881539947506}" type="slidenum">
              <a:rPr lang="en-US" sz="1200" i="0">
                <a:solidFill>
                  <a:prstClr val="black"/>
                </a:solidFill>
                <a:latin typeface="Arial" pitchFamily="34" charset="0"/>
                <a:ea typeface="ＭＳ Ｐゴシック" pitchFamily="34" charset="-128"/>
                <a:cs typeface="+mn-cs"/>
              </a:rPr>
              <a:pPr defTabSz="914400">
                <a:defRPr/>
              </a:pPr>
              <a:t>16</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Footer Placeholder 4"/>
          <p:cNvSpPr>
            <a:spLocks noGrp="1"/>
          </p:cNvSpPr>
          <p:nvPr>
            <p:ph type="ftr" sz="quarter" idx="10"/>
          </p:nvPr>
        </p:nvSpPr>
        <p:spPr bwMode="auto">
          <a:noFill/>
          <a:ln>
            <a:miter lim="800000"/>
            <a:headEnd/>
            <a:tailEnd/>
          </a:ln>
        </p:spPr>
        <p:txBody>
          <a:bodyPr/>
          <a:lstStyle/>
          <a:p>
            <a:r>
              <a:rPr lang="en-US" altLang="en-US" smtClean="0">
                <a:ea typeface="ＭＳ Ｐゴシック"/>
              </a:rPr>
              <a:t>Carol Mostow LICSW</a:t>
            </a:r>
          </a:p>
        </p:txBody>
      </p:sp>
      <p:sp>
        <p:nvSpPr>
          <p:cNvPr id="66562" name="Rectangle 2"/>
          <p:cNvSpPr>
            <a:spLocks noGrp="1" noChangeArrowheads="1"/>
          </p:cNvSpPr>
          <p:nvPr>
            <p:ph type="title" idx="4294967295"/>
          </p:nvPr>
        </p:nvSpPr>
        <p:spPr bwMode="auto">
          <a:xfrm>
            <a:off x="457200" y="228600"/>
            <a:ext cx="8382000" cy="1752600"/>
          </a:xfrm>
          <a:noFill/>
        </p:spPr>
        <p:txBody>
          <a:bodyPr anchor="ctr"/>
          <a:lstStyle/>
          <a:p>
            <a:pPr algn="ctr" eaLnBrk="1" hangingPunct="1"/>
            <a:r>
              <a:rPr lang="en-US" sz="4000" cap="none" smtClean="0">
                <a:ea typeface="ＭＳ Ｐゴシック"/>
              </a:rPr>
              <a:t>How and why RESPECT?</a:t>
            </a:r>
            <a:r>
              <a:rPr lang="en-US" sz="3200" cap="none" smtClean="0">
                <a:ea typeface="ＭＳ Ｐゴシック"/>
              </a:rPr>
              <a:t/>
            </a:r>
            <a:br>
              <a:rPr lang="en-US" sz="3200" cap="none" smtClean="0">
                <a:ea typeface="ＭＳ Ｐゴシック"/>
              </a:rPr>
            </a:br>
            <a:endParaRPr lang="en-US" sz="3200" cap="none" smtClean="0">
              <a:ea typeface="ＭＳ Ｐゴシック"/>
            </a:endParaRPr>
          </a:p>
        </p:txBody>
      </p:sp>
      <p:sp>
        <p:nvSpPr>
          <p:cNvPr id="66563" name="Text Box 4"/>
          <p:cNvSpPr txBox="1">
            <a:spLocks noChangeArrowheads="1"/>
          </p:cNvSpPr>
          <p:nvPr/>
        </p:nvSpPr>
        <p:spPr bwMode="auto">
          <a:xfrm>
            <a:off x="7086600" y="6364288"/>
            <a:ext cx="1828800" cy="366712"/>
          </a:xfrm>
          <a:prstGeom prst="rect">
            <a:avLst/>
          </a:prstGeom>
          <a:noFill/>
          <a:ln w="9525">
            <a:noFill/>
            <a:miter lim="800000"/>
            <a:headEnd/>
            <a:tailEnd/>
          </a:ln>
        </p:spPr>
        <p:txBody>
          <a:bodyPr>
            <a:spAutoFit/>
          </a:bodyPr>
          <a:lstStyle/>
          <a:p>
            <a:pPr defTabSz="914400"/>
            <a:endParaRPr lang="en-US" altLang="en-US" sz="1800" i="0">
              <a:solidFill>
                <a:schemeClr val="tx1"/>
              </a:solidFill>
              <a:latin typeface="Arial Unicode MS" pitchFamily="34" charset="-128"/>
            </a:endParaRPr>
          </a:p>
        </p:txBody>
      </p:sp>
      <p:pic>
        <p:nvPicPr>
          <p:cNvPr id="66564" name="Picture 2" descr="C:\Users\bl3\AppData\Local\Microsoft\Windows\Temporary Internet Files\Content.Outlook\L38IDYZ3\james_photo_colorcorrected.jpg"/>
          <p:cNvPicPr>
            <a:picLocks noChangeAspect="1" noChangeArrowheads="1"/>
          </p:cNvPicPr>
          <p:nvPr/>
        </p:nvPicPr>
        <p:blipFill>
          <a:blip r:embed="rId3"/>
          <a:srcRect/>
          <a:stretch>
            <a:fillRect/>
          </a:stretch>
        </p:blipFill>
        <p:spPr bwMode="auto">
          <a:xfrm>
            <a:off x="990600" y="1570038"/>
            <a:ext cx="7010400" cy="4498975"/>
          </a:xfrm>
          <a:prstGeom prst="rect">
            <a:avLst/>
          </a:prstGeom>
          <a:noFill/>
          <a:ln w="9525">
            <a:noFill/>
            <a:miter lim="800000"/>
            <a:headEnd/>
            <a:tailEnd/>
          </a:ln>
        </p:spPr>
      </p:pic>
      <p:sp>
        <p:nvSpPr>
          <p:cNvPr id="7" name="Rectangle 6"/>
          <p:cNvSpPr/>
          <p:nvPr/>
        </p:nvSpPr>
        <p:spPr>
          <a:xfrm>
            <a:off x="4267200" y="6057900"/>
            <a:ext cx="396875" cy="277813"/>
          </a:xfrm>
          <a:prstGeom prst="rect">
            <a:avLst/>
          </a:prstGeom>
        </p:spPr>
        <p:txBody>
          <a:bodyPr>
            <a:spAutoFit/>
          </a:bodyPr>
          <a:lstStyle/>
          <a:p>
            <a:pPr defTabSz="914400">
              <a:defRPr/>
            </a:pPr>
            <a:fld id="{FC4CC1D7-F311-405E-8C6E-22A68D782CF2}" type="slidenum">
              <a:rPr lang="en-US" sz="1200" i="0">
                <a:solidFill>
                  <a:prstClr val="black"/>
                </a:solidFill>
                <a:latin typeface="Arial" pitchFamily="34" charset="0"/>
                <a:ea typeface="ＭＳ Ｐゴシック" pitchFamily="34" charset="-128"/>
                <a:cs typeface="+mn-cs"/>
              </a:rPr>
              <a:pPr defTabSz="914400">
                <a:defRPr/>
              </a:pPr>
              <a:t>17</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sz="2400" i="1" smtClean="0">
                <a:ea typeface="ＭＳ Ｐゴシック"/>
              </a:rPr>
              <a:t>African American, Hispanic and Asian patients feel less respected by physicians than do white patients</a:t>
            </a:r>
            <a:r>
              <a:rPr lang="en-US" sz="2800" i="1" smtClean="0">
                <a:ea typeface="ＭＳ Ｐゴシック"/>
              </a:rPr>
              <a:t>.</a:t>
            </a:r>
            <a:r>
              <a:rPr lang="en-US" sz="2800" i="1" baseline="30000" smtClean="0">
                <a:ea typeface="ＭＳ Ｐゴシック"/>
              </a:rPr>
              <a:t>5</a:t>
            </a:r>
            <a:r>
              <a:rPr lang="en-US" sz="2800" i="1" smtClean="0">
                <a:ea typeface="ＭＳ Ｐゴシック"/>
              </a:rPr>
              <a:t>	</a:t>
            </a:r>
          </a:p>
          <a:p>
            <a:pPr eaLnBrk="1" hangingPunct="1"/>
            <a:r>
              <a:rPr lang="en-US" altLang="en-US" sz="2400" i="1" smtClean="0">
                <a:ea typeface="ＭＳ Ｐゴシック"/>
              </a:rPr>
              <a:t>White physicians dominate speech more with non-white patients. </a:t>
            </a:r>
            <a:r>
              <a:rPr lang="en-US" altLang="en-US" sz="2400" i="1" baseline="30000" smtClean="0">
                <a:ea typeface="ＭＳ Ｐゴシック"/>
              </a:rPr>
              <a:t>6</a:t>
            </a:r>
            <a:r>
              <a:rPr lang="en-US" altLang="en-US" sz="2400" i="1" smtClean="0">
                <a:ea typeface="ＭＳ Ｐゴシック"/>
              </a:rPr>
              <a:t> </a:t>
            </a:r>
          </a:p>
          <a:p>
            <a:pPr eaLnBrk="1" hangingPunct="1"/>
            <a:r>
              <a:rPr lang="en-US" altLang="en-US" sz="2400" i="1" smtClean="0">
                <a:ea typeface="ＭＳ Ｐゴシック"/>
              </a:rPr>
              <a:t>White MDs display less warmth, pt-centered behaviors with AA pts </a:t>
            </a:r>
            <a:r>
              <a:rPr lang="en-US" altLang="en-US" sz="2400" i="1" baseline="30000" smtClean="0">
                <a:ea typeface="ＭＳ Ｐゴシック"/>
              </a:rPr>
              <a:t>6</a:t>
            </a:r>
            <a:r>
              <a:rPr lang="en-US" altLang="en-US" sz="2400" i="1" smtClean="0">
                <a:ea typeface="ＭＳ Ｐゴシック"/>
              </a:rPr>
              <a:t>        </a:t>
            </a:r>
          </a:p>
          <a:p>
            <a:pPr eaLnBrk="1" hangingPunct="1"/>
            <a:r>
              <a:rPr lang="en-US" altLang="en-US" sz="2400" i="1" smtClean="0">
                <a:ea typeface="ＭＳ Ｐゴシック"/>
              </a:rPr>
              <a:t>63% of AA vs. 38% of whites believe their MDs have, or would experiment on them without their consent. </a:t>
            </a:r>
            <a:r>
              <a:rPr lang="en-US" altLang="en-US" sz="2400" i="1" baseline="30000" smtClean="0">
                <a:ea typeface="ＭＳ Ｐゴシック"/>
              </a:rPr>
              <a:t>7</a:t>
            </a:r>
            <a:endParaRPr lang="en-US" altLang="en-US" sz="2400" i="1" smtClean="0">
              <a:ea typeface="ＭＳ Ｐゴシック"/>
            </a:endParaRPr>
          </a:p>
          <a:p>
            <a:pPr eaLnBrk="1" hangingPunct="1">
              <a:spcBef>
                <a:spcPts val="675"/>
              </a:spcBef>
            </a:pPr>
            <a:r>
              <a:rPr lang="en-US" altLang="en-US" sz="2400" i="1" smtClean="0">
                <a:ea typeface="ＭＳ Ｐゴシック"/>
              </a:rPr>
              <a:t>Experiencing less support, less partnering and less information from their doctor lowered black patients’ trust in their physicians </a:t>
            </a:r>
            <a:r>
              <a:rPr lang="en-US" altLang="en-US" sz="2400" i="1" baseline="30000" smtClean="0">
                <a:ea typeface="ＭＳ Ｐゴシック"/>
              </a:rPr>
              <a:t>8</a:t>
            </a:r>
            <a:r>
              <a:rPr lang="en-US" altLang="en-US" sz="2400" i="1" smtClean="0">
                <a:ea typeface="ＭＳ Ｐゴシック"/>
              </a:rPr>
              <a:t>                </a:t>
            </a:r>
            <a:r>
              <a:rPr lang="en-US" altLang="en-US" sz="1400" i="1" smtClean="0">
                <a:ea typeface="ＭＳ Ｐゴシック"/>
              </a:rPr>
              <a:t>						</a:t>
            </a:r>
            <a:r>
              <a:rPr lang="en-US" altLang="en-US" sz="1400" smtClean="0">
                <a:ea typeface="ＭＳ Ｐゴシック"/>
              </a:rPr>
              <a:t>							</a:t>
            </a:r>
            <a:endParaRPr lang="en-US" altLang="en-US" sz="2400" i="1" smtClean="0">
              <a:ea typeface="ＭＳ Ｐゴシック"/>
            </a:endParaRPr>
          </a:p>
          <a:p>
            <a:pPr eaLnBrk="1" hangingPunct="1">
              <a:buFont typeface="Arial" charset="0"/>
              <a:buNone/>
            </a:pPr>
            <a:r>
              <a:rPr lang="en-US" altLang="en-US" sz="2800" smtClean="0">
                <a:ea typeface="ＭＳ Ｐゴシック"/>
              </a:rPr>
              <a:t>				</a:t>
            </a:r>
            <a:r>
              <a:rPr lang="en-US" sz="2800" smtClean="0">
                <a:ea typeface="ＭＳ Ｐゴシック"/>
              </a:rPr>
              <a:t>	</a:t>
            </a:r>
            <a:endParaRPr lang="en-US" smtClean="0">
              <a:ea typeface="ＭＳ Ｐゴシック"/>
            </a:endParaRPr>
          </a:p>
        </p:txBody>
      </p:sp>
      <p:sp>
        <p:nvSpPr>
          <p:cNvPr id="68610" name="Footer Placeholder 2"/>
          <p:cNvSpPr>
            <a:spLocks noGrp="1"/>
          </p:cNvSpPr>
          <p:nvPr>
            <p:ph type="ftr" sz="quarter" idx="11"/>
          </p:nvPr>
        </p:nvSpPr>
        <p:spPr bwMode="auto">
          <a:noFill/>
          <a:ln>
            <a:miter lim="800000"/>
            <a:headEnd/>
            <a:tailEnd/>
          </a:ln>
        </p:spPr>
        <p:txBody>
          <a:bodyPr/>
          <a:lstStyle/>
          <a:p>
            <a:r>
              <a:rPr lang="en-US" smtClean="0">
                <a:ea typeface="ＭＳ Ｐゴシック"/>
              </a:rPr>
              <a:t>Carol Mostow LICSW</a:t>
            </a:r>
          </a:p>
        </p:txBody>
      </p:sp>
      <p:sp>
        <p:nvSpPr>
          <p:cNvPr id="68611" name="TextBox 4"/>
          <p:cNvSpPr txBox="1">
            <a:spLocks noChangeArrowheads="1"/>
          </p:cNvSpPr>
          <p:nvPr/>
        </p:nvSpPr>
        <p:spPr bwMode="auto">
          <a:xfrm>
            <a:off x="1009650" y="593725"/>
            <a:ext cx="6704013" cy="701675"/>
          </a:xfrm>
          <a:prstGeom prst="rect">
            <a:avLst/>
          </a:prstGeom>
          <a:noFill/>
          <a:ln w="9525">
            <a:noFill/>
            <a:miter lim="800000"/>
            <a:headEnd/>
            <a:tailEnd/>
          </a:ln>
        </p:spPr>
        <p:txBody>
          <a:bodyPr wrap="none">
            <a:spAutoFit/>
          </a:bodyPr>
          <a:lstStyle/>
          <a:p>
            <a:pPr algn="ctr" eaLnBrk="0" hangingPunct="0"/>
            <a:r>
              <a:rPr lang="en-US" sz="4000" i="0"/>
              <a:t>Disparity data for RESPECT </a:t>
            </a:r>
          </a:p>
        </p:txBody>
      </p:sp>
      <p:sp>
        <p:nvSpPr>
          <p:cNvPr id="6" name="Rectangle 5"/>
          <p:cNvSpPr/>
          <p:nvPr/>
        </p:nvSpPr>
        <p:spPr>
          <a:xfrm>
            <a:off x="4267200" y="6057900"/>
            <a:ext cx="396875" cy="277813"/>
          </a:xfrm>
          <a:prstGeom prst="rect">
            <a:avLst/>
          </a:prstGeom>
        </p:spPr>
        <p:txBody>
          <a:bodyPr>
            <a:spAutoFit/>
          </a:bodyPr>
          <a:lstStyle/>
          <a:p>
            <a:pPr defTabSz="914400">
              <a:defRPr/>
            </a:pPr>
            <a:fld id="{10FC65FA-B5F5-4BA6-BEFC-F3551DE511C6}" type="slidenum">
              <a:rPr lang="en-US" sz="1200" i="0">
                <a:solidFill>
                  <a:prstClr val="black"/>
                </a:solidFill>
                <a:latin typeface="Arial" pitchFamily="34" charset="0"/>
                <a:ea typeface="ＭＳ Ｐゴシック" pitchFamily="34" charset="-128"/>
                <a:cs typeface="+mn-cs"/>
              </a:rPr>
              <a:pPr defTabSz="914400">
                <a:defRPr/>
              </a:pPr>
              <a:t>18</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5"/>
          <p:cNvSpPr>
            <a:spLocks noGrp="1"/>
          </p:cNvSpPr>
          <p:nvPr>
            <p:ph idx="1"/>
          </p:nvPr>
        </p:nvSpPr>
        <p:spPr/>
        <p:txBody>
          <a:bodyPr/>
          <a:lstStyle/>
          <a:p>
            <a:pPr>
              <a:buFont typeface="Arial" charset="0"/>
              <a:buNone/>
            </a:pPr>
            <a:endParaRPr lang="en-US" smtClean="0">
              <a:ea typeface="ＭＳ Ｐゴシック"/>
            </a:endParaRPr>
          </a:p>
          <a:p>
            <a:r>
              <a:rPr lang="en-US" sz="2400" smtClean="0">
                <a:ea typeface="ＭＳ Ｐゴシック"/>
              </a:rPr>
              <a:t>Affirm patient’s value, dignity, autonomy, concerns verbally and nonverbally</a:t>
            </a:r>
          </a:p>
          <a:p>
            <a:r>
              <a:rPr lang="en-US" sz="2400" smtClean="0">
                <a:ea typeface="ＭＳ Ｐゴシック"/>
              </a:rPr>
              <a:t>Skills </a:t>
            </a:r>
          </a:p>
          <a:p>
            <a:pPr lvl="1"/>
            <a:r>
              <a:rPr lang="en-US" sz="2400" smtClean="0">
                <a:ea typeface="ＭＳ Ｐゴシック"/>
              </a:rPr>
              <a:t>Attentive listening, eye contact, body posture.</a:t>
            </a:r>
          </a:p>
          <a:p>
            <a:pPr lvl="1"/>
            <a:r>
              <a:rPr lang="en-US" sz="2400" smtClean="0">
                <a:ea typeface="ＭＳ Ｐゴシック"/>
              </a:rPr>
              <a:t>Address patient in their preferred terms</a:t>
            </a:r>
          </a:p>
          <a:p>
            <a:pPr lvl="1"/>
            <a:r>
              <a:rPr lang="en-US" sz="2400" smtClean="0">
                <a:ea typeface="ＭＳ Ｐゴシック"/>
              </a:rPr>
              <a:t>Recognize/affirm patient’s efforts, choices, accomplishments</a:t>
            </a:r>
          </a:p>
          <a:p>
            <a:r>
              <a:rPr lang="en-US" sz="2400" smtClean="0">
                <a:ea typeface="ＭＳ Ｐゴシック"/>
              </a:rPr>
              <a:t>Example</a:t>
            </a:r>
          </a:p>
          <a:p>
            <a:pPr lvl="1"/>
            <a:r>
              <a:rPr lang="en-US" altLang="en-US" smtClean="0">
                <a:ea typeface="ＭＳ Ｐゴシック"/>
              </a:rPr>
              <a:t>“</a:t>
            </a:r>
            <a:r>
              <a:rPr lang="en-US" altLang="en-US" sz="2400" i="1" smtClean="0">
                <a:ea typeface="ＭＳ Ｐゴシック"/>
              </a:rPr>
              <a:t>You have so much to take care of with your work and family yet you still made it in today.”</a:t>
            </a:r>
            <a:endParaRPr lang="en-US" altLang="en-US" smtClean="0">
              <a:ea typeface="ＭＳ Ｐゴシック"/>
            </a:endParaRPr>
          </a:p>
          <a:p>
            <a:pPr lvl="1"/>
            <a:endParaRPr lang="en-US" smtClean="0">
              <a:ea typeface="ＭＳ Ｐゴシック"/>
            </a:endParaRPr>
          </a:p>
          <a:p>
            <a:endParaRPr lang="en-US" altLang="en-US" sz="2400" smtClean="0">
              <a:ea typeface="ＭＳ Ｐゴシック"/>
            </a:endParaRPr>
          </a:p>
          <a:p>
            <a:endParaRPr lang="en-US" altLang="en-US" sz="2400" smtClean="0">
              <a:ea typeface="ＭＳ Ｐゴシック"/>
            </a:endParaRPr>
          </a:p>
          <a:p>
            <a:endParaRPr lang="en-US" smtClean="0">
              <a:ea typeface="ＭＳ Ｐゴシック"/>
            </a:endParaRPr>
          </a:p>
        </p:txBody>
      </p:sp>
      <p:sp>
        <p:nvSpPr>
          <p:cNvPr id="70658" name="Footer Placeholder 2"/>
          <p:cNvSpPr>
            <a:spLocks noGrp="1"/>
          </p:cNvSpPr>
          <p:nvPr>
            <p:ph type="ftr" sz="quarter" idx="11"/>
          </p:nvPr>
        </p:nvSpPr>
        <p:spPr bwMode="auto">
          <a:noFill/>
          <a:ln>
            <a:miter lim="800000"/>
            <a:headEnd/>
            <a:tailEnd/>
          </a:ln>
        </p:spPr>
        <p:txBody>
          <a:bodyPr/>
          <a:lstStyle/>
          <a:p>
            <a:r>
              <a:rPr lang="en-US" smtClean="0">
                <a:ea typeface="ＭＳ Ｐゴシック"/>
              </a:rPr>
              <a:t>Carol Mostow LICSW</a:t>
            </a:r>
          </a:p>
        </p:txBody>
      </p:sp>
      <p:sp>
        <p:nvSpPr>
          <p:cNvPr id="70659" name="Rectangle 7"/>
          <p:cNvSpPr>
            <a:spLocks noChangeArrowheads="1"/>
          </p:cNvSpPr>
          <p:nvPr/>
        </p:nvSpPr>
        <p:spPr bwMode="auto">
          <a:xfrm>
            <a:off x="2363788" y="560388"/>
            <a:ext cx="3789362" cy="762000"/>
          </a:xfrm>
          <a:prstGeom prst="rect">
            <a:avLst/>
          </a:prstGeom>
          <a:noFill/>
          <a:ln w="9525">
            <a:noFill/>
            <a:miter lim="800000"/>
            <a:headEnd/>
            <a:tailEnd/>
          </a:ln>
        </p:spPr>
        <p:txBody>
          <a:bodyPr wrap="none">
            <a:spAutoFit/>
          </a:bodyPr>
          <a:lstStyle/>
          <a:p>
            <a:pPr algn="ctr" eaLnBrk="0" hangingPunct="0"/>
            <a:r>
              <a:rPr lang="en-US" sz="4400" i="0"/>
              <a:t>Show </a:t>
            </a:r>
            <a:r>
              <a:rPr lang="en-US" sz="4400" b="1" i="0"/>
              <a:t>R</a:t>
            </a:r>
            <a:r>
              <a:rPr lang="en-US" sz="4400" i="0"/>
              <a:t>espect</a:t>
            </a:r>
          </a:p>
        </p:txBody>
      </p:sp>
      <p:sp>
        <p:nvSpPr>
          <p:cNvPr id="6" name="Rectangle 5"/>
          <p:cNvSpPr/>
          <p:nvPr/>
        </p:nvSpPr>
        <p:spPr>
          <a:xfrm>
            <a:off x="4267200" y="6057900"/>
            <a:ext cx="396875" cy="277813"/>
          </a:xfrm>
          <a:prstGeom prst="rect">
            <a:avLst/>
          </a:prstGeom>
        </p:spPr>
        <p:txBody>
          <a:bodyPr>
            <a:spAutoFit/>
          </a:bodyPr>
          <a:lstStyle/>
          <a:p>
            <a:pPr defTabSz="914400">
              <a:defRPr/>
            </a:pPr>
            <a:fld id="{AFA563EE-E11A-43A5-9485-95337701575C}" type="slidenum">
              <a:rPr lang="en-US" sz="1200" i="0">
                <a:solidFill>
                  <a:prstClr val="black"/>
                </a:solidFill>
                <a:latin typeface="Arial" pitchFamily="34" charset="0"/>
                <a:ea typeface="ＭＳ Ｐゴシック" pitchFamily="34" charset="-128"/>
                <a:cs typeface="+mn-cs"/>
              </a:rPr>
              <a:pPr defTabSz="914400">
                <a:defRPr/>
              </a:pPr>
              <a:t>19</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i="0">
                <a:solidFill>
                  <a:srgbClr val="008000"/>
                </a:solidFill>
              </a:rPr>
              <a:t>Audience Reminders</a:t>
            </a:r>
          </a:p>
        </p:txBody>
      </p:sp>
      <p:sp>
        <p:nvSpPr>
          <p:cNvPr id="37890" name="Rectangle 3"/>
          <p:cNvSpPr txBox="1">
            <a:spLocks noChangeArrowheads="1"/>
          </p:cNvSpPr>
          <p:nvPr/>
        </p:nvSpPr>
        <p:spPr bwMode="auto">
          <a:xfrm>
            <a:off x="1066800" y="1598613"/>
            <a:ext cx="7239000" cy="4497387"/>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altLang="en-US" i="0">
                <a:solidFill>
                  <a:srgbClr val="000000"/>
                </a:solidFill>
                <a:latin typeface="Calibri" pitchFamily="34" charset="0"/>
              </a:rPr>
              <a:t>This webinar is funded in part by a donation in memory of Julian and Eunice Cohen.</a:t>
            </a:r>
          </a:p>
          <a:p>
            <a:pPr marL="342900" indent="-342900" eaLnBrk="0" hangingPunct="0">
              <a:spcBef>
                <a:spcPct val="20000"/>
              </a:spcBef>
              <a:buFont typeface="Arial" charset="0"/>
              <a:buChar char="•"/>
            </a:pPr>
            <a:r>
              <a:rPr lang="en-US" altLang="en-US" i="0">
                <a:solidFill>
                  <a:srgbClr val="000000"/>
                </a:solidFill>
                <a:latin typeface="Calibri" pitchFamily="34" charset="0"/>
              </a:rPr>
              <a:t>Submit a question by typing it into the Question and Answer pane at the right of your screen at any time.</a:t>
            </a:r>
          </a:p>
          <a:p>
            <a:pPr marL="342900" indent="-342900" eaLnBrk="0" hangingPunct="0">
              <a:spcBef>
                <a:spcPct val="20000"/>
              </a:spcBef>
              <a:buFont typeface="Arial" charset="0"/>
              <a:buChar char="•"/>
            </a:pPr>
            <a:r>
              <a:rPr lang="en-US" altLang="en-US" i="0">
                <a:solidFill>
                  <a:srgbClr val="000000"/>
                </a:solidFill>
                <a:latin typeface="Calibri" pitchFamily="34" charset="0"/>
              </a:rPr>
              <a:t>Respond to audience polls by clicking on the answer of your choice.</a:t>
            </a:r>
          </a:p>
          <a:p>
            <a:pPr marL="342900" indent="-342900" eaLnBrk="0" hangingPunct="0">
              <a:spcBef>
                <a:spcPct val="20000"/>
              </a:spcBef>
              <a:buFont typeface="Arial" charset="0"/>
              <a:buChar char="•"/>
            </a:pPr>
            <a:r>
              <a:rPr lang="en-US" altLang="en-US" i="0">
                <a:solidFill>
                  <a:srgbClr val="000000"/>
                </a:solidFill>
                <a:latin typeface="Calibri" pitchFamily="34" charset="0"/>
              </a:rPr>
              <a:t>Provide feedback through our electronic survey following the Webinar.</a:t>
            </a:r>
          </a:p>
        </p:txBody>
      </p:sp>
      <p:sp>
        <p:nvSpPr>
          <p:cNvPr id="6" name="Rectangle 5"/>
          <p:cNvSpPr/>
          <p:nvPr/>
        </p:nvSpPr>
        <p:spPr>
          <a:xfrm>
            <a:off x="4487863" y="6096000"/>
            <a:ext cx="396875" cy="276225"/>
          </a:xfrm>
          <a:prstGeom prst="rect">
            <a:avLst/>
          </a:prstGeom>
        </p:spPr>
        <p:txBody>
          <a:bodyPr>
            <a:spAutoFit/>
          </a:bodyPr>
          <a:lstStyle/>
          <a:p>
            <a:pPr defTabSz="914400">
              <a:defRPr/>
            </a:pPr>
            <a:fld id="{7D5DA04B-50CA-460B-9A7E-FA9EB98DDA69}" type="slidenum">
              <a:rPr lang="en-US" sz="1200" i="0">
                <a:solidFill>
                  <a:prstClr val="black"/>
                </a:solidFill>
                <a:latin typeface="Arial" pitchFamily="34" charset="0"/>
                <a:ea typeface="ＭＳ Ｐゴシック" pitchFamily="34" charset="-128"/>
                <a:cs typeface="+mn-cs"/>
              </a:rPr>
              <a:pPr defTabSz="914400">
                <a:defRPr/>
              </a:pPr>
              <a:t>2</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Footer Placeholder 4"/>
          <p:cNvSpPr>
            <a:spLocks noGrp="1"/>
          </p:cNvSpPr>
          <p:nvPr>
            <p:ph type="ftr" sz="quarter" idx="10"/>
          </p:nvPr>
        </p:nvSpPr>
        <p:spPr bwMode="auto">
          <a:noFill/>
          <a:ln>
            <a:miter lim="800000"/>
            <a:headEnd/>
            <a:tailEnd/>
          </a:ln>
        </p:spPr>
        <p:txBody>
          <a:bodyPr/>
          <a:lstStyle/>
          <a:p>
            <a:r>
              <a:rPr lang="en-US" altLang="en-US" smtClean="0">
                <a:ea typeface="ＭＳ Ｐゴシック"/>
              </a:rPr>
              <a:t>Carol Mostow LICSW</a:t>
            </a:r>
          </a:p>
        </p:txBody>
      </p:sp>
      <p:sp>
        <p:nvSpPr>
          <p:cNvPr id="46083" name="Rectangle 2"/>
          <p:cNvSpPr>
            <a:spLocks noGrp="1" noChangeArrowheads="1"/>
          </p:cNvSpPr>
          <p:nvPr>
            <p:ph type="title" idx="4294967295"/>
          </p:nvPr>
        </p:nvSpPr>
        <p:spPr bwMode="auto">
          <a:xfrm>
            <a:off x="457200" y="333375"/>
            <a:ext cx="8077200" cy="896938"/>
          </a:xfrm>
        </p:spPr>
        <p:txBody>
          <a:bodyPr anchor="ctr">
            <a:normAutofit fontScale="90000"/>
          </a:bodyPr>
          <a:lstStyle/>
          <a:p>
            <a:pPr algn="ctr" eaLnBrk="1" hangingPunct="1">
              <a:defRPr/>
            </a:pPr>
            <a:r>
              <a:rPr lang="en-US" altLang="en-US" sz="2900" cap="none" smtClean="0">
                <a:ea typeface="ＭＳ Ｐゴシック"/>
              </a:rPr>
              <a:t> </a:t>
            </a:r>
            <a:r>
              <a:rPr lang="en-US" altLang="en-US" sz="4000" cap="none" smtClean="0">
                <a:ea typeface="ＭＳ Ｐゴシック"/>
              </a:rPr>
              <a:t>Elicit the patient's </a:t>
            </a:r>
            <a:br>
              <a:rPr lang="en-US" altLang="en-US" sz="4000" cap="none" smtClean="0">
                <a:ea typeface="ＭＳ Ｐゴシック"/>
              </a:rPr>
            </a:br>
            <a:r>
              <a:rPr lang="en-US" altLang="en-US" sz="4000" b="1" cap="none" smtClean="0">
                <a:ea typeface="ＭＳ Ｐゴシック"/>
              </a:rPr>
              <a:t>E</a:t>
            </a:r>
            <a:r>
              <a:rPr lang="en-US" altLang="en-US" sz="4000" cap="none" smtClean="0">
                <a:ea typeface="ＭＳ Ｐゴシック"/>
              </a:rPr>
              <a:t>xplanatory model</a:t>
            </a:r>
          </a:p>
        </p:txBody>
      </p:sp>
      <p:sp>
        <p:nvSpPr>
          <p:cNvPr id="72707" name="Rectangle 3"/>
          <p:cNvSpPr>
            <a:spLocks noGrp="1" noChangeArrowheads="1"/>
          </p:cNvSpPr>
          <p:nvPr>
            <p:ph type="body" idx="4294967295"/>
          </p:nvPr>
        </p:nvSpPr>
        <p:spPr>
          <a:xfrm>
            <a:off x="457200" y="1570038"/>
            <a:ext cx="8229600" cy="4525962"/>
          </a:xfrm>
        </p:spPr>
        <p:txBody>
          <a:bodyPr/>
          <a:lstStyle/>
          <a:p>
            <a:pPr eaLnBrk="1" hangingPunct="1">
              <a:lnSpc>
                <a:spcPct val="80000"/>
              </a:lnSpc>
            </a:pPr>
            <a:r>
              <a:rPr lang="en-US" altLang="en-US" sz="2700" smtClean="0">
                <a:ea typeface="ＭＳ Ｐゴシック"/>
              </a:rPr>
              <a:t>What does the patient think caused his/her illness? What does the patient think will help?</a:t>
            </a:r>
          </a:p>
          <a:p>
            <a:pPr eaLnBrk="1" hangingPunct="1">
              <a:lnSpc>
                <a:spcPct val="80000"/>
              </a:lnSpc>
            </a:pPr>
            <a:r>
              <a:rPr lang="en-US" altLang="en-US" sz="2700" smtClean="0">
                <a:ea typeface="ＭＳ Ｐゴシック"/>
              </a:rPr>
              <a:t>Skills </a:t>
            </a:r>
          </a:p>
          <a:p>
            <a:pPr lvl="1" eaLnBrk="1" hangingPunct="1">
              <a:lnSpc>
                <a:spcPct val="80000"/>
              </a:lnSpc>
            </a:pPr>
            <a:r>
              <a:rPr lang="en-US" altLang="en-US" sz="2400" smtClean="0">
                <a:ea typeface="ＭＳ Ｐゴシック"/>
              </a:rPr>
              <a:t>Kleinman questions </a:t>
            </a:r>
            <a:r>
              <a:rPr lang="en-US" altLang="en-US" sz="2400" i="1" baseline="30000" smtClean="0">
                <a:ea typeface="ＭＳ Ｐゴシック"/>
              </a:rPr>
              <a:t>2</a:t>
            </a:r>
            <a:r>
              <a:rPr lang="en-US" altLang="en-US" i="1" smtClean="0">
                <a:ea typeface="ＭＳ Ｐゴシック"/>
              </a:rPr>
              <a:t>  </a:t>
            </a:r>
          </a:p>
          <a:p>
            <a:pPr eaLnBrk="1" hangingPunct="1">
              <a:lnSpc>
                <a:spcPct val="80000"/>
              </a:lnSpc>
            </a:pPr>
            <a:r>
              <a:rPr lang="en-US" altLang="en-US" sz="2500" smtClean="0">
                <a:ea typeface="ＭＳ Ｐゴシック"/>
              </a:rPr>
              <a:t>Example </a:t>
            </a:r>
          </a:p>
          <a:p>
            <a:pPr lvl="1" eaLnBrk="1" hangingPunct="1">
              <a:lnSpc>
                <a:spcPct val="80000"/>
              </a:lnSpc>
            </a:pPr>
            <a:r>
              <a:rPr lang="en-US" altLang="en-US" sz="2200" i="1" smtClean="0">
                <a:ea typeface="ＭＳ Ｐゴシック"/>
              </a:rPr>
              <a:t>“What do you think has caused your problem?”</a:t>
            </a:r>
          </a:p>
          <a:p>
            <a:pPr lvl="1" eaLnBrk="1" hangingPunct="1">
              <a:lnSpc>
                <a:spcPct val="80000"/>
              </a:lnSpc>
            </a:pPr>
            <a:r>
              <a:rPr lang="en-US" altLang="en-US" sz="2200" i="1" smtClean="0">
                <a:ea typeface="ＭＳ Ｐゴシック"/>
              </a:rPr>
              <a:t>“What do think would help you?”</a:t>
            </a:r>
            <a:endParaRPr lang="en-US" altLang="en-US" sz="2400" smtClean="0">
              <a:ea typeface="ＭＳ Ｐゴシック"/>
            </a:endParaRPr>
          </a:p>
          <a:p>
            <a:pPr eaLnBrk="1" hangingPunct="1">
              <a:lnSpc>
                <a:spcPct val="80000"/>
              </a:lnSpc>
            </a:pPr>
            <a:r>
              <a:rPr lang="en-US" altLang="en-US" sz="2700" smtClean="0">
                <a:ea typeface="ＭＳ Ｐゴシック"/>
              </a:rPr>
              <a:t>Rationale </a:t>
            </a:r>
          </a:p>
          <a:p>
            <a:pPr lvl="1" eaLnBrk="1" hangingPunct="1">
              <a:lnSpc>
                <a:spcPct val="80000"/>
              </a:lnSpc>
            </a:pPr>
            <a:r>
              <a:rPr lang="en-US" altLang="en-US" sz="2200" smtClean="0">
                <a:ea typeface="ＭＳ Ｐゴシック"/>
              </a:rPr>
              <a:t>Patient’s understanding is often different from clinician’s but not shared unless elicited. </a:t>
            </a:r>
            <a:r>
              <a:rPr lang="en-US" altLang="en-US" sz="2200" baseline="30000" smtClean="0">
                <a:ea typeface="ＭＳ Ｐゴシック"/>
              </a:rPr>
              <a:t>9</a:t>
            </a:r>
            <a:r>
              <a:rPr lang="en-US" altLang="en-US" sz="2200" smtClean="0">
                <a:ea typeface="ＭＳ Ｐゴシック"/>
              </a:rPr>
              <a:t> 		</a:t>
            </a:r>
          </a:p>
          <a:p>
            <a:pPr eaLnBrk="1" hangingPunct="1">
              <a:lnSpc>
                <a:spcPct val="80000"/>
              </a:lnSpc>
            </a:pPr>
            <a:endParaRPr lang="en-US" altLang="en-US" sz="2500" smtClean="0">
              <a:ea typeface="ＭＳ Ｐゴシック"/>
            </a:endParaRPr>
          </a:p>
          <a:p>
            <a:pPr eaLnBrk="1" hangingPunct="1">
              <a:lnSpc>
                <a:spcPct val="80000"/>
              </a:lnSpc>
              <a:buFont typeface="Arial" charset="0"/>
              <a:buNone/>
            </a:pPr>
            <a:r>
              <a:rPr lang="en-US" altLang="en-US" sz="900" smtClean="0">
                <a:ea typeface="ＭＳ Ｐゴシック"/>
              </a:rPr>
              <a:t>   			</a:t>
            </a:r>
            <a:r>
              <a:rPr lang="en-US" altLang="en-US" sz="800" smtClean="0">
                <a:ea typeface="ＭＳ Ｐゴシック"/>
              </a:rPr>
              <a:t/>
            </a:r>
            <a:br>
              <a:rPr lang="en-US" altLang="en-US" sz="800" smtClean="0">
                <a:ea typeface="ＭＳ Ｐゴシック"/>
              </a:rPr>
            </a:br>
            <a:endParaRPr lang="en-US" altLang="en-US" sz="800" smtClean="0">
              <a:ea typeface="ＭＳ Ｐゴシック"/>
            </a:endParaRPr>
          </a:p>
        </p:txBody>
      </p:sp>
      <p:sp>
        <p:nvSpPr>
          <p:cNvPr id="6" name="Rectangle 5"/>
          <p:cNvSpPr/>
          <p:nvPr/>
        </p:nvSpPr>
        <p:spPr>
          <a:xfrm>
            <a:off x="4267200" y="6057900"/>
            <a:ext cx="396875" cy="277813"/>
          </a:xfrm>
          <a:prstGeom prst="rect">
            <a:avLst/>
          </a:prstGeom>
        </p:spPr>
        <p:txBody>
          <a:bodyPr>
            <a:spAutoFit/>
          </a:bodyPr>
          <a:lstStyle/>
          <a:p>
            <a:pPr defTabSz="914400">
              <a:defRPr/>
            </a:pPr>
            <a:fld id="{A4F0738D-AEC9-4DDF-9023-22CBEC1E18E4}" type="slidenum">
              <a:rPr lang="en-US" sz="1200" i="0">
                <a:solidFill>
                  <a:prstClr val="black"/>
                </a:solidFill>
                <a:latin typeface="Arial" pitchFamily="34" charset="0"/>
                <a:ea typeface="ＭＳ Ｐゴシック" pitchFamily="34" charset="-128"/>
                <a:cs typeface="+mn-cs"/>
              </a:rPr>
              <a:pPr defTabSz="914400">
                <a:defRPr/>
              </a:pPr>
              <a:t>20</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Footer Placeholder 4"/>
          <p:cNvSpPr>
            <a:spLocks noGrp="1"/>
          </p:cNvSpPr>
          <p:nvPr>
            <p:ph type="ftr" sz="quarter" idx="10"/>
          </p:nvPr>
        </p:nvSpPr>
        <p:spPr bwMode="auto">
          <a:noFill/>
          <a:ln>
            <a:miter lim="800000"/>
            <a:headEnd/>
            <a:tailEnd/>
          </a:ln>
        </p:spPr>
        <p:txBody>
          <a:bodyPr/>
          <a:lstStyle/>
          <a:p>
            <a:r>
              <a:rPr lang="en-US" altLang="en-US" smtClean="0">
                <a:ea typeface="ＭＳ Ｐゴシック"/>
              </a:rPr>
              <a:t>Carol Mostow LICSW</a:t>
            </a:r>
          </a:p>
        </p:txBody>
      </p:sp>
      <p:sp>
        <p:nvSpPr>
          <p:cNvPr id="48131" name="Rectangle 2"/>
          <p:cNvSpPr>
            <a:spLocks noGrp="1" noChangeArrowheads="1"/>
          </p:cNvSpPr>
          <p:nvPr>
            <p:ph type="title" idx="4294967295"/>
          </p:nvPr>
        </p:nvSpPr>
        <p:spPr bwMode="auto">
          <a:xfrm>
            <a:off x="533400" y="533400"/>
            <a:ext cx="8153400" cy="995363"/>
          </a:xfrm>
        </p:spPr>
        <p:txBody>
          <a:bodyPr anchor="ctr">
            <a:normAutofit fontScale="90000"/>
          </a:bodyPr>
          <a:lstStyle/>
          <a:p>
            <a:pPr algn="ctr" eaLnBrk="1" hangingPunct="1">
              <a:defRPr/>
            </a:pPr>
            <a:r>
              <a:rPr lang="en-US" sz="2600" cap="none" smtClean="0">
                <a:solidFill>
                  <a:schemeClr val="accent2"/>
                </a:solidFill>
                <a:ea typeface="ＭＳ Ｐゴシック"/>
              </a:rPr>
              <a:t>  </a:t>
            </a:r>
            <a:br>
              <a:rPr lang="en-US" sz="2600" cap="none" smtClean="0">
                <a:solidFill>
                  <a:schemeClr val="accent2"/>
                </a:solidFill>
                <a:ea typeface="ＭＳ Ｐゴシック"/>
              </a:rPr>
            </a:br>
            <a:r>
              <a:rPr lang="en-US" sz="4000" cap="none" smtClean="0">
                <a:ea typeface="ＭＳ Ｐゴシック"/>
              </a:rPr>
              <a:t>Explore </a:t>
            </a:r>
            <a:r>
              <a:rPr lang="en-US" sz="4000" b="1" cap="none" smtClean="0">
                <a:ea typeface="ＭＳ Ｐゴシック"/>
              </a:rPr>
              <a:t>S</a:t>
            </a:r>
            <a:r>
              <a:rPr lang="en-US" sz="4000" cap="none" smtClean="0">
                <a:ea typeface="ＭＳ Ｐゴシック"/>
              </a:rPr>
              <a:t>ocial context      </a:t>
            </a:r>
            <a:br>
              <a:rPr lang="en-US" sz="4000" cap="none" smtClean="0">
                <a:ea typeface="ＭＳ Ｐゴシック"/>
              </a:rPr>
            </a:br>
            <a:endParaRPr lang="en-US" sz="4000" cap="none" smtClean="0">
              <a:ea typeface="ＭＳ Ｐゴシック"/>
            </a:endParaRPr>
          </a:p>
        </p:txBody>
      </p:sp>
      <p:sp>
        <p:nvSpPr>
          <p:cNvPr id="74755" name="Rectangle 3"/>
          <p:cNvSpPr>
            <a:spLocks noGrp="1" noChangeArrowheads="1"/>
          </p:cNvSpPr>
          <p:nvPr>
            <p:ph type="body" idx="4294967295"/>
          </p:nvPr>
        </p:nvSpPr>
        <p:spPr>
          <a:xfrm>
            <a:off x="533400" y="1371600"/>
            <a:ext cx="8153400" cy="4648200"/>
          </a:xfrm>
        </p:spPr>
        <p:txBody>
          <a:bodyPr/>
          <a:lstStyle/>
          <a:p>
            <a:pPr eaLnBrk="1" hangingPunct="1">
              <a:lnSpc>
                <a:spcPct val="80000"/>
              </a:lnSpc>
            </a:pPr>
            <a:endParaRPr lang="en-US" altLang="en-US" sz="1900" smtClean="0">
              <a:ea typeface="ＭＳ Ｐゴシック"/>
            </a:endParaRPr>
          </a:p>
          <a:p>
            <a:pPr eaLnBrk="1" hangingPunct="1">
              <a:lnSpc>
                <a:spcPct val="80000"/>
              </a:lnSpc>
            </a:pPr>
            <a:r>
              <a:rPr lang="en-US" sz="2800" smtClean="0">
                <a:ea typeface="ＭＳ Ｐゴシック"/>
              </a:rPr>
              <a:t>Examine stressors, supports, strengths, spiritual resources </a:t>
            </a:r>
            <a:r>
              <a:rPr lang="en-US" altLang="en-US" sz="2400" i="1" baseline="30000" smtClean="0">
                <a:ea typeface="ＭＳ Ｐゴシック"/>
              </a:rPr>
              <a:t>10, 11</a:t>
            </a:r>
            <a:endParaRPr lang="en-US" sz="2400" i="1" smtClean="0">
              <a:ea typeface="ＭＳ Ｐゴシック"/>
            </a:endParaRPr>
          </a:p>
          <a:p>
            <a:pPr eaLnBrk="1" hangingPunct="1">
              <a:lnSpc>
                <a:spcPct val="80000"/>
              </a:lnSpc>
            </a:pPr>
            <a:r>
              <a:rPr lang="en-US" altLang="en-US" sz="2800" smtClean="0">
                <a:ea typeface="ＭＳ Ｐゴシック"/>
              </a:rPr>
              <a:t>Skills - Elicit </a:t>
            </a:r>
          </a:p>
          <a:p>
            <a:pPr lvl="1" eaLnBrk="1" hangingPunct="1">
              <a:lnSpc>
                <a:spcPct val="80000"/>
              </a:lnSpc>
            </a:pPr>
            <a:r>
              <a:rPr lang="en-US" altLang="en-US" sz="2600" smtClean="0">
                <a:ea typeface="ＭＳ Ｐゴシック"/>
              </a:rPr>
              <a:t>How illness affects the patient’s life</a:t>
            </a:r>
          </a:p>
          <a:p>
            <a:pPr lvl="1" eaLnBrk="1" hangingPunct="1">
              <a:lnSpc>
                <a:spcPct val="80000"/>
              </a:lnSpc>
            </a:pPr>
            <a:r>
              <a:rPr lang="en-US" altLang="en-US" sz="2600" smtClean="0">
                <a:ea typeface="ＭＳ Ｐゴシック"/>
              </a:rPr>
              <a:t>How the patient’s life affects illness</a:t>
            </a:r>
          </a:p>
          <a:p>
            <a:pPr eaLnBrk="1" hangingPunct="1">
              <a:lnSpc>
                <a:spcPct val="80000"/>
              </a:lnSpc>
            </a:pPr>
            <a:r>
              <a:rPr lang="en-US" altLang="en-US" sz="2800" smtClean="0">
                <a:ea typeface="ＭＳ Ｐゴシック"/>
              </a:rPr>
              <a:t>Examples</a:t>
            </a:r>
          </a:p>
          <a:p>
            <a:pPr lvl="1" eaLnBrk="1" hangingPunct="1">
              <a:lnSpc>
                <a:spcPct val="80000"/>
              </a:lnSpc>
            </a:pPr>
            <a:r>
              <a:rPr lang="en-US" altLang="en-US" sz="2600" i="1" smtClean="0">
                <a:ea typeface="ＭＳ Ｐゴシック"/>
              </a:rPr>
              <a:t>“What or who in your life helps you cope?” </a:t>
            </a:r>
          </a:p>
          <a:p>
            <a:pPr lvl="1" eaLnBrk="1" hangingPunct="1">
              <a:lnSpc>
                <a:spcPct val="80000"/>
              </a:lnSpc>
            </a:pPr>
            <a:r>
              <a:rPr lang="en-US" altLang="en-US" sz="2600" i="1" smtClean="0">
                <a:ea typeface="ＭＳ Ｐゴシック"/>
              </a:rPr>
              <a:t>“What or who makes it harder?”</a:t>
            </a:r>
            <a:endParaRPr lang="en-US" altLang="en-US" sz="2800" b="1" smtClean="0">
              <a:ea typeface="ＭＳ Ｐゴシック"/>
            </a:endParaRPr>
          </a:p>
          <a:p>
            <a:pPr eaLnBrk="1" hangingPunct="1">
              <a:lnSpc>
                <a:spcPct val="80000"/>
              </a:lnSpc>
            </a:pPr>
            <a:r>
              <a:rPr lang="en-US" altLang="en-US" sz="2800" smtClean="0">
                <a:ea typeface="ＭＳ Ｐゴシック"/>
              </a:rPr>
              <a:t>Rationale</a:t>
            </a:r>
          </a:p>
          <a:p>
            <a:pPr lvl="1" eaLnBrk="1" hangingPunct="1">
              <a:lnSpc>
                <a:spcPct val="80000"/>
              </a:lnSpc>
            </a:pPr>
            <a:r>
              <a:rPr lang="en-US" altLang="en-US" sz="2600" smtClean="0">
                <a:ea typeface="ＭＳ Ｐゴシック"/>
              </a:rPr>
              <a:t>Personal, family or community resources may help with health burdens</a:t>
            </a:r>
          </a:p>
          <a:p>
            <a:pPr eaLnBrk="1" hangingPunct="1">
              <a:lnSpc>
                <a:spcPct val="80000"/>
              </a:lnSpc>
              <a:buFont typeface="Arial" charset="0"/>
              <a:buNone/>
            </a:pPr>
            <a:r>
              <a:rPr lang="en-US" altLang="en-US" sz="1900" smtClean="0">
                <a:ea typeface="ＭＳ Ｐゴシック"/>
              </a:rPr>
              <a:t>	</a:t>
            </a:r>
          </a:p>
          <a:p>
            <a:pPr eaLnBrk="1" hangingPunct="1">
              <a:lnSpc>
                <a:spcPct val="80000"/>
              </a:lnSpc>
            </a:pPr>
            <a:endParaRPr lang="en-US" altLang="en-US" sz="1900" smtClean="0">
              <a:ea typeface="ＭＳ Ｐゴシック"/>
            </a:endParaRPr>
          </a:p>
          <a:p>
            <a:pPr lvl="1" eaLnBrk="1" hangingPunct="1">
              <a:lnSpc>
                <a:spcPct val="80000"/>
              </a:lnSpc>
            </a:pPr>
            <a:endParaRPr lang="en-US" altLang="en-US" sz="900" smtClean="0">
              <a:ea typeface="ＭＳ Ｐゴシック"/>
            </a:endParaRPr>
          </a:p>
        </p:txBody>
      </p:sp>
      <p:sp>
        <p:nvSpPr>
          <p:cNvPr id="6" name="Rectangle 5"/>
          <p:cNvSpPr/>
          <p:nvPr/>
        </p:nvSpPr>
        <p:spPr>
          <a:xfrm>
            <a:off x="4267200" y="6057900"/>
            <a:ext cx="396875" cy="277813"/>
          </a:xfrm>
          <a:prstGeom prst="rect">
            <a:avLst/>
          </a:prstGeom>
        </p:spPr>
        <p:txBody>
          <a:bodyPr>
            <a:spAutoFit/>
          </a:bodyPr>
          <a:lstStyle/>
          <a:p>
            <a:pPr defTabSz="914400">
              <a:defRPr/>
            </a:pPr>
            <a:fld id="{0D9347E4-C729-41F4-A8CF-9626868395D5}" type="slidenum">
              <a:rPr lang="en-US" sz="1200" i="0">
                <a:solidFill>
                  <a:prstClr val="black"/>
                </a:solidFill>
                <a:latin typeface="Arial" pitchFamily="34" charset="0"/>
                <a:ea typeface="ＭＳ Ｐゴシック" pitchFamily="34" charset="-128"/>
                <a:cs typeface="+mn-cs"/>
              </a:rPr>
              <a:pPr defTabSz="914400">
                <a:defRPr/>
              </a:pPr>
              <a:t>21</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Footer Placeholder 4"/>
          <p:cNvSpPr>
            <a:spLocks noGrp="1"/>
          </p:cNvSpPr>
          <p:nvPr>
            <p:ph type="ftr" sz="quarter" idx="10"/>
          </p:nvPr>
        </p:nvSpPr>
        <p:spPr bwMode="auto">
          <a:noFill/>
          <a:ln>
            <a:miter lim="800000"/>
            <a:headEnd/>
            <a:tailEnd/>
          </a:ln>
        </p:spPr>
        <p:txBody>
          <a:bodyPr/>
          <a:lstStyle/>
          <a:p>
            <a:r>
              <a:rPr lang="en-US" altLang="en-US" smtClean="0">
                <a:ea typeface="ＭＳ Ｐゴシック"/>
              </a:rPr>
              <a:t>Carol Mostow LICSW</a:t>
            </a:r>
          </a:p>
        </p:txBody>
      </p:sp>
      <p:sp>
        <p:nvSpPr>
          <p:cNvPr id="76802" name="Rectangle 2"/>
          <p:cNvSpPr>
            <a:spLocks noGrp="1" noChangeArrowheads="1"/>
          </p:cNvSpPr>
          <p:nvPr>
            <p:ph type="title" idx="4294967295"/>
          </p:nvPr>
        </p:nvSpPr>
        <p:spPr bwMode="auto">
          <a:xfrm>
            <a:off x="990600" y="333375"/>
            <a:ext cx="7696200" cy="868363"/>
          </a:xfrm>
          <a:noFill/>
        </p:spPr>
        <p:txBody>
          <a:bodyPr anchor="ctr"/>
          <a:lstStyle/>
          <a:p>
            <a:pPr algn="ctr" eaLnBrk="1" hangingPunct="1"/>
            <a:r>
              <a:rPr lang="en-US" altLang="en-US" sz="4000" cap="none" smtClean="0">
                <a:solidFill>
                  <a:schemeClr val="accent2"/>
                </a:solidFill>
                <a:ea typeface="ＭＳ Ｐゴシック"/>
              </a:rPr>
              <a:t> </a:t>
            </a:r>
            <a:r>
              <a:rPr lang="en-US" altLang="en-US" sz="4000" cap="none" smtClean="0">
                <a:ea typeface="ＭＳ Ｐゴシック"/>
              </a:rPr>
              <a:t>Share </a:t>
            </a:r>
            <a:r>
              <a:rPr lang="en-US" altLang="en-US" sz="4000" b="1" cap="none" smtClean="0">
                <a:ea typeface="ＭＳ Ｐゴシック"/>
              </a:rPr>
              <a:t>P</a:t>
            </a:r>
            <a:r>
              <a:rPr lang="en-US" altLang="en-US" sz="4000" cap="none" smtClean="0">
                <a:ea typeface="ＭＳ Ｐゴシック"/>
              </a:rPr>
              <a:t>ower</a:t>
            </a:r>
          </a:p>
        </p:txBody>
      </p:sp>
      <p:sp>
        <p:nvSpPr>
          <p:cNvPr id="76803" name="Rectangle 3"/>
          <p:cNvSpPr>
            <a:spLocks noGrp="1" noChangeArrowheads="1"/>
          </p:cNvSpPr>
          <p:nvPr>
            <p:ph type="body" idx="4294967295"/>
          </p:nvPr>
        </p:nvSpPr>
        <p:spPr>
          <a:xfrm>
            <a:off x="609600" y="1371600"/>
            <a:ext cx="8077200" cy="4876800"/>
          </a:xfrm>
        </p:spPr>
        <p:txBody>
          <a:bodyPr/>
          <a:lstStyle/>
          <a:p>
            <a:pPr eaLnBrk="1" hangingPunct="1">
              <a:lnSpc>
                <a:spcPct val="80000"/>
              </a:lnSpc>
            </a:pPr>
            <a:r>
              <a:rPr lang="en-US" altLang="en-US" sz="3200" smtClean="0">
                <a:ea typeface="ＭＳ Ｐゴシック"/>
              </a:rPr>
              <a:t>Share control </a:t>
            </a:r>
            <a:r>
              <a:rPr lang="en-US" altLang="en-US" sz="2400" i="1" baseline="30000" smtClean="0">
                <a:ea typeface="ＭＳ Ｐゴシック"/>
              </a:rPr>
              <a:t>12, 13</a:t>
            </a:r>
            <a:endParaRPr lang="en-US" altLang="en-US" sz="2400" i="1" smtClean="0">
              <a:ea typeface="ＭＳ Ｐゴシック"/>
            </a:endParaRPr>
          </a:p>
          <a:p>
            <a:pPr eaLnBrk="1" hangingPunct="1">
              <a:lnSpc>
                <a:spcPct val="80000"/>
              </a:lnSpc>
            </a:pPr>
            <a:r>
              <a:rPr lang="en-US" altLang="en-US" sz="3200" smtClean="0">
                <a:ea typeface="ＭＳ Ｐゴシック"/>
              </a:rPr>
              <a:t>Skills </a:t>
            </a:r>
          </a:p>
          <a:p>
            <a:pPr lvl="1" eaLnBrk="1" hangingPunct="1">
              <a:lnSpc>
                <a:spcPct val="80000"/>
              </a:lnSpc>
            </a:pPr>
            <a:r>
              <a:rPr lang="en-US" altLang="en-US" sz="2800" smtClean="0">
                <a:ea typeface="ＭＳ Ｐゴシック"/>
              </a:rPr>
              <a:t>Listen </a:t>
            </a:r>
          </a:p>
          <a:p>
            <a:pPr lvl="1" eaLnBrk="1" hangingPunct="1">
              <a:lnSpc>
                <a:spcPct val="80000"/>
              </a:lnSpc>
            </a:pPr>
            <a:r>
              <a:rPr lang="en-US" altLang="en-US" sz="2800" smtClean="0">
                <a:ea typeface="ＭＳ Ｐゴシック"/>
              </a:rPr>
              <a:t>Do not dominate or speak too much  </a:t>
            </a:r>
          </a:p>
          <a:p>
            <a:pPr lvl="1" eaLnBrk="1" hangingPunct="1">
              <a:lnSpc>
                <a:spcPct val="80000"/>
              </a:lnSpc>
            </a:pPr>
            <a:r>
              <a:rPr lang="en-US" altLang="en-US" sz="2800" smtClean="0">
                <a:ea typeface="ＭＳ Ｐゴシック"/>
              </a:rPr>
              <a:t>‘Build’ rather than ‘take’ the history</a:t>
            </a:r>
          </a:p>
          <a:p>
            <a:pPr lvl="1" eaLnBrk="1" hangingPunct="1">
              <a:lnSpc>
                <a:spcPct val="80000"/>
              </a:lnSpc>
            </a:pPr>
            <a:r>
              <a:rPr lang="en-US" altLang="en-US" sz="2800" smtClean="0">
                <a:ea typeface="ＭＳ Ｐゴシック"/>
              </a:rPr>
              <a:t>Negotiate agenda and treatment plan</a:t>
            </a:r>
          </a:p>
          <a:p>
            <a:pPr lvl="1" eaLnBrk="1" hangingPunct="1">
              <a:lnSpc>
                <a:spcPct val="80000"/>
              </a:lnSpc>
            </a:pPr>
            <a:r>
              <a:rPr lang="en-US" altLang="en-US" sz="2800" smtClean="0">
                <a:ea typeface="ＭＳ Ｐゴシック"/>
              </a:rPr>
              <a:t>Elicit patient’s preferences and choice</a:t>
            </a:r>
            <a:endParaRPr lang="en-US" altLang="en-US" sz="3200" smtClean="0">
              <a:ea typeface="ＭＳ Ｐゴシック"/>
            </a:endParaRPr>
          </a:p>
          <a:p>
            <a:pPr eaLnBrk="1" hangingPunct="1">
              <a:lnSpc>
                <a:spcPct val="80000"/>
              </a:lnSpc>
            </a:pPr>
            <a:r>
              <a:rPr lang="en-US" altLang="en-US" sz="3200" smtClean="0">
                <a:ea typeface="ＭＳ Ｐゴシック"/>
              </a:rPr>
              <a:t>Example</a:t>
            </a:r>
          </a:p>
          <a:p>
            <a:pPr lvl="1" eaLnBrk="1" hangingPunct="1">
              <a:lnSpc>
                <a:spcPct val="80000"/>
              </a:lnSpc>
            </a:pPr>
            <a:r>
              <a:rPr lang="en-US" altLang="en-US" sz="2800" i="1" smtClean="0">
                <a:ea typeface="ＭＳ Ｐゴシック"/>
              </a:rPr>
              <a:t>“What would feel helpful to you?”</a:t>
            </a:r>
            <a:r>
              <a:rPr lang="en-US" altLang="en-US" sz="2800" smtClean="0">
                <a:ea typeface="ＭＳ Ｐゴシック"/>
              </a:rPr>
              <a:t> </a:t>
            </a:r>
          </a:p>
          <a:p>
            <a:pPr eaLnBrk="1" hangingPunct="1">
              <a:lnSpc>
                <a:spcPct val="80000"/>
              </a:lnSpc>
            </a:pPr>
            <a:endParaRPr lang="en-US" altLang="en-US" sz="2800" smtClean="0">
              <a:ea typeface="ＭＳ Ｐゴシック"/>
            </a:endParaRPr>
          </a:p>
          <a:p>
            <a:pPr eaLnBrk="1" hangingPunct="1">
              <a:lnSpc>
                <a:spcPct val="80000"/>
              </a:lnSpc>
            </a:pPr>
            <a:endParaRPr lang="en-US" altLang="en-US" sz="2800" smtClean="0">
              <a:ea typeface="ＭＳ Ｐゴシック"/>
            </a:endParaRPr>
          </a:p>
          <a:p>
            <a:pPr eaLnBrk="1" hangingPunct="1">
              <a:lnSpc>
                <a:spcPct val="80000"/>
              </a:lnSpc>
            </a:pPr>
            <a:endParaRPr lang="en-US" altLang="en-US" sz="1100" smtClean="0">
              <a:ea typeface="ＭＳ Ｐゴシック"/>
            </a:endParaRPr>
          </a:p>
          <a:p>
            <a:pPr eaLnBrk="1" hangingPunct="1">
              <a:lnSpc>
                <a:spcPct val="80000"/>
              </a:lnSpc>
              <a:buFont typeface="Arial" charset="0"/>
              <a:buNone/>
            </a:pPr>
            <a:r>
              <a:rPr lang="en-US" altLang="en-US" sz="1200" smtClean="0">
                <a:ea typeface="ＭＳ Ｐゴシック"/>
              </a:rPr>
              <a:t>	      			</a:t>
            </a:r>
            <a:r>
              <a:rPr lang="en-US" altLang="en-US" sz="1200" smtClean="0">
                <a:solidFill>
                  <a:schemeClr val="bg1"/>
                </a:solidFill>
                <a:ea typeface="ＭＳ Ｐゴシック"/>
              </a:rPr>
              <a:t>    				</a:t>
            </a:r>
          </a:p>
          <a:p>
            <a:pPr algn="ctr" eaLnBrk="1" hangingPunct="1">
              <a:lnSpc>
                <a:spcPct val="80000"/>
              </a:lnSpc>
              <a:buFont typeface="Arial" charset="0"/>
              <a:buNone/>
            </a:pPr>
            <a:r>
              <a:rPr lang="en-US" altLang="en-US" sz="1200" smtClean="0">
                <a:solidFill>
                  <a:schemeClr val="bg1"/>
                </a:solidFill>
                <a:ea typeface="ＭＳ Ｐゴシック"/>
              </a:rPr>
              <a:t>					    </a:t>
            </a:r>
          </a:p>
          <a:p>
            <a:pPr algn="ctr" eaLnBrk="1" hangingPunct="1">
              <a:lnSpc>
                <a:spcPct val="80000"/>
              </a:lnSpc>
              <a:buFont typeface="Arial" charset="0"/>
              <a:buNone/>
            </a:pPr>
            <a:r>
              <a:rPr lang="en-US" altLang="en-US" sz="1200" smtClean="0">
                <a:solidFill>
                  <a:schemeClr val="bg1"/>
                </a:solidFill>
                <a:ea typeface="ＭＳ Ｐゴシック"/>
              </a:rPr>
              <a:t>					</a:t>
            </a:r>
          </a:p>
          <a:p>
            <a:pPr algn="ctr" eaLnBrk="1" hangingPunct="1">
              <a:lnSpc>
                <a:spcPct val="80000"/>
              </a:lnSpc>
              <a:buFont typeface="Arial" charset="0"/>
              <a:buNone/>
            </a:pPr>
            <a:endParaRPr lang="en-US" altLang="en-US" sz="1200" smtClean="0">
              <a:solidFill>
                <a:schemeClr val="bg1"/>
              </a:solidFill>
              <a:ea typeface="ＭＳ Ｐゴシック"/>
            </a:endParaRPr>
          </a:p>
        </p:txBody>
      </p:sp>
      <p:sp>
        <p:nvSpPr>
          <p:cNvPr id="6" name="Rectangle 5"/>
          <p:cNvSpPr/>
          <p:nvPr/>
        </p:nvSpPr>
        <p:spPr>
          <a:xfrm>
            <a:off x="4267200" y="6057900"/>
            <a:ext cx="396875" cy="277813"/>
          </a:xfrm>
          <a:prstGeom prst="rect">
            <a:avLst/>
          </a:prstGeom>
        </p:spPr>
        <p:txBody>
          <a:bodyPr>
            <a:spAutoFit/>
          </a:bodyPr>
          <a:lstStyle/>
          <a:p>
            <a:pPr defTabSz="914400">
              <a:defRPr/>
            </a:pPr>
            <a:fld id="{90D9FE48-FBE5-4CCD-AC9B-298C134EB202}" type="slidenum">
              <a:rPr lang="en-US" sz="1200" i="0">
                <a:solidFill>
                  <a:prstClr val="black"/>
                </a:solidFill>
                <a:latin typeface="Arial" pitchFamily="34" charset="0"/>
                <a:ea typeface="ＭＳ Ｐゴシック" pitchFamily="34" charset="-128"/>
                <a:cs typeface="+mn-cs"/>
              </a:rPr>
              <a:pPr defTabSz="914400">
                <a:defRPr/>
              </a:pPr>
              <a:t>22</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Footer Placeholder 4"/>
          <p:cNvSpPr>
            <a:spLocks noGrp="1"/>
          </p:cNvSpPr>
          <p:nvPr>
            <p:ph type="ftr" sz="quarter" idx="10"/>
          </p:nvPr>
        </p:nvSpPr>
        <p:spPr bwMode="auto">
          <a:noFill/>
          <a:ln>
            <a:miter lim="800000"/>
            <a:headEnd/>
            <a:tailEnd/>
          </a:ln>
        </p:spPr>
        <p:txBody>
          <a:bodyPr/>
          <a:lstStyle/>
          <a:p>
            <a:r>
              <a:rPr lang="en-US" altLang="en-US" smtClean="0">
                <a:ea typeface="ＭＳ Ｐゴシック"/>
              </a:rPr>
              <a:t>Carol Mostow LICSW</a:t>
            </a:r>
          </a:p>
        </p:txBody>
      </p:sp>
      <p:sp>
        <p:nvSpPr>
          <p:cNvPr id="78850" name="Rectangle 2"/>
          <p:cNvSpPr>
            <a:spLocks noGrp="1" noChangeArrowheads="1"/>
          </p:cNvSpPr>
          <p:nvPr>
            <p:ph type="title" idx="4294967295"/>
          </p:nvPr>
        </p:nvSpPr>
        <p:spPr bwMode="auto">
          <a:noFill/>
        </p:spPr>
        <p:txBody>
          <a:bodyPr anchor="ctr"/>
          <a:lstStyle/>
          <a:p>
            <a:pPr algn="ctr" eaLnBrk="1" hangingPunct="1"/>
            <a:r>
              <a:rPr lang="en-US" altLang="en-US" sz="3200" cap="none" smtClean="0">
                <a:solidFill>
                  <a:schemeClr val="accent2"/>
                </a:solidFill>
                <a:ea typeface="ＭＳ Ｐゴシック"/>
              </a:rPr>
              <a:t>	 </a:t>
            </a:r>
            <a:r>
              <a:rPr lang="en-US" altLang="en-US" sz="4000" cap="none" smtClean="0">
                <a:ea typeface="ＭＳ Ｐゴシック"/>
              </a:rPr>
              <a:t>Show </a:t>
            </a:r>
            <a:r>
              <a:rPr lang="en-US" altLang="en-US" sz="4000" b="1" cap="none" smtClean="0">
                <a:ea typeface="ＭＳ Ｐゴシック"/>
              </a:rPr>
              <a:t>E</a:t>
            </a:r>
            <a:r>
              <a:rPr lang="en-US" altLang="en-US" sz="4000" cap="none" smtClean="0">
                <a:ea typeface="ＭＳ Ｐゴシック"/>
              </a:rPr>
              <a:t>mpathy</a:t>
            </a:r>
          </a:p>
        </p:txBody>
      </p:sp>
      <p:sp>
        <p:nvSpPr>
          <p:cNvPr id="78851" name="Rectangle 3"/>
          <p:cNvSpPr>
            <a:spLocks noGrp="1" noChangeArrowheads="1"/>
          </p:cNvSpPr>
          <p:nvPr>
            <p:ph type="body" idx="4294967295"/>
          </p:nvPr>
        </p:nvSpPr>
        <p:spPr>
          <a:xfrm>
            <a:off x="457200" y="1390650"/>
            <a:ext cx="8077200" cy="4876800"/>
          </a:xfrm>
        </p:spPr>
        <p:txBody>
          <a:bodyPr/>
          <a:lstStyle/>
          <a:p>
            <a:pPr eaLnBrk="1" hangingPunct="1">
              <a:lnSpc>
                <a:spcPct val="90000"/>
              </a:lnSpc>
            </a:pPr>
            <a:r>
              <a:rPr lang="en-US" altLang="en-US" sz="2600" smtClean="0">
                <a:ea typeface="ＭＳ Ｐゴシック"/>
              </a:rPr>
              <a:t>Demonstrate understanding </a:t>
            </a:r>
            <a:endParaRPr lang="en-US" altLang="en-US" sz="2400" i="1" smtClean="0">
              <a:ea typeface="ＭＳ Ｐゴシック"/>
            </a:endParaRPr>
          </a:p>
          <a:p>
            <a:pPr eaLnBrk="1" hangingPunct="1">
              <a:lnSpc>
                <a:spcPct val="90000"/>
              </a:lnSpc>
            </a:pPr>
            <a:r>
              <a:rPr lang="en-US" altLang="en-US" sz="2600" smtClean="0">
                <a:ea typeface="ＭＳ Ｐゴシック"/>
              </a:rPr>
              <a:t>Skills</a:t>
            </a:r>
          </a:p>
          <a:p>
            <a:pPr lvl="1" eaLnBrk="1" hangingPunct="1">
              <a:lnSpc>
                <a:spcPct val="90000"/>
              </a:lnSpc>
            </a:pPr>
            <a:r>
              <a:rPr lang="en-US" altLang="en-US" sz="2400" smtClean="0">
                <a:ea typeface="ＭＳ Ｐゴシック"/>
              </a:rPr>
              <a:t>Respond verbally and nonverbally to patient’s emotions </a:t>
            </a:r>
          </a:p>
          <a:p>
            <a:pPr lvl="1" eaLnBrk="1" hangingPunct="1">
              <a:lnSpc>
                <a:spcPct val="90000"/>
              </a:lnSpc>
            </a:pPr>
            <a:r>
              <a:rPr lang="en-US" altLang="en-US" sz="2400" smtClean="0">
                <a:ea typeface="ＭＳ Ｐゴシック"/>
              </a:rPr>
              <a:t>Show care, concern and respect</a:t>
            </a:r>
          </a:p>
          <a:p>
            <a:pPr lvl="1" eaLnBrk="1" hangingPunct="1">
              <a:lnSpc>
                <a:spcPct val="90000"/>
              </a:lnSpc>
            </a:pPr>
            <a:r>
              <a:rPr lang="en-US" altLang="en-US" sz="2400" smtClean="0">
                <a:ea typeface="ＭＳ Ｐゴシック"/>
              </a:rPr>
              <a:t>Put into words the significance of patient’s concerns so patient feels understood, respected, supported</a:t>
            </a:r>
          </a:p>
          <a:p>
            <a:pPr eaLnBrk="1" hangingPunct="1">
              <a:lnSpc>
                <a:spcPct val="90000"/>
              </a:lnSpc>
            </a:pPr>
            <a:r>
              <a:rPr lang="en-US" altLang="en-US" sz="2400" smtClean="0">
                <a:ea typeface="ＭＳ Ｐゴシック"/>
              </a:rPr>
              <a:t>Example</a:t>
            </a:r>
          </a:p>
          <a:p>
            <a:pPr lvl="1" eaLnBrk="1" hangingPunct="1">
              <a:lnSpc>
                <a:spcPct val="90000"/>
              </a:lnSpc>
            </a:pPr>
            <a:r>
              <a:rPr lang="en-US" altLang="en-US" sz="2800" i="1" smtClean="0">
                <a:ea typeface="ＭＳ Ｐゴシック"/>
              </a:rPr>
              <a:t>“</a:t>
            </a:r>
            <a:r>
              <a:rPr lang="en-US" altLang="en-US" sz="2400" i="1" smtClean="0">
                <a:ea typeface="ＭＳ Ｐゴシック"/>
              </a:rPr>
              <a:t>No wonder you’re afraid of insulin since you think it made your mom lose her legs and her life.”      </a:t>
            </a:r>
          </a:p>
          <a:p>
            <a:pPr lvl="1" eaLnBrk="1" hangingPunct="1">
              <a:lnSpc>
                <a:spcPct val="90000"/>
              </a:lnSpc>
            </a:pPr>
            <a:r>
              <a:rPr lang="en-US" altLang="en-US" sz="2400" i="1" smtClean="0">
                <a:ea typeface="ＭＳ Ｐゴシック"/>
              </a:rPr>
              <a:t>“You take responsibility for your family and feel their needs must come first.” </a:t>
            </a:r>
          </a:p>
        </p:txBody>
      </p:sp>
      <p:sp>
        <p:nvSpPr>
          <p:cNvPr id="6" name="Rectangle 5"/>
          <p:cNvSpPr/>
          <p:nvPr/>
        </p:nvSpPr>
        <p:spPr>
          <a:xfrm>
            <a:off x="4267200" y="6057900"/>
            <a:ext cx="396875" cy="277813"/>
          </a:xfrm>
          <a:prstGeom prst="rect">
            <a:avLst/>
          </a:prstGeom>
        </p:spPr>
        <p:txBody>
          <a:bodyPr>
            <a:spAutoFit/>
          </a:bodyPr>
          <a:lstStyle/>
          <a:p>
            <a:pPr defTabSz="914400">
              <a:defRPr/>
            </a:pPr>
            <a:fld id="{B95DF757-56AE-4356-A5BF-979BEEA34FD8}" type="slidenum">
              <a:rPr lang="en-US" sz="1200" i="0">
                <a:solidFill>
                  <a:prstClr val="black"/>
                </a:solidFill>
                <a:latin typeface="Arial" pitchFamily="34" charset="0"/>
                <a:ea typeface="ＭＳ Ｐゴシック" pitchFamily="34" charset="-128"/>
                <a:cs typeface="+mn-cs"/>
              </a:rPr>
              <a:pPr defTabSz="914400">
                <a:defRPr/>
              </a:pPr>
              <a:t>23</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Footer Placeholder 4"/>
          <p:cNvSpPr>
            <a:spLocks noGrp="1"/>
          </p:cNvSpPr>
          <p:nvPr>
            <p:ph type="ftr" sz="quarter" idx="10"/>
          </p:nvPr>
        </p:nvSpPr>
        <p:spPr bwMode="auto">
          <a:noFill/>
          <a:ln>
            <a:miter lim="800000"/>
            <a:headEnd/>
            <a:tailEnd/>
          </a:ln>
        </p:spPr>
        <p:txBody>
          <a:bodyPr/>
          <a:lstStyle/>
          <a:p>
            <a:r>
              <a:rPr lang="en-US" altLang="en-US" smtClean="0">
                <a:ea typeface="ＭＳ Ｐゴシック"/>
              </a:rPr>
              <a:t>Carol Mostow LICSW</a:t>
            </a:r>
          </a:p>
        </p:txBody>
      </p:sp>
      <p:sp>
        <p:nvSpPr>
          <p:cNvPr id="80898" name="Rectangle 2"/>
          <p:cNvSpPr>
            <a:spLocks noGrp="1" noChangeArrowheads="1"/>
          </p:cNvSpPr>
          <p:nvPr>
            <p:ph type="title" idx="4294967295"/>
          </p:nvPr>
        </p:nvSpPr>
        <p:spPr bwMode="auto">
          <a:xfrm>
            <a:off x="381000" y="228600"/>
            <a:ext cx="8229600" cy="1143000"/>
          </a:xfrm>
          <a:noFill/>
        </p:spPr>
        <p:txBody>
          <a:bodyPr anchor="ctr"/>
          <a:lstStyle/>
          <a:p>
            <a:pPr algn="ctr" eaLnBrk="1" hangingPunct="1"/>
            <a:r>
              <a:rPr lang="en-US" altLang="en-US" sz="3200" cap="none" smtClean="0">
                <a:solidFill>
                  <a:schemeClr val="accent2"/>
                </a:solidFill>
                <a:ea typeface="ＭＳ Ｐゴシック"/>
              </a:rPr>
              <a:t>	   </a:t>
            </a:r>
            <a:r>
              <a:rPr lang="en-US" altLang="en-US" sz="4000" cap="none" smtClean="0">
                <a:ea typeface="ＭＳ Ｐゴシック"/>
              </a:rPr>
              <a:t>Explore </a:t>
            </a:r>
            <a:r>
              <a:rPr lang="en-US" altLang="en-US" sz="4000" b="1" cap="none" smtClean="0">
                <a:ea typeface="ＭＳ Ｐゴシック"/>
              </a:rPr>
              <a:t>C</a:t>
            </a:r>
            <a:r>
              <a:rPr lang="en-US" altLang="en-US" sz="4000" cap="none" smtClean="0">
                <a:ea typeface="ＭＳ Ｐゴシック"/>
              </a:rPr>
              <a:t>oncerns</a:t>
            </a:r>
            <a:endParaRPr lang="en-US" altLang="en-US" sz="3200" cap="none" smtClean="0">
              <a:ea typeface="ＭＳ Ｐゴシック"/>
            </a:endParaRPr>
          </a:p>
        </p:txBody>
      </p:sp>
      <p:sp>
        <p:nvSpPr>
          <p:cNvPr id="80899" name="Rectangle 3"/>
          <p:cNvSpPr>
            <a:spLocks noGrp="1" noChangeArrowheads="1"/>
          </p:cNvSpPr>
          <p:nvPr>
            <p:ph type="body" idx="4294967295"/>
          </p:nvPr>
        </p:nvSpPr>
        <p:spPr>
          <a:xfrm>
            <a:off x="685800" y="1449388"/>
            <a:ext cx="7848600" cy="4570412"/>
          </a:xfrm>
        </p:spPr>
        <p:txBody>
          <a:bodyPr/>
          <a:lstStyle/>
          <a:p>
            <a:pPr eaLnBrk="1" hangingPunct="1"/>
            <a:r>
              <a:rPr lang="en-US" altLang="en-US" sz="3000" smtClean="0">
                <a:ea typeface="ＭＳ Ｐゴシック"/>
              </a:rPr>
              <a:t>Elicit fears, concerns and needs </a:t>
            </a:r>
            <a:r>
              <a:rPr lang="en-US" altLang="en-US" sz="2400" i="1" baseline="30000" smtClean="0">
                <a:ea typeface="ＭＳ Ｐゴシック"/>
              </a:rPr>
              <a:t>14</a:t>
            </a:r>
            <a:endParaRPr lang="en-US" altLang="en-US" sz="3000" i="1" smtClean="0">
              <a:ea typeface="ＭＳ Ｐゴシック"/>
            </a:endParaRPr>
          </a:p>
          <a:p>
            <a:pPr eaLnBrk="1" hangingPunct="1"/>
            <a:r>
              <a:rPr lang="en-US" altLang="en-US" sz="3000" smtClean="0">
                <a:ea typeface="ＭＳ Ｐゴシック"/>
              </a:rPr>
              <a:t>Skills</a:t>
            </a:r>
          </a:p>
          <a:p>
            <a:pPr lvl="2" eaLnBrk="1" hangingPunct="1"/>
            <a:r>
              <a:rPr lang="en-US" altLang="en-US" sz="2600" smtClean="0">
                <a:ea typeface="ＭＳ Ｐゴシック"/>
              </a:rPr>
              <a:t>Ask open-ended questions about concerns and fears</a:t>
            </a:r>
          </a:p>
          <a:p>
            <a:pPr lvl="2" eaLnBrk="1" hangingPunct="1"/>
            <a:r>
              <a:rPr lang="en-US" altLang="en-US" sz="2600" smtClean="0">
                <a:ea typeface="ＭＳ Ｐゴシック"/>
              </a:rPr>
              <a:t>Active listening</a:t>
            </a:r>
          </a:p>
          <a:p>
            <a:pPr eaLnBrk="1" hangingPunct="1"/>
            <a:r>
              <a:rPr lang="en-US" altLang="en-US" sz="3000" smtClean="0">
                <a:ea typeface="ＭＳ Ｐゴシック"/>
              </a:rPr>
              <a:t>Examples</a:t>
            </a:r>
          </a:p>
          <a:p>
            <a:pPr lvl="1" eaLnBrk="1" hangingPunct="1"/>
            <a:r>
              <a:rPr lang="en-US" altLang="en-US" sz="2800" i="1" smtClean="0">
                <a:ea typeface="ＭＳ Ｐゴシック"/>
              </a:rPr>
              <a:t>“What worries you most?”</a:t>
            </a:r>
          </a:p>
          <a:p>
            <a:pPr lvl="1" eaLnBrk="1" hangingPunct="1"/>
            <a:r>
              <a:rPr lang="en-US" altLang="en-US" sz="2800" i="1" smtClean="0">
                <a:ea typeface="ＭＳ Ｐゴシック"/>
              </a:rPr>
              <a:t>“Any other concerns I should know about?”</a:t>
            </a:r>
          </a:p>
          <a:p>
            <a:pPr eaLnBrk="1" hangingPunct="1">
              <a:buFont typeface="Arial" charset="0"/>
              <a:buNone/>
            </a:pPr>
            <a:r>
              <a:rPr lang="en-US" altLang="en-US" sz="3000" i="1" smtClean="0">
                <a:ea typeface="ＭＳ Ｐゴシック"/>
              </a:rPr>
              <a:t>	</a:t>
            </a:r>
            <a:endParaRPr lang="en-US" altLang="en-US" sz="3100" i="1" smtClean="0">
              <a:ea typeface="ＭＳ Ｐゴシック"/>
            </a:endParaRPr>
          </a:p>
          <a:p>
            <a:pPr eaLnBrk="1" hangingPunct="1">
              <a:buFont typeface="Arial" charset="0"/>
              <a:buNone/>
            </a:pPr>
            <a:r>
              <a:rPr lang="en-US" altLang="en-US" smtClean="0">
                <a:ea typeface="ＭＳ Ｐゴシック"/>
              </a:rPr>
              <a:t>			</a:t>
            </a:r>
            <a:endParaRPr lang="en-US" altLang="en-US" sz="3100" i="1" smtClean="0">
              <a:ea typeface="ＭＳ Ｐゴシック"/>
            </a:endParaRPr>
          </a:p>
          <a:p>
            <a:pPr eaLnBrk="1" hangingPunct="1"/>
            <a:endParaRPr lang="en-US" altLang="en-US" sz="3100" smtClean="0">
              <a:ea typeface="ＭＳ Ｐゴシック"/>
            </a:endParaRPr>
          </a:p>
          <a:p>
            <a:pPr eaLnBrk="1" hangingPunct="1">
              <a:buFont typeface="Arial" charset="0"/>
              <a:buNone/>
            </a:pPr>
            <a:r>
              <a:rPr lang="en-US" altLang="en-US" sz="1100" smtClean="0">
                <a:ea typeface="ＭＳ Ｐゴシック"/>
              </a:rPr>
              <a:t>	</a:t>
            </a:r>
          </a:p>
        </p:txBody>
      </p:sp>
      <p:sp>
        <p:nvSpPr>
          <p:cNvPr id="6" name="Rectangle 5"/>
          <p:cNvSpPr/>
          <p:nvPr/>
        </p:nvSpPr>
        <p:spPr>
          <a:xfrm>
            <a:off x="4267200" y="6057900"/>
            <a:ext cx="396875" cy="277813"/>
          </a:xfrm>
          <a:prstGeom prst="rect">
            <a:avLst/>
          </a:prstGeom>
        </p:spPr>
        <p:txBody>
          <a:bodyPr>
            <a:spAutoFit/>
          </a:bodyPr>
          <a:lstStyle/>
          <a:p>
            <a:pPr defTabSz="914400">
              <a:defRPr/>
            </a:pPr>
            <a:fld id="{9518F4A5-6EAC-48F5-8C5D-251AE788FE8B}" type="slidenum">
              <a:rPr lang="en-US" sz="1200" i="0">
                <a:solidFill>
                  <a:prstClr val="black"/>
                </a:solidFill>
                <a:latin typeface="Arial" pitchFamily="34" charset="0"/>
                <a:ea typeface="ＭＳ Ｐゴシック" pitchFamily="34" charset="-128"/>
                <a:cs typeface="+mn-cs"/>
              </a:rPr>
              <a:pPr defTabSz="914400">
                <a:defRPr/>
              </a:pPr>
              <a:t>24</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Footer Placeholder 4"/>
          <p:cNvSpPr>
            <a:spLocks noGrp="1"/>
          </p:cNvSpPr>
          <p:nvPr>
            <p:ph type="ftr" sz="quarter" idx="11"/>
          </p:nvPr>
        </p:nvSpPr>
        <p:spPr bwMode="auto">
          <a:noFill/>
          <a:ln>
            <a:miter lim="800000"/>
            <a:headEnd/>
            <a:tailEnd/>
          </a:ln>
        </p:spPr>
        <p:txBody>
          <a:bodyPr/>
          <a:lstStyle/>
          <a:p>
            <a:r>
              <a:rPr lang="en-US" altLang="en-US" smtClean="0">
                <a:ea typeface="ＭＳ Ｐゴシック"/>
              </a:rPr>
              <a:t>Carol Mostow LICSW</a:t>
            </a:r>
          </a:p>
        </p:txBody>
      </p:sp>
      <p:sp>
        <p:nvSpPr>
          <p:cNvPr id="56323" name="Rectangle 2"/>
          <p:cNvSpPr>
            <a:spLocks noGrp="1" noChangeArrowheads="1"/>
          </p:cNvSpPr>
          <p:nvPr>
            <p:ph type="title"/>
          </p:nvPr>
        </p:nvSpPr>
        <p:spPr bwMode="auto">
          <a:xfrm>
            <a:off x="609600" y="136525"/>
            <a:ext cx="8077200" cy="914400"/>
          </a:xfrm>
        </p:spPr>
        <p:txBody>
          <a:bodyPr anchor="ctr">
            <a:normAutofit fontScale="90000"/>
          </a:bodyPr>
          <a:lstStyle/>
          <a:p>
            <a:pPr algn="ctr" eaLnBrk="1" hangingPunct="1">
              <a:defRPr/>
            </a:pPr>
            <a:r>
              <a:rPr lang="en-US" altLang="en-US" sz="2900" cap="none" smtClean="0">
                <a:solidFill>
                  <a:schemeClr val="accent2"/>
                </a:solidFill>
                <a:ea typeface="ＭＳ Ｐゴシック"/>
              </a:rPr>
              <a:t>	</a:t>
            </a:r>
            <a:br>
              <a:rPr lang="en-US" altLang="en-US" sz="2900" cap="none" smtClean="0">
                <a:solidFill>
                  <a:schemeClr val="accent2"/>
                </a:solidFill>
                <a:ea typeface="ＭＳ Ｐゴシック"/>
              </a:rPr>
            </a:br>
            <a:r>
              <a:rPr lang="en-US" altLang="en-US" sz="4000" cap="none" smtClean="0">
                <a:ea typeface="ＭＳ Ｐゴシック"/>
              </a:rPr>
              <a:t>Build </a:t>
            </a:r>
            <a:r>
              <a:rPr lang="en-US" altLang="en-US" sz="4000" b="1" cap="none" smtClean="0">
                <a:ea typeface="ＭＳ Ｐゴシック"/>
              </a:rPr>
              <a:t>T</a:t>
            </a:r>
            <a:r>
              <a:rPr lang="en-US" altLang="en-US" sz="4000" cap="none" smtClean="0">
                <a:ea typeface="ＭＳ Ｐゴシック"/>
              </a:rPr>
              <a:t>rust </a:t>
            </a:r>
            <a:r>
              <a:rPr lang="en-US" altLang="en-US" sz="2900" cap="none" smtClean="0">
                <a:solidFill>
                  <a:schemeClr val="accent2"/>
                </a:solidFill>
                <a:ea typeface="ＭＳ Ｐゴシック"/>
              </a:rPr>
              <a:t>	</a:t>
            </a:r>
            <a:endParaRPr lang="en-US" altLang="en-US" sz="2900" i="1" cap="none" smtClean="0">
              <a:solidFill>
                <a:schemeClr val="accent2"/>
              </a:solidFill>
              <a:ea typeface="ＭＳ Ｐゴシック"/>
            </a:endParaRPr>
          </a:p>
        </p:txBody>
      </p:sp>
      <p:sp>
        <p:nvSpPr>
          <p:cNvPr id="82947" name="Rectangle 3"/>
          <p:cNvSpPr>
            <a:spLocks noGrp="1" noChangeArrowheads="1"/>
          </p:cNvSpPr>
          <p:nvPr>
            <p:ph type="body" idx="1"/>
          </p:nvPr>
        </p:nvSpPr>
        <p:spPr>
          <a:xfrm>
            <a:off x="457200" y="1219200"/>
            <a:ext cx="8229600" cy="4800600"/>
          </a:xfrm>
        </p:spPr>
        <p:txBody>
          <a:bodyPr/>
          <a:lstStyle/>
          <a:p>
            <a:pPr eaLnBrk="1" hangingPunct="1">
              <a:lnSpc>
                <a:spcPct val="80000"/>
              </a:lnSpc>
            </a:pPr>
            <a:r>
              <a:rPr lang="en-US" altLang="en-US" sz="2800" smtClean="0">
                <a:ea typeface="ＭＳ Ｐゴシック"/>
              </a:rPr>
              <a:t>Patient feels and believes clinicians act in his/her best interest. This must be built, not assumed </a:t>
            </a:r>
            <a:endParaRPr lang="en-US" altLang="en-US" sz="2800" i="1" smtClean="0">
              <a:ea typeface="ＭＳ Ｐゴシック"/>
            </a:endParaRPr>
          </a:p>
          <a:p>
            <a:pPr eaLnBrk="1" hangingPunct="1">
              <a:lnSpc>
                <a:spcPct val="80000"/>
              </a:lnSpc>
            </a:pPr>
            <a:r>
              <a:rPr lang="en-US" altLang="en-US" sz="2800" smtClean="0">
                <a:ea typeface="ＭＳ Ｐゴシック"/>
              </a:rPr>
              <a:t>Skills</a:t>
            </a:r>
          </a:p>
          <a:p>
            <a:pPr lvl="1" eaLnBrk="1" hangingPunct="1">
              <a:lnSpc>
                <a:spcPct val="80000"/>
              </a:lnSpc>
            </a:pPr>
            <a:r>
              <a:rPr lang="en-US" altLang="en-US" sz="2800" smtClean="0">
                <a:ea typeface="ＭＳ Ｐゴシック"/>
              </a:rPr>
              <a:t>Invite hesitation or disagreement.  </a:t>
            </a:r>
          </a:p>
          <a:p>
            <a:pPr lvl="1" eaLnBrk="1" hangingPunct="1">
              <a:lnSpc>
                <a:spcPct val="80000"/>
              </a:lnSpc>
            </a:pPr>
            <a:r>
              <a:rPr lang="en-US" altLang="en-US" sz="2800" smtClean="0">
                <a:ea typeface="ＭＳ Ｐゴシック"/>
              </a:rPr>
              <a:t>Integrate patient’s concerns and priorities into treatment plans and decisions</a:t>
            </a:r>
          </a:p>
          <a:p>
            <a:pPr lvl="1" eaLnBrk="1" hangingPunct="1">
              <a:lnSpc>
                <a:spcPct val="80000"/>
              </a:lnSpc>
            </a:pPr>
            <a:r>
              <a:rPr lang="en-US" altLang="en-US" sz="2800" smtClean="0">
                <a:ea typeface="ＭＳ Ｐゴシック"/>
              </a:rPr>
              <a:t>Find common ground with alternative shared goals if patient unready or disagrees</a:t>
            </a:r>
          </a:p>
          <a:p>
            <a:pPr eaLnBrk="1" hangingPunct="1">
              <a:lnSpc>
                <a:spcPct val="80000"/>
              </a:lnSpc>
            </a:pPr>
            <a:r>
              <a:rPr lang="en-US" altLang="en-US" sz="2800" smtClean="0">
                <a:ea typeface="ＭＳ Ｐゴシック"/>
              </a:rPr>
              <a:t>Example	</a:t>
            </a:r>
          </a:p>
          <a:p>
            <a:pPr lvl="1" eaLnBrk="1" hangingPunct="1">
              <a:lnSpc>
                <a:spcPct val="75000"/>
              </a:lnSpc>
            </a:pPr>
            <a:r>
              <a:rPr lang="en-US" altLang="en-US" sz="2800" smtClean="0">
                <a:ea typeface="ＭＳ Ｐゴシック"/>
              </a:rPr>
              <a:t>“</a:t>
            </a:r>
            <a:r>
              <a:rPr lang="en-US" altLang="en-US" sz="2800" i="1" smtClean="0">
                <a:ea typeface="ＭＳ Ｐゴシック"/>
              </a:rPr>
              <a:t>Let's make sure we answer all your questions so you feel comfortable making a decision."  </a:t>
            </a:r>
          </a:p>
          <a:p>
            <a:pPr eaLnBrk="1" hangingPunct="1">
              <a:lnSpc>
                <a:spcPct val="80000"/>
              </a:lnSpc>
            </a:pPr>
            <a:endParaRPr lang="en-US" altLang="en-US" sz="2400" smtClean="0">
              <a:ea typeface="ＭＳ Ｐゴシック"/>
            </a:endParaRPr>
          </a:p>
          <a:p>
            <a:pPr eaLnBrk="1" hangingPunct="1">
              <a:lnSpc>
                <a:spcPct val="80000"/>
              </a:lnSpc>
              <a:buFont typeface="Arial" charset="0"/>
              <a:buNone/>
            </a:pPr>
            <a:r>
              <a:rPr lang="en-US" altLang="en-US" sz="2400" smtClean="0">
                <a:ea typeface="ＭＳ Ｐゴシック"/>
              </a:rPr>
              <a:t> </a:t>
            </a:r>
          </a:p>
          <a:p>
            <a:pPr eaLnBrk="1" hangingPunct="1">
              <a:lnSpc>
                <a:spcPct val="80000"/>
              </a:lnSpc>
              <a:buFont typeface="Arial" charset="0"/>
              <a:buNone/>
            </a:pPr>
            <a:r>
              <a:rPr lang="en-US" altLang="en-US" sz="2400" smtClean="0">
                <a:ea typeface="ＭＳ Ｐゴシック"/>
              </a:rPr>
              <a:t>	</a:t>
            </a:r>
          </a:p>
          <a:p>
            <a:pPr eaLnBrk="1" hangingPunct="1">
              <a:lnSpc>
                <a:spcPct val="80000"/>
              </a:lnSpc>
            </a:pPr>
            <a:r>
              <a:rPr lang="en-US" altLang="en-US" sz="2400" smtClean="0">
                <a:ea typeface="ＭＳ Ｐゴシック"/>
              </a:rPr>
              <a:t> 		</a:t>
            </a:r>
          </a:p>
        </p:txBody>
      </p:sp>
      <p:sp>
        <p:nvSpPr>
          <p:cNvPr id="6" name="Rectangle 5"/>
          <p:cNvSpPr/>
          <p:nvPr/>
        </p:nvSpPr>
        <p:spPr>
          <a:xfrm>
            <a:off x="4267200" y="6057900"/>
            <a:ext cx="396875" cy="277813"/>
          </a:xfrm>
          <a:prstGeom prst="rect">
            <a:avLst/>
          </a:prstGeom>
        </p:spPr>
        <p:txBody>
          <a:bodyPr>
            <a:spAutoFit/>
          </a:bodyPr>
          <a:lstStyle/>
          <a:p>
            <a:pPr defTabSz="914400">
              <a:defRPr/>
            </a:pPr>
            <a:fld id="{524ED58B-5D45-4EC6-924B-B9D750C4A073}" type="slidenum">
              <a:rPr lang="en-US" sz="1200" i="0">
                <a:solidFill>
                  <a:prstClr val="black"/>
                </a:solidFill>
                <a:latin typeface="Arial" pitchFamily="34" charset="0"/>
                <a:ea typeface="ＭＳ Ｐゴシック" pitchFamily="34" charset="-128"/>
                <a:cs typeface="+mn-cs"/>
              </a:rPr>
              <a:pPr defTabSz="914400">
                <a:defRPr/>
              </a:pPr>
              <a:t>25</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Footer Placeholder 4"/>
          <p:cNvSpPr>
            <a:spLocks noGrp="1"/>
          </p:cNvSpPr>
          <p:nvPr>
            <p:ph type="ftr" sz="quarter" idx="11"/>
          </p:nvPr>
        </p:nvSpPr>
        <p:spPr bwMode="auto">
          <a:noFill/>
          <a:ln>
            <a:miter lim="800000"/>
            <a:headEnd/>
            <a:tailEnd/>
          </a:ln>
        </p:spPr>
        <p:txBody>
          <a:bodyPr/>
          <a:lstStyle/>
          <a:p>
            <a:r>
              <a:rPr lang="en-US" altLang="en-US" smtClean="0">
                <a:ea typeface="ＭＳ Ｐゴシック"/>
              </a:rPr>
              <a:t>Carol Mostow LICSW</a:t>
            </a:r>
          </a:p>
        </p:txBody>
      </p:sp>
      <p:sp>
        <p:nvSpPr>
          <p:cNvPr id="58371" name="Rectangle 2"/>
          <p:cNvSpPr>
            <a:spLocks noGrp="1"/>
          </p:cNvSpPr>
          <p:nvPr>
            <p:ph type="title"/>
          </p:nvPr>
        </p:nvSpPr>
        <p:spPr bwMode="auto">
          <a:xfrm>
            <a:off x="457200" y="304800"/>
            <a:ext cx="7848600" cy="914400"/>
          </a:xfrm>
        </p:spPr>
        <p:txBody>
          <a:bodyPr>
            <a:normAutofit fontScale="90000"/>
          </a:bodyPr>
          <a:lstStyle/>
          <a:p>
            <a:pPr algn="ctr">
              <a:defRPr/>
            </a:pPr>
            <a:r>
              <a:rPr lang="en-US" altLang="en-US" sz="3600" cap="none" smtClean="0">
                <a:ea typeface="ＭＳ Ｐゴシック"/>
              </a:rPr>
              <a:t/>
            </a:r>
            <a:br>
              <a:rPr lang="en-US" altLang="en-US" sz="3600" cap="none" smtClean="0">
                <a:ea typeface="ＭＳ Ｐゴシック"/>
              </a:rPr>
            </a:br>
            <a:r>
              <a:rPr lang="en-US" altLang="en-US" sz="3600" cap="none" smtClean="0">
                <a:ea typeface="ＭＳ Ｐゴシック"/>
              </a:rPr>
              <a:t/>
            </a:r>
            <a:br>
              <a:rPr lang="en-US" altLang="en-US" sz="3600" cap="none" smtClean="0">
                <a:ea typeface="ＭＳ Ｐゴシック"/>
              </a:rPr>
            </a:br>
            <a:r>
              <a:rPr lang="en-US" altLang="en-US" sz="3600" cap="none" smtClean="0">
                <a:ea typeface="ＭＳ Ｐゴシック"/>
              </a:rPr>
              <a:t/>
            </a:r>
            <a:br>
              <a:rPr lang="en-US" altLang="en-US" sz="3600" cap="none" smtClean="0">
                <a:ea typeface="ＭＳ Ｐゴシック"/>
              </a:rPr>
            </a:br>
            <a:r>
              <a:rPr lang="en-US" altLang="en-US" sz="3600" cap="none" smtClean="0">
                <a:ea typeface="ＭＳ Ｐゴシック"/>
              </a:rPr>
              <a:t/>
            </a:r>
            <a:br>
              <a:rPr lang="en-US" altLang="en-US" sz="3600" cap="none" smtClean="0">
                <a:ea typeface="ＭＳ Ｐゴシック"/>
              </a:rPr>
            </a:br>
            <a:r>
              <a:rPr lang="en-US" altLang="en-US" sz="3600" cap="none" smtClean="0">
                <a:ea typeface="ＭＳ Ｐゴシック"/>
              </a:rPr>
              <a:t/>
            </a:r>
            <a:br>
              <a:rPr lang="en-US" altLang="en-US" sz="3600" cap="none" smtClean="0">
                <a:ea typeface="ＭＳ Ｐゴシック"/>
              </a:rPr>
            </a:br>
            <a:r>
              <a:rPr lang="en-US" altLang="en-US" sz="3600" cap="none" smtClean="0">
                <a:ea typeface="ＭＳ Ｐゴシック"/>
              </a:rPr>
              <a:t/>
            </a:r>
            <a:br>
              <a:rPr lang="en-US" altLang="en-US" sz="3600" cap="none" smtClean="0">
                <a:ea typeface="ＭＳ Ｐゴシック"/>
              </a:rPr>
            </a:br>
            <a:r>
              <a:rPr lang="en-US" altLang="en-US" sz="3600" cap="none" smtClean="0">
                <a:ea typeface="ＭＳ Ｐゴシック"/>
              </a:rPr>
              <a:t/>
            </a:r>
            <a:br>
              <a:rPr lang="en-US" altLang="en-US" sz="3600" cap="none" smtClean="0">
                <a:ea typeface="ＭＳ Ｐゴシック"/>
              </a:rPr>
            </a:br>
            <a:r>
              <a:rPr lang="en-US" altLang="en-US" sz="3600" cap="none" smtClean="0">
                <a:ea typeface="ＭＳ Ｐゴシック"/>
              </a:rPr>
              <a:t/>
            </a:r>
            <a:br>
              <a:rPr lang="en-US" altLang="en-US" sz="3600" cap="none" smtClean="0">
                <a:ea typeface="ＭＳ Ｐゴシック"/>
              </a:rPr>
            </a:br>
            <a:r>
              <a:rPr lang="en-US" altLang="en-US" sz="3600" cap="none" smtClean="0">
                <a:ea typeface="ＭＳ Ｐゴシック"/>
              </a:rPr>
              <a:t/>
            </a:r>
            <a:br>
              <a:rPr lang="en-US" altLang="en-US" sz="3600" cap="none" smtClean="0">
                <a:ea typeface="ＭＳ Ｐゴシック"/>
              </a:rPr>
            </a:br>
            <a:r>
              <a:rPr lang="en-US" altLang="en-US" sz="3600" cap="none" smtClean="0">
                <a:ea typeface="ＭＳ Ｐゴシック"/>
              </a:rPr>
              <a:t>Build </a:t>
            </a:r>
            <a:r>
              <a:rPr lang="en-US" altLang="en-US" sz="3600" b="1" cap="none" smtClean="0">
                <a:ea typeface="ＭＳ Ｐゴシック"/>
              </a:rPr>
              <a:t>T</a:t>
            </a:r>
            <a:r>
              <a:rPr lang="en-US" altLang="en-US" sz="3600" cap="none" smtClean="0">
                <a:ea typeface="ＭＳ Ｐゴシック"/>
              </a:rPr>
              <a:t>herapeutic alliance</a:t>
            </a:r>
          </a:p>
        </p:txBody>
      </p:sp>
      <p:sp>
        <p:nvSpPr>
          <p:cNvPr id="84995" name="Rectangle 3"/>
          <p:cNvSpPr>
            <a:spLocks noGrp="1"/>
          </p:cNvSpPr>
          <p:nvPr>
            <p:ph type="body" idx="1"/>
          </p:nvPr>
        </p:nvSpPr>
        <p:spPr>
          <a:xfrm>
            <a:off x="457200" y="1371600"/>
            <a:ext cx="8077200" cy="4648200"/>
          </a:xfrm>
        </p:spPr>
        <p:txBody>
          <a:bodyPr/>
          <a:lstStyle/>
          <a:p>
            <a:pPr>
              <a:lnSpc>
                <a:spcPct val="80000"/>
              </a:lnSpc>
            </a:pPr>
            <a:r>
              <a:rPr lang="en-US" altLang="en-US" sz="2600" smtClean="0">
                <a:ea typeface="ＭＳ Ｐゴシック"/>
              </a:rPr>
              <a:t>Patient and clinician reach shared understanding about goals and options. Interactional education builds partnership to implement plans</a:t>
            </a:r>
            <a:r>
              <a:rPr lang="en-US" altLang="en-US" sz="2400" smtClean="0">
                <a:ea typeface="ＭＳ Ｐゴシック"/>
              </a:rPr>
              <a:t>. </a:t>
            </a:r>
          </a:p>
          <a:p>
            <a:pPr>
              <a:lnSpc>
                <a:spcPct val="80000"/>
              </a:lnSpc>
            </a:pPr>
            <a:r>
              <a:rPr lang="en-US" altLang="en-US" sz="2400" smtClean="0">
                <a:ea typeface="ＭＳ Ｐゴシック"/>
              </a:rPr>
              <a:t>Skills</a:t>
            </a:r>
          </a:p>
          <a:p>
            <a:pPr lvl="1">
              <a:lnSpc>
                <a:spcPct val="80000"/>
              </a:lnSpc>
            </a:pPr>
            <a:r>
              <a:rPr lang="en-US" altLang="en-US" sz="2400" smtClean="0">
                <a:ea typeface="ＭＳ Ｐゴシック"/>
              </a:rPr>
              <a:t>ASK, TELL, ASK  (</a:t>
            </a:r>
            <a:r>
              <a:rPr lang="en-US" altLang="en-US" sz="2400" i="1" smtClean="0">
                <a:ea typeface="ＭＳ Ｐゴシック"/>
              </a:rPr>
              <a:t>American Academy on Communication in Healthcare)</a:t>
            </a:r>
            <a:endParaRPr lang="en-US" altLang="en-US" sz="2400" smtClean="0">
              <a:ea typeface="ＭＳ Ｐゴシック"/>
            </a:endParaRPr>
          </a:p>
          <a:p>
            <a:pPr lvl="1">
              <a:lnSpc>
                <a:spcPct val="80000"/>
              </a:lnSpc>
            </a:pPr>
            <a:r>
              <a:rPr lang="en-US" altLang="en-US" sz="2400" smtClean="0">
                <a:ea typeface="ＭＳ Ｐゴシック"/>
              </a:rPr>
              <a:t>Elicit what patient understands, wants, can, will do</a:t>
            </a:r>
          </a:p>
          <a:p>
            <a:pPr>
              <a:lnSpc>
                <a:spcPct val="80000"/>
              </a:lnSpc>
            </a:pPr>
            <a:r>
              <a:rPr lang="en-US" altLang="en-US" sz="2600" smtClean="0">
                <a:ea typeface="ＭＳ Ｐゴシック"/>
              </a:rPr>
              <a:t>Examples</a:t>
            </a:r>
          </a:p>
          <a:p>
            <a:pPr eaLnBrk="1" hangingPunct="1">
              <a:lnSpc>
                <a:spcPct val="80000"/>
              </a:lnSpc>
              <a:buFont typeface="Arial" charset="0"/>
              <a:buNone/>
            </a:pPr>
            <a:r>
              <a:rPr lang="en-US" altLang="en-US" sz="2400" i="1" smtClean="0">
                <a:ea typeface="ＭＳ Ｐゴシック"/>
              </a:rPr>
              <a:t>	“What do you think…?”</a:t>
            </a:r>
          </a:p>
          <a:p>
            <a:pPr eaLnBrk="1" hangingPunct="1">
              <a:lnSpc>
                <a:spcPct val="80000"/>
              </a:lnSpc>
              <a:buFont typeface="Arial" charset="0"/>
              <a:buNone/>
            </a:pPr>
            <a:r>
              <a:rPr lang="en-US" altLang="en-US" sz="2400" i="1" smtClean="0">
                <a:ea typeface="ＭＳ Ｐゴシック"/>
              </a:rPr>
              <a:t>	“How do you feel…?”    </a:t>
            </a:r>
          </a:p>
          <a:p>
            <a:pPr eaLnBrk="1" hangingPunct="1">
              <a:lnSpc>
                <a:spcPct val="80000"/>
              </a:lnSpc>
              <a:buFont typeface="Arial" charset="0"/>
              <a:buNone/>
            </a:pPr>
            <a:r>
              <a:rPr lang="en-US" altLang="en-US" sz="2400" i="1" smtClean="0">
                <a:ea typeface="ＭＳ Ｐゴシック"/>
              </a:rPr>
              <a:t>	 “What would you like to do…?”</a:t>
            </a:r>
          </a:p>
          <a:p>
            <a:pPr eaLnBrk="1" hangingPunct="1">
              <a:lnSpc>
                <a:spcPct val="80000"/>
              </a:lnSpc>
              <a:buFont typeface="Arial" charset="0"/>
              <a:buNone/>
            </a:pPr>
            <a:r>
              <a:rPr lang="en-US" altLang="en-US" sz="2400" i="1" smtClean="0">
                <a:ea typeface="ＭＳ Ｐゴシック"/>
              </a:rPr>
              <a:t>	 “What might get in the way?”</a:t>
            </a:r>
          </a:p>
          <a:p>
            <a:pPr eaLnBrk="1" hangingPunct="1">
              <a:lnSpc>
                <a:spcPct val="80000"/>
              </a:lnSpc>
              <a:buFont typeface="Arial" charset="0"/>
              <a:buNone/>
            </a:pPr>
            <a:endParaRPr lang="en-US" altLang="en-US" sz="2600" i="1" smtClean="0">
              <a:ea typeface="ＭＳ Ｐゴシック"/>
            </a:endParaRPr>
          </a:p>
          <a:p>
            <a:pPr>
              <a:lnSpc>
                <a:spcPct val="80000"/>
              </a:lnSpc>
            </a:pPr>
            <a:endParaRPr lang="en-US" altLang="en-US" sz="2600" i="1" smtClean="0">
              <a:ea typeface="ＭＳ Ｐゴシック"/>
            </a:endParaRPr>
          </a:p>
          <a:p>
            <a:pPr>
              <a:lnSpc>
                <a:spcPct val="80000"/>
              </a:lnSpc>
            </a:pPr>
            <a:endParaRPr lang="en-US" altLang="en-US" sz="1800" smtClean="0">
              <a:ea typeface="ＭＳ Ｐゴシック"/>
            </a:endParaRPr>
          </a:p>
        </p:txBody>
      </p:sp>
      <p:sp>
        <p:nvSpPr>
          <p:cNvPr id="6" name="Rectangle 5"/>
          <p:cNvSpPr/>
          <p:nvPr/>
        </p:nvSpPr>
        <p:spPr>
          <a:xfrm>
            <a:off x="4267200" y="6057900"/>
            <a:ext cx="396875" cy="277813"/>
          </a:xfrm>
          <a:prstGeom prst="rect">
            <a:avLst/>
          </a:prstGeom>
        </p:spPr>
        <p:txBody>
          <a:bodyPr>
            <a:spAutoFit/>
          </a:bodyPr>
          <a:lstStyle/>
          <a:p>
            <a:pPr defTabSz="914400">
              <a:defRPr/>
            </a:pPr>
            <a:fld id="{1A7BE9EC-C833-4BA6-975E-1ECA3EC6660F}" type="slidenum">
              <a:rPr lang="en-US" sz="1200" i="0">
                <a:solidFill>
                  <a:prstClr val="black"/>
                </a:solidFill>
                <a:latin typeface="Arial" pitchFamily="34" charset="0"/>
                <a:ea typeface="ＭＳ Ｐゴシック" pitchFamily="34" charset="-128"/>
                <a:cs typeface="+mn-cs"/>
              </a:rPr>
              <a:pPr defTabSz="914400">
                <a:defRPr/>
              </a:pPr>
              <a:t>26</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p:cNvSpPr>
          <p:nvPr>
            <p:ph type="title"/>
          </p:nvPr>
        </p:nvSpPr>
        <p:spPr bwMode="auto"/>
        <p:txBody>
          <a:bodyPr/>
          <a:lstStyle/>
          <a:p>
            <a:pPr algn="ctr"/>
            <a:r>
              <a:rPr lang="en-US" altLang="en-US" sz="3600" cap="none" smtClean="0">
                <a:ea typeface="ＭＳ Ｐゴシック"/>
              </a:rPr>
              <a:t>Reach common understanding</a:t>
            </a:r>
          </a:p>
        </p:txBody>
      </p:sp>
      <p:sp>
        <p:nvSpPr>
          <p:cNvPr id="86018" name="Rectangle 3"/>
          <p:cNvSpPr>
            <a:spLocks noGrp="1"/>
          </p:cNvSpPr>
          <p:nvPr>
            <p:ph sz="half" idx="1"/>
          </p:nvPr>
        </p:nvSpPr>
        <p:spPr>
          <a:xfrm>
            <a:off x="457200" y="1600200"/>
            <a:ext cx="7620000" cy="4525963"/>
          </a:xfrm>
        </p:spPr>
        <p:txBody>
          <a:bodyPr/>
          <a:lstStyle/>
          <a:p>
            <a:pPr eaLnBrk="1" hangingPunct="1">
              <a:lnSpc>
                <a:spcPct val="80000"/>
              </a:lnSpc>
            </a:pPr>
            <a:endParaRPr lang="en-US" altLang="en-US" sz="3200" smtClean="0">
              <a:ea typeface="ＭＳ Ｐゴシック"/>
            </a:endParaRPr>
          </a:p>
          <a:p>
            <a:pPr eaLnBrk="1" hangingPunct="1">
              <a:lnSpc>
                <a:spcPct val="80000"/>
              </a:lnSpc>
            </a:pPr>
            <a:r>
              <a:rPr lang="en-US" altLang="en-US" sz="3200" smtClean="0">
                <a:ea typeface="ＭＳ Ｐゴシック"/>
              </a:rPr>
              <a:t>Have you reached common ground? </a:t>
            </a:r>
          </a:p>
          <a:p>
            <a:pPr eaLnBrk="1" hangingPunct="1">
              <a:lnSpc>
                <a:spcPct val="80000"/>
              </a:lnSpc>
            </a:pPr>
            <a:r>
              <a:rPr lang="en-US" altLang="en-US" sz="3200" smtClean="0">
                <a:ea typeface="ＭＳ Ｐゴシック"/>
              </a:rPr>
              <a:t>If preferences diverge, find other shared goals</a:t>
            </a:r>
          </a:p>
          <a:p>
            <a:pPr>
              <a:lnSpc>
                <a:spcPct val="80000"/>
              </a:lnSpc>
            </a:pPr>
            <a:r>
              <a:rPr lang="en-US" altLang="en-US" sz="3200" smtClean="0">
                <a:ea typeface="ＭＳ Ｐゴシック"/>
              </a:rPr>
              <a:t>Address obstacles </a:t>
            </a:r>
          </a:p>
          <a:p>
            <a:pPr>
              <a:lnSpc>
                <a:spcPct val="80000"/>
              </a:lnSpc>
            </a:pPr>
            <a:r>
              <a:rPr lang="en-US" altLang="en-US" sz="3200" smtClean="0">
                <a:ea typeface="ＭＳ Ｐゴシック"/>
              </a:rPr>
              <a:t>Find alternatives</a:t>
            </a:r>
          </a:p>
          <a:p>
            <a:pPr>
              <a:lnSpc>
                <a:spcPct val="80000"/>
              </a:lnSpc>
            </a:pPr>
            <a:r>
              <a:rPr lang="en-US" altLang="en-US" sz="3200" smtClean="0">
                <a:ea typeface="ＭＳ Ｐゴシック"/>
              </a:rPr>
              <a:t>Elicit the evidence</a:t>
            </a:r>
            <a:endParaRPr lang="en-US" altLang="en-US" sz="3200" i="1" smtClean="0">
              <a:ea typeface="ＭＳ Ｐゴシック"/>
            </a:endParaRPr>
          </a:p>
          <a:p>
            <a:pPr eaLnBrk="1" hangingPunct="1">
              <a:lnSpc>
                <a:spcPct val="80000"/>
              </a:lnSpc>
              <a:buFont typeface="Arial" charset="0"/>
              <a:buNone/>
            </a:pPr>
            <a:endParaRPr lang="en-US" altLang="en-US" sz="3200" i="1" smtClean="0">
              <a:ea typeface="ＭＳ Ｐゴシック"/>
            </a:endParaRPr>
          </a:p>
          <a:p>
            <a:pPr>
              <a:lnSpc>
                <a:spcPct val="80000"/>
              </a:lnSpc>
            </a:pPr>
            <a:endParaRPr lang="en-US" altLang="en-US" i="1" smtClean="0">
              <a:ea typeface="ＭＳ Ｐゴシック"/>
            </a:endParaRPr>
          </a:p>
          <a:p>
            <a:pPr>
              <a:lnSpc>
                <a:spcPct val="80000"/>
              </a:lnSpc>
            </a:pPr>
            <a:endParaRPr lang="en-US" altLang="en-US" sz="1800" smtClean="0">
              <a:ea typeface="ＭＳ Ｐゴシック"/>
            </a:endParaRPr>
          </a:p>
        </p:txBody>
      </p:sp>
      <p:sp>
        <p:nvSpPr>
          <p:cNvPr id="86019" name="Footer Placeholder 4"/>
          <p:cNvSpPr>
            <a:spLocks noGrp="1"/>
          </p:cNvSpPr>
          <p:nvPr>
            <p:ph type="ftr" sz="quarter" idx="11"/>
          </p:nvPr>
        </p:nvSpPr>
        <p:spPr bwMode="auto">
          <a:noFill/>
          <a:ln>
            <a:miter lim="800000"/>
            <a:headEnd/>
            <a:tailEnd/>
          </a:ln>
        </p:spPr>
        <p:txBody>
          <a:bodyPr/>
          <a:lstStyle/>
          <a:p>
            <a:r>
              <a:rPr lang="en-US" altLang="en-US" smtClean="0">
                <a:ea typeface="ＭＳ Ｐゴシック"/>
              </a:rPr>
              <a:t>Carol Mostow LICSW</a:t>
            </a:r>
          </a:p>
        </p:txBody>
      </p:sp>
      <p:sp>
        <p:nvSpPr>
          <p:cNvPr id="6" name="Rectangle 5"/>
          <p:cNvSpPr/>
          <p:nvPr/>
        </p:nvSpPr>
        <p:spPr>
          <a:xfrm>
            <a:off x="4267200" y="6057900"/>
            <a:ext cx="396875" cy="277813"/>
          </a:xfrm>
          <a:prstGeom prst="rect">
            <a:avLst/>
          </a:prstGeom>
        </p:spPr>
        <p:txBody>
          <a:bodyPr>
            <a:spAutoFit/>
          </a:bodyPr>
          <a:lstStyle/>
          <a:p>
            <a:pPr defTabSz="914400">
              <a:defRPr/>
            </a:pPr>
            <a:fld id="{04D3D9FB-9CF3-40E0-A91C-00C3B7DA8722}" type="slidenum">
              <a:rPr lang="en-US" sz="1200" i="0">
                <a:solidFill>
                  <a:prstClr val="black"/>
                </a:solidFill>
                <a:latin typeface="Arial" pitchFamily="34" charset="0"/>
                <a:ea typeface="ＭＳ Ｐゴシック" pitchFamily="34" charset="-128"/>
                <a:cs typeface="+mn-cs"/>
              </a:rPr>
              <a:pPr defTabSz="914400">
                <a:defRPr/>
              </a:pPr>
              <a:t>27</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bwMode="auto">
          <a:xfrm>
            <a:off x="457200" y="593725"/>
            <a:ext cx="8229600" cy="1085850"/>
          </a:xfrm>
        </p:spPr>
        <p:txBody>
          <a:bodyPr anchor="ctr">
            <a:normAutofit fontScale="90000"/>
          </a:bodyPr>
          <a:lstStyle/>
          <a:p>
            <a:pPr algn="ctr">
              <a:defRPr/>
            </a:pPr>
            <a:r>
              <a:rPr lang="en-US" altLang="en-US" sz="4000" cap="none" smtClean="0">
                <a:ea typeface="ＭＳ Ｐゴシック"/>
              </a:rPr>
              <a:t/>
            </a:r>
            <a:br>
              <a:rPr lang="en-US" altLang="en-US" sz="4000" cap="none" smtClean="0">
                <a:ea typeface="ＭＳ Ｐゴシック"/>
              </a:rPr>
            </a:br>
            <a:r>
              <a:rPr lang="en-US" altLang="en-US" sz="4000" cap="none" smtClean="0">
                <a:ea typeface="ＭＳ Ｐゴシック"/>
              </a:rPr>
              <a:t>Helping those we supervise to RESPECT the patient</a:t>
            </a:r>
            <a:br>
              <a:rPr lang="en-US" altLang="en-US" sz="4000" cap="none" smtClean="0">
                <a:ea typeface="ＭＳ Ｐゴシック"/>
              </a:rPr>
            </a:br>
            <a:endParaRPr lang="en-US" altLang="en-US" sz="4000" cap="none" smtClean="0">
              <a:ea typeface="ＭＳ Ｐゴシック"/>
            </a:endParaRPr>
          </a:p>
        </p:txBody>
      </p:sp>
      <p:sp>
        <p:nvSpPr>
          <p:cNvPr id="88066" name="Rectangle 4"/>
          <p:cNvSpPr>
            <a:spLocks noGrp="1" noChangeArrowheads="1"/>
          </p:cNvSpPr>
          <p:nvPr>
            <p:ph idx="1"/>
          </p:nvPr>
        </p:nvSpPr>
        <p:spPr/>
        <p:txBody>
          <a:bodyPr/>
          <a:lstStyle/>
          <a:p>
            <a:pPr marL="0" indent="0" algn="ctr" defTabSz="914400">
              <a:buFont typeface="Arial" charset="0"/>
              <a:buNone/>
            </a:pPr>
            <a:endParaRPr lang="en-US" altLang="en-US" sz="2800" smtClean="0">
              <a:ea typeface="ＭＳ Ｐゴシック"/>
            </a:endParaRPr>
          </a:p>
          <a:p>
            <a:pPr marL="0" indent="0" defTabSz="914400"/>
            <a:r>
              <a:rPr lang="en-US" altLang="en-US" sz="2800" smtClean="0">
                <a:ea typeface="ＭＳ Ｐゴシック"/>
              </a:rPr>
              <a:t> </a:t>
            </a:r>
            <a:r>
              <a:rPr lang="en-US" altLang="en-US" sz="3200" smtClean="0">
                <a:ea typeface="ＭＳ Ｐゴシック"/>
              </a:rPr>
              <a:t>Educators and managers need to be self-                          aware about power too</a:t>
            </a:r>
          </a:p>
          <a:p>
            <a:pPr marL="0" indent="0" defTabSz="914400"/>
            <a:r>
              <a:rPr lang="en-US" altLang="en-US" sz="3200" smtClean="0">
                <a:ea typeface="ＭＳ Ｐゴシック"/>
              </a:rPr>
              <a:t> Why assume that others see things the  way I do?</a:t>
            </a:r>
          </a:p>
          <a:p>
            <a:pPr marL="0" indent="0" defTabSz="914400"/>
            <a:endParaRPr lang="en-US" altLang="en-US" sz="2800" smtClean="0">
              <a:ea typeface="ＭＳ Ｐゴシック"/>
            </a:endParaRPr>
          </a:p>
          <a:p>
            <a:pPr marL="0" indent="0" defTabSz="914400">
              <a:buFont typeface="Arial" charset="0"/>
              <a:buNone/>
            </a:pPr>
            <a:endParaRPr lang="en-US" altLang="en-US" sz="2800" smtClean="0">
              <a:ea typeface="ＭＳ Ｐゴシック"/>
            </a:endParaRPr>
          </a:p>
          <a:p>
            <a:pPr marL="0" indent="0" algn="ctr" defTabSz="914400">
              <a:buFont typeface="Arial" charset="0"/>
              <a:buNone/>
            </a:pPr>
            <a:endParaRPr lang="en-US" altLang="en-US" sz="2600" smtClean="0">
              <a:ea typeface="ＭＳ Ｐゴシック"/>
            </a:endParaRPr>
          </a:p>
        </p:txBody>
      </p:sp>
      <p:sp>
        <p:nvSpPr>
          <p:cNvPr id="88067" name="Footer Placeholder 4"/>
          <p:cNvSpPr>
            <a:spLocks noGrp="1"/>
          </p:cNvSpPr>
          <p:nvPr>
            <p:ph type="ftr" sz="quarter" idx="11"/>
          </p:nvPr>
        </p:nvSpPr>
        <p:spPr bwMode="auto">
          <a:noFill/>
          <a:ln>
            <a:miter lim="800000"/>
            <a:headEnd/>
            <a:tailEnd/>
          </a:ln>
        </p:spPr>
        <p:txBody>
          <a:bodyPr/>
          <a:lstStyle/>
          <a:p>
            <a:r>
              <a:rPr lang="en-US" altLang="en-US" smtClean="0">
                <a:ea typeface="ＭＳ Ｐゴシック"/>
              </a:rPr>
              <a:t>Carol Mostow LICSW</a:t>
            </a:r>
          </a:p>
        </p:txBody>
      </p:sp>
      <p:sp>
        <p:nvSpPr>
          <p:cNvPr id="88068" name="Text Box 4"/>
          <p:cNvSpPr txBox="1">
            <a:spLocks noChangeArrowheads="1"/>
          </p:cNvSpPr>
          <p:nvPr/>
        </p:nvSpPr>
        <p:spPr bwMode="auto">
          <a:xfrm>
            <a:off x="7162800" y="6513513"/>
            <a:ext cx="2039938" cy="274637"/>
          </a:xfrm>
          <a:prstGeom prst="rect">
            <a:avLst/>
          </a:prstGeom>
          <a:noFill/>
          <a:ln w="9525">
            <a:noFill/>
            <a:miter lim="800000"/>
            <a:headEnd/>
            <a:tailEnd/>
          </a:ln>
        </p:spPr>
        <p:txBody>
          <a:bodyPr>
            <a:spAutoFit/>
          </a:bodyPr>
          <a:lstStyle/>
          <a:p>
            <a:pPr defTabSz="914400"/>
            <a:endParaRPr lang="en-US" altLang="en-US" sz="1200" i="0">
              <a:solidFill>
                <a:schemeClr val="tx1"/>
              </a:solidFill>
              <a:latin typeface="Arial Unicode MS" pitchFamily="34" charset="-128"/>
            </a:endParaRPr>
          </a:p>
        </p:txBody>
      </p:sp>
      <p:sp>
        <p:nvSpPr>
          <p:cNvPr id="7" name="Rectangle 6"/>
          <p:cNvSpPr/>
          <p:nvPr/>
        </p:nvSpPr>
        <p:spPr>
          <a:xfrm>
            <a:off x="4267200" y="6057900"/>
            <a:ext cx="396875" cy="277813"/>
          </a:xfrm>
          <a:prstGeom prst="rect">
            <a:avLst/>
          </a:prstGeom>
        </p:spPr>
        <p:txBody>
          <a:bodyPr>
            <a:spAutoFit/>
          </a:bodyPr>
          <a:lstStyle/>
          <a:p>
            <a:pPr defTabSz="914400">
              <a:defRPr/>
            </a:pPr>
            <a:fld id="{ED9C5DAD-71A7-46E6-B550-60F5638CB147}" type="slidenum">
              <a:rPr lang="en-US" sz="1200" i="0">
                <a:solidFill>
                  <a:prstClr val="black"/>
                </a:solidFill>
                <a:latin typeface="Arial" pitchFamily="34" charset="0"/>
                <a:ea typeface="ＭＳ Ｐゴシック" pitchFamily="34" charset="-128"/>
                <a:cs typeface="+mn-cs"/>
              </a:rPr>
              <a:pPr defTabSz="914400">
                <a:defRPr/>
              </a:pPr>
              <a:t>28</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Footer Placeholder 4"/>
          <p:cNvSpPr>
            <a:spLocks noGrp="1"/>
          </p:cNvSpPr>
          <p:nvPr>
            <p:ph type="ftr" sz="quarter" idx="11"/>
          </p:nvPr>
        </p:nvSpPr>
        <p:spPr bwMode="auto">
          <a:noFill/>
          <a:ln>
            <a:miter lim="800000"/>
            <a:headEnd/>
            <a:tailEnd/>
          </a:ln>
        </p:spPr>
        <p:txBody>
          <a:bodyPr/>
          <a:lstStyle/>
          <a:p>
            <a:r>
              <a:rPr lang="en-US" altLang="en-US" smtClean="0">
                <a:ea typeface="ＭＳ Ｐゴシック"/>
              </a:rPr>
              <a:t>Carol Mostow LICSW</a:t>
            </a:r>
          </a:p>
        </p:txBody>
      </p:sp>
      <p:sp>
        <p:nvSpPr>
          <p:cNvPr id="62467" name="Rectangle 2"/>
          <p:cNvSpPr>
            <a:spLocks noGrp="1" noChangeArrowheads="1"/>
          </p:cNvSpPr>
          <p:nvPr>
            <p:ph type="title"/>
          </p:nvPr>
        </p:nvSpPr>
        <p:spPr bwMode="auto"/>
        <p:txBody>
          <a:bodyPr anchor="ctr">
            <a:normAutofit fontScale="90000"/>
          </a:bodyPr>
          <a:lstStyle/>
          <a:p>
            <a:pPr algn="ctr" eaLnBrk="1" hangingPunct="1">
              <a:defRPr/>
            </a:pPr>
            <a:r>
              <a:rPr lang="en-US" altLang="en-US" sz="4000" cap="none" smtClean="0">
                <a:ea typeface="ＭＳ Ｐゴシック"/>
              </a:rPr>
              <a:t>Supervising and precepting for RESPECT</a:t>
            </a:r>
          </a:p>
        </p:txBody>
      </p:sp>
      <p:sp>
        <p:nvSpPr>
          <p:cNvPr id="89091" name="Rectangle 3"/>
          <p:cNvSpPr>
            <a:spLocks noGrp="1" noChangeArrowheads="1"/>
          </p:cNvSpPr>
          <p:nvPr>
            <p:ph type="body" idx="1"/>
          </p:nvPr>
        </p:nvSpPr>
        <p:spPr>
          <a:xfrm>
            <a:off x="457200" y="1798638"/>
            <a:ext cx="8382000" cy="4800600"/>
          </a:xfrm>
        </p:spPr>
        <p:txBody>
          <a:bodyPr/>
          <a:lstStyle/>
          <a:p>
            <a:pPr eaLnBrk="1" hangingPunct="1">
              <a:lnSpc>
                <a:spcPct val="75000"/>
              </a:lnSpc>
            </a:pPr>
            <a:endParaRPr lang="en-US" altLang="en-US" sz="2400" smtClean="0">
              <a:ea typeface="ＭＳ Ｐゴシック"/>
            </a:endParaRPr>
          </a:p>
          <a:p>
            <a:pPr eaLnBrk="1" hangingPunct="1">
              <a:lnSpc>
                <a:spcPct val="75000"/>
              </a:lnSpc>
            </a:pPr>
            <a:r>
              <a:rPr lang="en-US" altLang="en-US" sz="2800" smtClean="0">
                <a:ea typeface="ＭＳ Ｐゴシック"/>
              </a:rPr>
              <a:t>Respect, empathize, empower supervisees</a:t>
            </a:r>
          </a:p>
          <a:p>
            <a:pPr eaLnBrk="1" hangingPunct="1">
              <a:lnSpc>
                <a:spcPct val="110000"/>
              </a:lnSpc>
            </a:pPr>
            <a:r>
              <a:rPr lang="en-US" altLang="en-US" sz="2800" smtClean="0">
                <a:ea typeface="ＭＳ Ｐゴシック"/>
              </a:rPr>
              <a:t>Counteract documented decline in empathy</a:t>
            </a:r>
            <a:r>
              <a:rPr lang="en-US" altLang="en-US" sz="2400" baseline="30000" smtClean="0">
                <a:ea typeface="ＭＳ Ｐゴシック"/>
              </a:rPr>
              <a:t>15</a:t>
            </a:r>
          </a:p>
          <a:p>
            <a:pPr eaLnBrk="1" hangingPunct="1">
              <a:lnSpc>
                <a:spcPct val="75000"/>
              </a:lnSpc>
            </a:pPr>
            <a:r>
              <a:rPr lang="en-US" altLang="en-US" sz="2800" smtClean="0">
                <a:ea typeface="ＭＳ Ｐゴシック"/>
              </a:rPr>
              <a:t>Align learning climate, relationships, modeling, incentives, goals</a:t>
            </a:r>
          </a:p>
          <a:p>
            <a:pPr eaLnBrk="1" hangingPunct="1">
              <a:lnSpc>
                <a:spcPct val="110000"/>
              </a:lnSpc>
            </a:pPr>
            <a:r>
              <a:rPr lang="en-US" altLang="en-US" sz="2800" smtClean="0">
                <a:ea typeface="ＭＳ Ｐゴシック"/>
              </a:rPr>
              <a:t>Harness the power of positive reinforcement</a:t>
            </a:r>
          </a:p>
          <a:p>
            <a:pPr eaLnBrk="1" hangingPunct="1">
              <a:lnSpc>
                <a:spcPct val="110000"/>
              </a:lnSpc>
            </a:pPr>
            <a:r>
              <a:rPr lang="en-US" altLang="en-US" sz="2800" smtClean="0">
                <a:ea typeface="ＭＳ Ｐゴシック"/>
              </a:rPr>
              <a:t>Employee engagement and morale impacts patient satisfaction and organizational outcomes</a:t>
            </a:r>
          </a:p>
        </p:txBody>
      </p:sp>
      <p:sp>
        <p:nvSpPr>
          <p:cNvPr id="6" name="Rectangle 5"/>
          <p:cNvSpPr/>
          <p:nvPr/>
        </p:nvSpPr>
        <p:spPr>
          <a:xfrm>
            <a:off x="4267200" y="6057900"/>
            <a:ext cx="396875" cy="277813"/>
          </a:xfrm>
          <a:prstGeom prst="rect">
            <a:avLst/>
          </a:prstGeom>
        </p:spPr>
        <p:txBody>
          <a:bodyPr>
            <a:spAutoFit/>
          </a:bodyPr>
          <a:lstStyle/>
          <a:p>
            <a:pPr defTabSz="914400">
              <a:defRPr/>
            </a:pPr>
            <a:fld id="{B595C9C8-395A-4C34-92CC-65A26DE64FD0}" type="slidenum">
              <a:rPr lang="en-US" sz="1200" i="0">
                <a:solidFill>
                  <a:prstClr val="black"/>
                </a:solidFill>
                <a:latin typeface="Arial" pitchFamily="34" charset="0"/>
                <a:ea typeface="ＭＳ Ｐゴシック" pitchFamily="34" charset="-128"/>
                <a:cs typeface="+mn-cs"/>
              </a:rPr>
              <a:pPr defTabSz="914400">
                <a:defRPr/>
              </a:pPr>
              <a:t>29</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i="0">
                <a:solidFill>
                  <a:srgbClr val="008000"/>
                </a:solidFill>
              </a:rPr>
              <a:t>Today’s Speakers</a:t>
            </a:r>
          </a:p>
        </p:txBody>
      </p:sp>
      <p:sp>
        <p:nvSpPr>
          <p:cNvPr id="3" name="Rectangle 2"/>
          <p:cNvSpPr/>
          <p:nvPr/>
        </p:nvSpPr>
        <p:spPr>
          <a:xfrm>
            <a:off x="457200" y="4743450"/>
            <a:ext cx="3886200" cy="769938"/>
          </a:xfrm>
          <a:prstGeom prst="rect">
            <a:avLst/>
          </a:prstGeom>
        </p:spPr>
        <p:txBody>
          <a:bodyPr>
            <a:spAutoFit/>
          </a:bodyPr>
          <a:lstStyle/>
          <a:p>
            <a:pPr algn="ctr" defTabSz="914400">
              <a:defRPr/>
            </a:pPr>
            <a:r>
              <a:rPr lang="en-US" sz="1600" b="1" i="0" dirty="0">
                <a:solidFill>
                  <a:prstClr val="black"/>
                </a:solidFill>
                <a:latin typeface="Arial" pitchFamily="34" charset="0"/>
                <a:ea typeface="ＭＳ Ｐゴシック" pitchFamily="34" charset="-128"/>
                <a:cs typeface="+mn-cs"/>
              </a:rPr>
              <a:t>Carol </a:t>
            </a:r>
            <a:r>
              <a:rPr lang="en-US" sz="1600" b="1" i="0" dirty="0" err="1">
                <a:solidFill>
                  <a:prstClr val="black"/>
                </a:solidFill>
                <a:latin typeface="Arial" pitchFamily="34" charset="0"/>
                <a:ea typeface="ＭＳ Ｐゴシック" pitchFamily="34" charset="-128"/>
                <a:cs typeface="+mn-cs"/>
              </a:rPr>
              <a:t>Mostow</a:t>
            </a:r>
            <a:r>
              <a:rPr lang="en-US" sz="1600" b="1" i="0" dirty="0">
                <a:solidFill>
                  <a:prstClr val="black"/>
                </a:solidFill>
                <a:latin typeface="Arial" pitchFamily="34" charset="0"/>
                <a:ea typeface="ＭＳ Ｐゴシック" pitchFamily="34" charset="-128"/>
                <a:cs typeface="+mn-cs"/>
              </a:rPr>
              <a:t>, LICSW</a:t>
            </a:r>
          </a:p>
          <a:p>
            <a:pPr algn="ctr" defTabSz="914400">
              <a:defRPr/>
            </a:pPr>
            <a:r>
              <a:rPr lang="en-US" sz="1400" i="0" dirty="0">
                <a:solidFill>
                  <a:prstClr val="black"/>
                </a:solidFill>
                <a:latin typeface="Arial" pitchFamily="34" charset="0"/>
                <a:ea typeface="ＭＳ Ｐゴシック" pitchFamily="34" charset="-128"/>
                <a:cs typeface="+mn-cs"/>
              </a:rPr>
              <a:t>Assistant Professor of </a:t>
            </a:r>
            <a:r>
              <a:rPr lang="en-US" sz="1400" i="0" dirty="0" err="1">
                <a:solidFill>
                  <a:prstClr val="black"/>
                </a:solidFill>
                <a:latin typeface="Arial" pitchFamily="34" charset="0"/>
                <a:ea typeface="ＭＳ Ｐゴシック" pitchFamily="34" charset="-128"/>
                <a:cs typeface="+mn-cs"/>
              </a:rPr>
              <a:t>Familly</a:t>
            </a:r>
            <a:r>
              <a:rPr lang="en-US" sz="1400" i="0" dirty="0">
                <a:solidFill>
                  <a:prstClr val="black"/>
                </a:solidFill>
                <a:latin typeface="Arial" pitchFamily="34" charset="0"/>
                <a:ea typeface="ＭＳ Ｐゴシック" pitchFamily="34" charset="-128"/>
                <a:cs typeface="+mn-cs"/>
              </a:rPr>
              <a:t> Medicine</a:t>
            </a:r>
          </a:p>
          <a:p>
            <a:pPr algn="ctr" defTabSz="914400">
              <a:defRPr/>
            </a:pPr>
            <a:r>
              <a:rPr lang="en-US" sz="1400" i="0" dirty="0">
                <a:solidFill>
                  <a:prstClr val="black"/>
                </a:solidFill>
                <a:latin typeface="Arial" pitchFamily="34" charset="0"/>
                <a:ea typeface="ＭＳ Ｐゴシック" pitchFamily="34" charset="-128"/>
                <a:cs typeface="+mn-cs"/>
              </a:rPr>
              <a:t>Boston University School of Medicine</a:t>
            </a:r>
          </a:p>
        </p:txBody>
      </p:sp>
      <p:sp>
        <p:nvSpPr>
          <p:cNvPr id="5" name="Rectangle 4"/>
          <p:cNvSpPr/>
          <p:nvPr/>
        </p:nvSpPr>
        <p:spPr>
          <a:xfrm>
            <a:off x="5132388" y="4648200"/>
            <a:ext cx="3241675" cy="1416050"/>
          </a:xfrm>
          <a:prstGeom prst="rect">
            <a:avLst/>
          </a:prstGeom>
        </p:spPr>
        <p:txBody>
          <a:bodyPr>
            <a:spAutoFit/>
          </a:bodyPr>
          <a:lstStyle/>
          <a:p>
            <a:pPr algn="ctr" defTabSz="914400">
              <a:defRPr/>
            </a:pPr>
            <a:r>
              <a:rPr lang="en-US" sz="1600" b="1" i="0" dirty="0">
                <a:solidFill>
                  <a:prstClr val="black"/>
                </a:solidFill>
                <a:latin typeface="Arial" pitchFamily="34" charset="0"/>
                <a:ea typeface="ＭＳ Ｐゴシック" pitchFamily="34" charset="-128"/>
                <a:cs typeface="+mn-cs"/>
              </a:rPr>
              <a:t>Beth A. Lown, MD</a:t>
            </a:r>
          </a:p>
          <a:p>
            <a:pPr algn="ctr" defTabSz="914400">
              <a:defRPr/>
            </a:pPr>
            <a:r>
              <a:rPr lang="en-US" sz="1400" i="0" dirty="0">
                <a:solidFill>
                  <a:prstClr val="black"/>
                </a:solidFill>
                <a:latin typeface="Arial" pitchFamily="34" charset="0"/>
                <a:ea typeface="ＭＳ Ｐゴシック" pitchFamily="34" charset="-128"/>
                <a:cs typeface="+mn-cs"/>
              </a:rPr>
              <a:t>Medical Director, The Schwartz Center for Compassionate Healthcare, Associate Professor of Medicine, Harvard Medical School</a:t>
            </a:r>
          </a:p>
          <a:p>
            <a:pPr defTabSz="914400">
              <a:defRPr/>
            </a:pPr>
            <a:r>
              <a:rPr lang="en-US" sz="1400" i="0" dirty="0">
                <a:solidFill>
                  <a:prstClr val="black"/>
                </a:solidFill>
                <a:latin typeface="Arial" pitchFamily="34" charset="0"/>
                <a:ea typeface="ＭＳ Ｐゴシック" pitchFamily="34" charset="-128"/>
                <a:cs typeface="+mn-cs"/>
              </a:rPr>
              <a:t> </a:t>
            </a:r>
          </a:p>
        </p:txBody>
      </p:sp>
      <p:pic>
        <p:nvPicPr>
          <p:cNvPr id="38916" name="Picture 8"/>
          <p:cNvPicPr>
            <a:picLocks noChangeAspect="1"/>
          </p:cNvPicPr>
          <p:nvPr/>
        </p:nvPicPr>
        <p:blipFill>
          <a:blip r:embed="rId2"/>
          <a:srcRect/>
          <a:stretch>
            <a:fillRect/>
          </a:stretch>
        </p:blipFill>
        <p:spPr bwMode="auto">
          <a:xfrm>
            <a:off x="5419725" y="1524000"/>
            <a:ext cx="2428875" cy="3124200"/>
          </a:xfrm>
          <a:prstGeom prst="rect">
            <a:avLst/>
          </a:prstGeom>
          <a:noFill/>
          <a:ln w="9525">
            <a:noFill/>
            <a:miter lim="800000"/>
            <a:headEnd/>
            <a:tailEnd/>
          </a:ln>
        </p:spPr>
      </p:pic>
      <p:pic>
        <p:nvPicPr>
          <p:cNvPr id="38917" name="Picture 3"/>
          <p:cNvPicPr>
            <a:picLocks noChangeAspect="1"/>
          </p:cNvPicPr>
          <p:nvPr/>
        </p:nvPicPr>
        <p:blipFill>
          <a:blip r:embed="rId3"/>
          <a:srcRect/>
          <a:stretch>
            <a:fillRect/>
          </a:stretch>
        </p:blipFill>
        <p:spPr bwMode="auto">
          <a:xfrm>
            <a:off x="1257300" y="1543050"/>
            <a:ext cx="2286000" cy="3200400"/>
          </a:xfrm>
          <a:prstGeom prst="rect">
            <a:avLst/>
          </a:prstGeom>
          <a:noFill/>
          <a:ln w="9525">
            <a:noFill/>
            <a:miter lim="800000"/>
            <a:headEnd/>
            <a:tailEnd/>
          </a:ln>
        </p:spPr>
      </p:pic>
      <p:sp>
        <p:nvSpPr>
          <p:cNvPr id="11" name="Rectangle 10"/>
          <p:cNvSpPr/>
          <p:nvPr/>
        </p:nvSpPr>
        <p:spPr>
          <a:xfrm>
            <a:off x="4418013" y="6124575"/>
            <a:ext cx="395287" cy="276225"/>
          </a:xfrm>
          <a:prstGeom prst="rect">
            <a:avLst/>
          </a:prstGeom>
        </p:spPr>
        <p:txBody>
          <a:bodyPr>
            <a:spAutoFit/>
          </a:bodyPr>
          <a:lstStyle/>
          <a:p>
            <a:pPr defTabSz="914400">
              <a:defRPr/>
            </a:pPr>
            <a:fld id="{997DBEEF-051B-429A-874C-CFE340736EE9}" type="slidenum">
              <a:rPr lang="en-US" sz="1200" i="0">
                <a:solidFill>
                  <a:prstClr val="black"/>
                </a:solidFill>
                <a:latin typeface="Arial" pitchFamily="34" charset="0"/>
                <a:ea typeface="ＭＳ Ｐゴシック" pitchFamily="34" charset="-128"/>
                <a:cs typeface="+mn-cs"/>
              </a:rPr>
              <a:pPr defTabSz="914400">
                <a:defRPr/>
              </a:pPr>
              <a:t>3</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Footer Placeholder 4"/>
          <p:cNvSpPr>
            <a:spLocks noGrp="1"/>
          </p:cNvSpPr>
          <p:nvPr>
            <p:ph type="ftr" sz="quarter" idx="10"/>
          </p:nvPr>
        </p:nvSpPr>
        <p:spPr bwMode="auto">
          <a:noFill/>
          <a:ln>
            <a:miter lim="800000"/>
            <a:headEnd/>
            <a:tailEnd/>
          </a:ln>
        </p:spPr>
        <p:txBody>
          <a:bodyPr/>
          <a:lstStyle/>
          <a:p>
            <a:r>
              <a:rPr lang="en-US" altLang="en-US" smtClean="0">
                <a:ea typeface="ＭＳ Ｐゴシック"/>
              </a:rPr>
              <a:t>Carol Mostow LICSW</a:t>
            </a:r>
          </a:p>
        </p:txBody>
      </p:sp>
      <p:sp>
        <p:nvSpPr>
          <p:cNvPr id="53252" name="Rectangle 2"/>
          <p:cNvSpPr>
            <a:spLocks noGrp="1" noChangeArrowheads="1"/>
          </p:cNvSpPr>
          <p:nvPr>
            <p:ph type="title" idx="4294967295"/>
          </p:nvPr>
        </p:nvSpPr>
        <p:spPr bwMode="auto">
          <a:xfrm>
            <a:off x="304800" y="304800"/>
            <a:ext cx="8229600" cy="1085850"/>
          </a:xfrm>
        </p:spPr>
        <p:txBody>
          <a:bodyPr anchor="ctr">
            <a:normAutofit fontScale="90000"/>
          </a:bodyPr>
          <a:lstStyle/>
          <a:p>
            <a:pPr algn="ctr" eaLnBrk="1" hangingPunct="1">
              <a:defRPr/>
            </a:pPr>
            <a:r>
              <a:rPr lang="en-US" altLang="en-US" cap="none" dirty="0" smtClean="0">
                <a:solidFill>
                  <a:schemeClr val="accent2"/>
                </a:solidFill>
                <a:cs typeface="+mj-cs"/>
              </a:rPr>
              <a:t>	</a:t>
            </a:r>
            <a:r>
              <a:rPr lang="en-US" altLang="en-US" sz="4000" cap="none" dirty="0" smtClean="0">
                <a:cs typeface="+mj-cs"/>
              </a:rPr>
              <a:t>How can we supervise Dr. Smith with RESPECT?</a:t>
            </a:r>
          </a:p>
        </p:txBody>
      </p:sp>
      <p:sp>
        <p:nvSpPr>
          <p:cNvPr id="91139" name="TextBox 5"/>
          <p:cNvSpPr txBox="1">
            <a:spLocks noChangeArrowheads="1"/>
          </p:cNvSpPr>
          <p:nvPr/>
        </p:nvSpPr>
        <p:spPr bwMode="auto">
          <a:xfrm rot="10800000" flipV="1">
            <a:off x="457200" y="1905000"/>
            <a:ext cx="8229600" cy="3046413"/>
          </a:xfrm>
          <a:prstGeom prst="rect">
            <a:avLst/>
          </a:prstGeom>
          <a:noFill/>
          <a:ln w="9525">
            <a:noFill/>
            <a:miter lim="800000"/>
            <a:headEnd/>
            <a:tailEnd/>
          </a:ln>
        </p:spPr>
        <p:txBody>
          <a:bodyPr>
            <a:spAutoFit/>
          </a:bodyPr>
          <a:lstStyle/>
          <a:p>
            <a:pPr eaLnBrk="0" hangingPunct="0"/>
            <a:r>
              <a:rPr lang="en-US" sz="3200">
                <a:solidFill>
                  <a:schemeClr val="tx1"/>
                </a:solidFill>
              </a:rPr>
              <a:t>Dr. Smith: “She won’t even consider insulin, but she hasn’t made any other changes I told her to. I’m not sure what the point is of even discussing her with you since she doesn’t seem to be willing to do anything to help herself.”</a:t>
            </a:r>
          </a:p>
        </p:txBody>
      </p:sp>
      <p:sp>
        <p:nvSpPr>
          <p:cNvPr id="6" name="Rectangle 5"/>
          <p:cNvSpPr/>
          <p:nvPr/>
        </p:nvSpPr>
        <p:spPr>
          <a:xfrm>
            <a:off x="4267200" y="6057900"/>
            <a:ext cx="396875" cy="277813"/>
          </a:xfrm>
          <a:prstGeom prst="rect">
            <a:avLst/>
          </a:prstGeom>
        </p:spPr>
        <p:txBody>
          <a:bodyPr>
            <a:spAutoFit/>
          </a:bodyPr>
          <a:lstStyle/>
          <a:p>
            <a:pPr defTabSz="914400">
              <a:defRPr/>
            </a:pPr>
            <a:fld id="{8763BCB6-52D1-49F0-BE2F-39D4EACC4C9A}" type="slidenum">
              <a:rPr lang="en-US" sz="1200" i="0">
                <a:solidFill>
                  <a:prstClr val="black"/>
                </a:solidFill>
                <a:latin typeface="Arial" pitchFamily="34" charset="0"/>
                <a:ea typeface="ＭＳ Ｐゴシック" pitchFamily="34" charset="-128"/>
                <a:cs typeface="+mn-cs"/>
              </a:rPr>
              <a:pPr defTabSz="914400">
                <a:defRPr/>
              </a:pPr>
              <a:t>30</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Footer Placeholder 4"/>
          <p:cNvSpPr>
            <a:spLocks noGrp="1"/>
          </p:cNvSpPr>
          <p:nvPr>
            <p:ph type="ftr" sz="quarter" idx="10"/>
          </p:nvPr>
        </p:nvSpPr>
        <p:spPr bwMode="auto">
          <a:noFill/>
          <a:ln>
            <a:miter lim="800000"/>
            <a:headEnd/>
            <a:tailEnd/>
          </a:ln>
        </p:spPr>
        <p:txBody>
          <a:bodyPr/>
          <a:lstStyle/>
          <a:p>
            <a:r>
              <a:rPr lang="en-US" altLang="en-US" smtClean="0">
                <a:ea typeface="ＭＳ Ｐゴシック"/>
              </a:rPr>
              <a:t>Carol Mostow LICSW</a:t>
            </a:r>
          </a:p>
        </p:txBody>
      </p:sp>
      <p:sp>
        <p:nvSpPr>
          <p:cNvPr id="93186" name="Rectangle 2"/>
          <p:cNvSpPr>
            <a:spLocks noGrp="1" noChangeArrowheads="1"/>
          </p:cNvSpPr>
          <p:nvPr>
            <p:ph type="title" idx="4294967295"/>
          </p:nvPr>
        </p:nvSpPr>
        <p:spPr bwMode="auto">
          <a:xfrm>
            <a:off x="685800" y="304800"/>
            <a:ext cx="8001000" cy="1085850"/>
          </a:xfrm>
          <a:noFill/>
        </p:spPr>
        <p:txBody>
          <a:bodyPr anchor="ctr"/>
          <a:lstStyle/>
          <a:p>
            <a:pPr algn="ctr" eaLnBrk="1" hangingPunct="1"/>
            <a:r>
              <a:rPr lang="en-US" altLang="en-US" sz="4000" b="1" cap="none" smtClean="0">
                <a:ea typeface="ＭＳ Ｐゴシック"/>
              </a:rPr>
              <a:t>R</a:t>
            </a:r>
            <a:r>
              <a:rPr lang="en-US" altLang="en-US" sz="4000" cap="none" smtClean="0">
                <a:ea typeface="ＭＳ Ｐゴシック"/>
              </a:rPr>
              <a:t>espect</a:t>
            </a:r>
            <a:r>
              <a:rPr lang="en-US" altLang="en-US" sz="3200" cap="none" smtClean="0">
                <a:ea typeface="ＭＳ Ｐゴシック"/>
              </a:rPr>
              <a:t> </a:t>
            </a:r>
            <a:r>
              <a:rPr lang="en-US" altLang="en-US" sz="4000" cap="none" smtClean="0">
                <a:ea typeface="ＭＳ Ｐゴシック"/>
              </a:rPr>
              <a:t>your supervisee</a:t>
            </a:r>
            <a:r>
              <a:rPr lang="en-US" altLang="en-US" sz="4000" cap="none" smtClean="0">
                <a:solidFill>
                  <a:schemeClr val="accent2"/>
                </a:solidFill>
                <a:ea typeface="ＭＳ Ｐゴシック"/>
              </a:rPr>
              <a:t> </a:t>
            </a:r>
            <a:endParaRPr lang="en-US" altLang="en-US" sz="3200" cap="none" smtClean="0">
              <a:ea typeface="ＭＳ Ｐゴシック"/>
            </a:endParaRPr>
          </a:p>
        </p:txBody>
      </p:sp>
      <p:sp>
        <p:nvSpPr>
          <p:cNvPr id="93187" name="Rectangle 3"/>
          <p:cNvSpPr>
            <a:spLocks noGrp="1" noChangeArrowheads="1"/>
          </p:cNvSpPr>
          <p:nvPr>
            <p:ph type="body" idx="4294967295"/>
          </p:nvPr>
        </p:nvSpPr>
        <p:spPr>
          <a:xfrm>
            <a:off x="838200" y="1524000"/>
            <a:ext cx="7848600" cy="4525963"/>
          </a:xfrm>
        </p:spPr>
        <p:txBody>
          <a:bodyPr/>
          <a:lstStyle/>
          <a:p>
            <a:pPr eaLnBrk="1" hangingPunct="1"/>
            <a:r>
              <a:rPr lang="en-US" altLang="en-US" sz="3000" smtClean="0">
                <a:ea typeface="ＭＳ Ｐゴシック"/>
              </a:rPr>
              <a:t>Approach the supervisee with Respect</a:t>
            </a:r>
          </a:p>
          <a:p>
            <a:pPr eaLnBrk="1" hangingPunct="1"/>
            <a:r>
              <a:rPr lang="en-US" altLang="en-US" sz="3000" smtClean="0">
                <a:ea typeface="ＭＳ Ｐゴシック"/>
              </a:rPr>
              <a:t>Build supervisee confidence, trust with supervisor. </a:t>
            </a:r>
          </a:p>
          <a:p>
            <a:pPr eaLnBrk="1" hangingPunct="1"/>
            <a:r>
              <a:rPr lang="en-US" altLang="en-US" sz="3000" smtClean="0">
                <a:ea typeface="ＭＳ Ｐゴシック"/>
              </a:rPr>
              <a:t>Reduce defensiveness</a:t>
            </a:r>
          </a:p>
          <a:p>
            <a:pPr eaLnBrk="1" hangingPunct="1"/>
            <a:r>
              <a:rPr lang="en-US" altLang="en-US" sz="3000" smtClean="0">
                <a:ea typeface="ＭＳ Ｐゴシック"/>
              </a:rPr>
              <a:t>Example: </a:t>
            </a:r>
          </a:p>
          <a:p>
            <a:pPr eaLnBrk="1" hangingPunct="1">
              <a:buFont typeface="Arial" charset="0"/>
              <a:buNone/>
            </a:pPr>
            <a:r>
              <a:rPr lang="en-US" altLang="en-US" sz="3000" i="1" smtClean="0">
                <a:ea typeface="ＭＳ Ｐゴシック"/>
              </a:rPr>
              <a:t>	“I know how hard you have been working to address Mrs. Gomez’ diabetes</a:t>
            </a:r>
            <a:r>
              <a:rPr lang="en-US" altLang="en-US" sz="3000" smtClean="0">
                <a:ea typeface="ＭＳ Ｐゴシック"/>
              </a:rPr>
              <a:t>.”</a:t>
            </a:r>
          </a:p>
          <a:p>
            <a:pPr eaLnBrk="1" hangingPunct="1"/>
            <a:endParaRPr lang="en-US" altLang="en-US" sz="3000" smtClean="0">
              <a:ea typeface="ＭＳ Ｐゴシック"/>
            </a:endParaRPr>
          </a:p>
          <a:p>
            <a:pPr eaLnBrk="1" hangingPunct="1"/>
            <a:endParaRPr lang="en-US" altLang="en-US" sz="3000" smtClean="0">
              <a:ea typeface="ＭＳ Ｐゴシック"/>
            </a:endParaRPr>
          </a:p>
          <a:p>
            <a:pPr eaLnBrk="1" hangingPunct="1"/>
            <a:endParaRPr lang="en-US" altLang="en-US" sz="3000" smtClean="0">
              <a:ea typeface="ＭＳ Ｐゴシック"/>
            </a:endParaRPr>
          </a:p>
          <a:p>
            <a:pPr eaLnBrk="1" hangingPunct="1"/>
            <a:endParaRPr lang="en-US" altLang="en-US" smtClean="0">
              <a:latin typeface="Times New Roman" pitchFamily="18" charset="0"/>
              <a:ea typeface="ＭＳ Ｐゴシック"/>
            </a:endParaRPr>
          </a:p>
        </p:txBody>
      </p:sp>
      <p:sp>
        <p:nvSpPr>
          <p:cNvPr id="6" name="Rectangle 5"/>
          <p:cNvSpPr/>
          <p:nvPr/>
        </p:nvSpPr>
        <p:spPr>
          <a:xfrm>
            <a:off x="4267200" y="6057900"/>
            <a:ext cx="396875" cy="277813"/>
          </a:xfrm>
          <a:prstGeom prst="rect">
            <a:avLst/>
          </a:prstGeom>
        </p:spPr>
        <p:txBody>
          <a:bodyPr>
            <a:spAutoFit/>
          </a:bodyPr>
          <a:lstStyle/>
          <a:p>
            <a:pPr defTabSz="914400">
              <a:defRPr/>
            </a:pPr>
            <a:fld id="{84E9A087-F1D6-4320-9A42-2B9266218D4D}" type="slidenum">
              <a:rPr lang="en-US" sz="1200" i="0">
                <a:solidFill>
                  <a:prstClr val="black"/>
                </a:solidFill>
                <a:latin typeface="Arial" pitchFamily="34" charset="0"/>
                <a:ea typeface="ＭＳ Ｐゴシック" pitchFamily="34" charset="-128"/>
                <a:cs typeface="+mn-cs"/>
              </a:rPr>
              <a:pPr defTabSz="914400">
                <a:defRPr/>
              </a:pPr>
              <a:t>31</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Footer Placeholder 4"/>
          <p:cNvSpPr>
            <a:spLocks noGrp="1"/>
          </p:cNvSpPr>
          <p:nvPr>
            <p:ph type="ftr" sz="quarter" idx="10"/>
          </p:nvPr>
        </p:nvSpPr>
        <p:spPr bwMode="auto">
          <a:noFill/>
          <a:ln>
            <a:miter lim="800000"/>
            <a:headEnd/>
            <a:tailEnd/>
          </a:ln>
        </p:spPr>
        <p:txBody>
          <a:bodyPr/>
          <a:lstStyle/>
          <a:p>
            <a:r>
              <a:rPr lang="en-US" altLang="en-US" smtClean="0">
                <a:ea typeface="ＭＳ Ｐゴシック"/>
              </a:rPr>
              <a:t>Carol Mostow LICSW</a:t>
            </a:r>
          </a:p>
        </p:txBody>
      </p:sp>
      <p:sp>
        <p:nvSpPr>
          <p:cNvPr id="95234" name="Rectangle 2"/>
          <p:cNvSpPr>
            <a:spLocks noGrp="1" noChangeArrowheads="1"/>
          </p:cNvSpPr>
          <p:nvPr>
            <p:ph type="title" idx="4294967295"/>
          </p:nvPr>
        </p:nvSpPr>
        <p:spPr bwMode="auto">
          <a:xfrm>
            <a:off x="457200" y="228600"/>
            <a:ext cx="8229600" cy="1295400"/>
          </a:xfrm>
          <a:noFill/>
        </p:spPr>
        <p:txBody>
          <a:bodyPr anchor="ctr"/>
          <a:lstStyle/>
          <a:p>
            <a:pPr algn="ctr" eaLnBrk="1" hangingPunct="1"/>
            <a:r>
              <a:rPr lang="en-US" altLang="en-US" sz="3600" cap="none" smtClean="0">
                <a:ea typeface="ＭＳ Ｐゴシック"/>
              </a:rPr>
              <a:t>  Elicit supervisee’s </a:t>
            </a:r>
            <a:r>
              <a:rPr lang="en-US" altLang="en-US" sz="3600" b="1" cap="none" smtClean="0">
                <a:ea typeface="ＭＳ Ｐゴシック"/>
              </a:rPr>
              <a:t>E</a:t>
            </a:r>
            <a:r>
              <a:rPr lang="en-US" altLang="en-US" sz="3600" cap="none" smtClean="0">
                <a:ea typeface="ＭＳ Ｐゴシック"/>
              </a:rPr>
              <a:t>xplanatory model</a:t>
            </a:r>
          </a:p>
        </p:txBody>
      </p:sp>
      <p:sp>
        <p:nvSpPr>
          <p:cNvPr id="95235" name="Rectangle 3"/>
          <p:cNvSpPr>
            <a:spLocks noGrp="1" noChangeArrowheads="1"/>
          </p:cNvSpPr>
          <p:nvPr>
            <p:ph type="body" idx="4294967295"/>
          </p:nvPr>
        </p:nvSpPr>
        <p:spPr>
          <a:xfrm>
            <a:off x="685800" y="1524000"/>
            <a:ext cx="7848600" cy="4525963"/>
          </a:xfrm>
        </p:spPr>
        <p:txBody>
          <a:bodyPr/>
          <a:lstStyle/>
          <a:p>
            <a:pPr eaLnBrk="1" hangingPunct="1">
              <a:lnSpc>
                <a:spcPct val="90000"/>
              </a:lnSpc>
            </a:pPr>
            <a:r>
              <a:rPr lang="en-US" altLang="en-US" sz="2800" smtClean="0">
                <a:ea typeface="ＭＳ Ｐゴシック"/>
              </a:rPr>
              <a:t>Convey interest while supporting the supervisee’s interest in patient’s perspective.</a:t>
            </a:r>
          </a:p>
          <a:p>
            <a:pPr eaLnBrk="1" hangingPunct="1">
              <a:lnSpc>
                <a:spcPct val="90000"/>
              </a:lnSpc>
            </a:pPr>
            <a:r>
              <a:rPr lang="en-US" altLang="en-US" sz="2800" smtClean="0">
                <a:ea typeface="ＭＳ Ｐゴシック"/>
              </a:rPr>
              <a:t>Learn what supervisee knows about patient as the starting point</a:t>
            </a:r>
          </a:p>
          <a:p>
            <a:pPr eaLnBrk="1" hangingPunct="1">
              <a:lnSpc>
                <a:spcPct val="90000"/>
              </a:lnSpc>
            </a:pPr>
            <a:r>
              <a:rPr lang="en-US" altLang="en-US" sz="2800" smtClean="0">
                <a:ea typeface="ＭＳ Ｐゴシック"/>
              </a:rPr>
              <a:t>Examples</a:t>
            </a:r>
          </a:p>
          <a:p>
            <a:pPr lvl="1" eaLnBrk="1" hangingPunct="1">
              <a:lnSpc>
                <a:spcPct val="90000"/>
              </a:lnSpc>
            </a:pPr>
            <a:r>
              <a:rPr lang="en-US" altLang="en-US" sz="2600" i="1" smtClean="0">
                <a:ea typeface="ＭＳ Ｐゴシック"/>
              </a:rPr>
              <a:t>What do you think is going on with the patient?”  </a:t>
            </a:r>
          </a:p>
          <a:p>
            <a:pPr lvl="1" eaLnBrk="1" hangingPunct="1">
              <a:lnSpc>
                <a:spcPct val="90000"/>
              </a:lnSpc>
            </a:pPr>
            <a:r>
              <a:rPr lang="en-US" altLang="en-US" sz="2600" i="1" smtClean="0">
                <a:ea typeface="ＭＳ Ｐゴシック"/>
              </a:rPr>
              <a:t>“What does the patient think is causing her symptoms?”</a:t>
            </a:r>
            <a:r>
              <a:rPr lang="en-US" altLang="en-US" sz="2400" i="1" smtClean="0">
                <a:latin typeface="Times New Roman" pitchFamily="18" charset="0"/>
                <a:ea typeface="ＭＳ Ｐゴシック"/>
              </a:rPr>
              <a:t> </a:t>
            </a:r>
          </a:p>
          <a:p>
            <a:pPr eaLnBrk="1" hangingPunct="1">
              <a:lnSpc>
                <a:spcPct val="90000"/>
              </a:lnSpc>
              <a:buFont typeface="Arial" charset="0"/>
              <a:buNone/>
            </a:pPr>
            <a:endParaRPr lang="en-US" altLang="en-US" sz="2800" smtClean="0">
              <a:ea typeface="ＭＳ Ｐゴシック"/>
            </a:endParaRPr>
          </a:p>
        </p:txBody>
      </p:sp>
      <p:sp>
        <p:nvSpPr>
          <p:cNvPr id="6" name="Rectangle 5"/>
          <p:cNvSpPr/>
          <p:nvPr/>
        </p:nvSpPr>
        <p:spPr>
          <a:xfrm>
            <a:off x="4267200" y="6057900"/>
            <a:ext cx="396875" cy="277813"/>
          </a:xfrm>
          <a:prstGeom prst="rect">
            <a:avLst/>
          </a:prstGeom>
        </p:spPr>
        <p:txBody>
          <a:bodyPr>
            <a:spAutoFit/>
          </a:bodyPr>
          <a:lstStyle/>
          <a:p>
            <a:pPr defTabSz="914400">
              <a:defRPr/>
            </a:pPr>
            <a:fld id="{E08F49F5-4FA7-4D3D-B32F-9235899106AC}" type="slidenum">
              <a:rPr lang="en-US" sz="1200" i="0">
                <a:solidFill>
                  <a:prstClr val="black"/>
                </a:solidFill>
                <a:latin typeface="Arial" pitchFamily="34" charset="0"/>
                <a:ea typeface="ＭＳ Ｐゴシック" pitchFamily="34" charset="-128"/>
                <a:cs typeface="+mn-cs"/>
              </a:rPr>
              <a:pPr defTabSz="914400">
                <a:defRPr/>
              </a:pPr>
              <a:t>32</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Footer Placeholder 4"/>
          <p:cNvSpPr>
            <a:spLocks noGrp="1"/>
          </p:cNvSpPr>
          <p:nvPr>
            <p:ph type="ftr" sz="quarter" idx="10"/>
          </p:nvPr>
        </p:nvSpPr>
        <p:spPr bwMode="auto">
          <a:noFill/>
          <a:ln>
            <a:miter lim="800000"/>
            <a:headEnd/>
            <a:tailEnd/>
          </a:ln>
        </p:spPr>
        <p:txBody>
          <a:bodyPr/>
          <a:lstStyle/>
          <a:p>
            <a:r>
              <a:rPr lang="en-US" altLang="en-US" smtClean="0">
                <a:ea typeface="ＭＳ Ｐゴシック"/>
              </a:rPr>
              <a:t>Carol Mostow LICSW</a:t>
            </a:r>
          </a:p>
        </p:txBody>
      </p:sp>
      <p:sp>
        <p:nvSpPr>
          <p:cNvPr id="97282" name="Rectangle 2"/>
          <p:cNvSpPr>
            <a:spLocks noGrp="1" noChangeArrowheads="1"/>
          </p:cNvSpPr>
          <p:nvPr>
            <p:ph type="title" idx="4294967295"/>
          </p:nvPr>
        </p:nvSpPr>
        <p:spPr bwMode="auto">
          <a:xfrm>
            <a:off x="457200" y="152400"/>
            <a:ext cx="8229600" cy="1371600"/>
          </a:xfrm>
          <a:noFill/>
        </p:spPr>
        <p:txBody>
          <a:bodyPr anchor="ctr"/>
          <a:lstStyle/>
          <a:p>
            <a:pPr algn="ctr" eaLnBrk="1" hangingPunct="1"/>
            <a:r>
              <a:rPr lang="en-US" altLang="en-US" sz="3200" cap="none" smtClean="0">
                <a:solidFill>
                  <a:schemeClr val="accent2"/>
                </a:solidFill>
                <a:ea typeface="ＭＳ Ｐゴシック"/>
              </a:rPr>
              <a:t> 	</a:t>
            </a:r>
            <a:r>
              <a:rPr lang="en-US" altLang="en-US" sz="3600" cap="none" smtClean="0">
                <a:ea typeface="ＭＳ Ｐゴシック"/>
              </a:rPr>
              <a:t>Supervisee’s </a:t>
            </a:r>
            <a:r>
              <a:rPr lang="en-US" altLang="en-US" sz="3600" b="1" cap="none" smtClean="0">
                <a:ea typeface="ＭＳ Ｐゴシック"/>
              </a:rPr>
              <a:t>S</a:t>
            </a:r>
            <a:r>
              <a:rPr lang="en-US" altLang="en-US" sz="3600" cap="none" smtClean="0">
                <a:ea typeface="ＭＳ Ｐゴシック"/>
              </a:rPr>
              <a:t>ocial Context</a:t>
            </a:r>
          </a:p>
        </p:txBody>
      </p:sp>
      <p:sp>
        <p:nvSpPr>
          <p:cNvPr id="97283" name="Rectangle 3"/>
          <p:cNvSpPr>
            <a:spLocks noGrp="1" noChangeArrowheads="1"/>
          </p:cNvSpPr>
          <p:nvPr>
            <p:ph type="body" idx="4294967295"/>
          </p:nvPr>
        </p:nvSpPr>
        <p:spPr>
          <a:xfrm>
            <a:off x="457200" y="1371600"/>
            <a:ext cx="7848600" cy="4876800"/>
          </a:xfrm>
        </p:spPr>
        <p:txBody>
          <a:bodyPr/>
          <a:lstStyle/>
          <a:p>
            <a:pPr eaLnBrk="1" hangingPunct="1">
              <a:lnSpc>
                <a:spcPct val="90000"/>
              </a:lnSpc>
            </a:pPr>
            <a:r>
              <a:rPr lang="en-US" altLang="en-US" sz="2800" smtClean="0">
                <a:ea typeface="ＭＳ Ｐゴシック"/>
              </a:rPr>
              <a:t>Ask about supervisee’s well-being</a:t>
            </a:r>
          </a:p>
          <a:p>
            <a:pPr eaLnBrk="1" hangingPunct="1">
              <a:lnSpc>
                <a:spcPct val="90000"/>
              </a:lnSpc>
            </a:pPr>
            <a:r>
              <a:rPr lang="en-US" altLang="en-US" sz="2800" smtClean="0">
                <a:ea typeface="ＭＳ Ｐゴシック"/>
              </a:rPr>
              <a:t>Explore </a:t>
            </a:r>
            <a:r>
              <a:rPr lang="en-US" altLang="en-US" sz="2800" b="1" smtClean="0">
                <a:ea typeface="ＭＳ Ｐゴシック"/>
              </a:rPr>
              <a:t>s</a:t>
            </a:r>
            <a:r>
              <a:rPr lang="en-US" altLang="en-US" sz="2800" smtClean="0">
                <a:ea typeface="ＭＳ Ｐゴシック"/>
              </a:rPr>
              <a:t>tressors, </a:t>
            </a:r>
            <a:r>
              <a:rPr lang="en-US" altLang="en-US" sz="2800" b="1" smtClean="0">
                <a:ea typeface="ＭＳ Ｐゴシック"/>
              </a:rPr>
              <a:t>s</a:t>
            </a:r>
            <a:r>
              <a:rPr lang="en-US" altLang="en-US" sz="2800" smtClean="0">
                <a:ea typeface="ＭＳ Ｐゴシック"/>
              </a:rPr>
              <a:t>upports, </a:t>
            </a:r>
            <a:r>
              <a:rPr lang="en-US" altLang="en-US" sz="2800" b="1" smtClean="0">
                <a:ea typeface="ＭＳ Ｐゴシック"/>
              </a:rPr>
              <a:t>s</a:t>
            </a:r>
            <a:r>
              <a:rPr lang="en-US" altLang="en-US" sz="2800" smtClean="0">
                <a:ea typeface="ＭＳ Ｐゴシック"/>
              </a:rPr>
              <a:t>trengths, </a:t>
            </a:r>
            <a:r>
              <a:rPr lang="en-US" altLang="en-US" sz="2800" b="1" smtClean="0">
                <a:ea typeface="ＭＳ Ｐゴシック"/>
              </a:rPr>
              <a:t>s</a:t>
            </a:r>
            <a:r>
              <a:rPr lang="en-US" altLang="en-US" sz="2800" smtClean="0">
                <a:ea typeface="ＭＳ Ｐゴシック"/>
              </a:rPr>
              <a:t>ources of meaning</a:t>
            </a:r>
          </a:p>
          <a:p>
            <a:pPr eaLnBrk="1" hangingPunct="1">
              <a:lnSpc>
                <a:spcPct val="90000"/>
              </a:lnSpc>
            </a:pPr>
            <a:r>
              <a:rPr lang="en-US" altLang="en-US" sz="2800" smtClean="0">
                <a:ea typeface="ＭＳ Ｐゴシック"/>
              </a:rPr>
              <a:t>Build supervisor-supervisee relationship </a:t>
            </a:r>
          </a:p>
          <a:p>
            <a:pPr eaLnBrk="1" hangingPunct="1">
              <a:lnSpc>
                <a:spcPct val="90000"/>
              </a:lnSpc>
            </a:pPr>
            <a:r>
              <a:rPr lang="en-US" altLang="en-US" sz="2800" smtClean="0">
                <a:ea typeface="ＭＳ Ｐゴシック"/>
              </a:rPr>
              <a:t>Model interaction with patients</a:t>
            </a:r>
          </a:p>
          <a:p>
            <a:pPr eaLnBrk="1" hangingPunct="1">
              <a:lnSpc>
                <a:spcPct val="90000"/>
              </a:lnSpc>
            </a:pPr>
            <a:r>
              <a:rPr lang="en-US" altLang="en-US" sz="2800" smtClean="0">
                <a:ea typeface="ＭＳ Ｐゴシック"/>
              </a:rPr>
              <a:t>Examples</a:t>
            </a:r>
            <a:endParaRPr lang="en-US" altLang="en-US" sz="2800" i="1" smtClean="0">
              <a:ea typeface="ＭＳ Ｐゴシック"/>
            </a:endParaRPr>
          </a:p>
          <a:p>
            <a:pPr lvl="1" eaLnBrk="1" hangingPunct="1">
              <a:lnSpc>
                <a:spcPct val="90000"/>
              </a:lnSpc>
            </a:pPr>
            <a:r>
              <a:rPr lang="en-US" altLang="en-US" sz="2600" i="1" smtClean="0">
                <a:ea typeface="ＭＳ Ｐゴシック"/>
              </a:rPr>
              <a:t>“How are things going for you these days?” </a:t>
            </a:r>
          </a:p>
          <a:p>
            <a:pPr lvl="1" eaLnBrk="1" hangingPunct="1">
              <a:lnSpc>
                <a:spcPct val="90000"/>
              </a:lnSpc>
            </a:pPr>
            <a:r>
              <a:rPr lang="en-US" altLang="en-US" sz="2600" i="1" smtClean="0">
                <a:ea typeface="ＭＳ Ｐゴシック"/>
              </a:rPr>
              <a:t>“What’s been difficult? </a:t>
            </a:r>
          </a:p>
          <a:p>
            <a:pPr lvl="1" eaLnBrk="1" hangingPunct="1">
              <a:lnSpc>
                <a:spcPct val="90000"/>
              </a:lnSpc>
            </a:pPr>
            <a:r>
              <a:rPr lang="en-US" altLang="en-US" sz="2600" i="1" smtClean="0">
                <a:ea typeface="ＭＳ Ｐゴシック"/>
              </a:rPr>
              <a:t>“What’s helping?” </a:t>
            </a:r>
          </a:p>
          <a:p>
            <a:pPr lvl="1" eaLnBrk="1" hangingPunct="1">
              <a:lnSpc>
                <a:spcPct val="90000"/>
              </a:lnSpc>
            </a:pPr>
            <a:r>
              <a:rPr lang="en-US" altLang="en-US" sz="2600" i="1" smtClean="0">
                <a:ea typeface="ＭＳ Ｐゴシック"/>
              </a:rPr>
              <a:t>“What	keeps you going?”</a:t>
            </a:r>
          </a:p>
          <a:p>
            <a:pPr eaLnBrk="1" hangingPunct="1">
              <a:lnSpc>
                <a:spcPct val="90000"/>
              </a:lnSpc>
            </a:pPr>
            <a:endParaRPr lang="en-US" altLang="en-US" sz="2400" i="1" smtClean="0">
              <a:ea typeface="ＭＳ Ｐゴシック"/>
            </a:endParaRPr>
          </a:p>
        </p:txBody>
      </p:sp>
      <p:sp>
        <p:nvSpPr>
          <p:cNvPr id="6" name="Rectangle 5"/>
          <p:cNvSpPr/>
          <p:nvPr/>
        </p:nvSpPr>
        <p:spPr>
          <a:xfrm>
            <a:off x="4267200" y="6057900"/>
            <a:ext cx="396875" cy="277813"/>
          </a:xfrm>
          <a:prstGeom prst="rect">
            <a:avLst/>
          </a:prstGeom>
        </p:spPr>
        <p:txBody>
          <a:bodyPr>
            <a:spAutoFit/>
          </a:bodyPr>
          <a:lstStyle/>
          <a:p>
            <a:pPr defTabSz="914400">
              <a:defRPr/>
            </a:pPr>
            <a:fld id="{73A61814-9D36-47C9-BA00-044D17EDD199}" type="slidenum">
              <a:rPr lang="en-US" sz="1200" i="0">
                <a:solidFill>
                  <a:prstClr val="black"/>
                </a:solidFill>
                <a:latin typeface="Arial" pitchFamily="34" charset="0"/>
                <a:ea typeface="ＭＳ Ｐゴシック" pitchFamily="34" charset="-128"/>
                <a:cs typeface="+mn-cs"/>
              </a:rPr>
              <a:pPr defTabSz="914400">
                <a:defRPr/>
              </a:pPr>
              <a:t>33</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Footer Placeholder 4"/>
          <p:cNvSpPr>
            <a:spLocks noGrp="1"/>
          </p:cNvSpPr>
          <p:nvPr>
            <p:ph type="ftr" sz="quarter" idx="10"/>
          </p:nvPr>
        </p:nvSpPr>
        <p:spPr bwMode="auto">
          <a:noFill/>
          <a:ln>
            <a:miter lim="800000"/>
            <a:headEnd/>
            <a:tailEnd/>
          </a:ln>
        </p:spPr>
        <p:txBody>
          <a:bodyPr/>
          <a:lstStyle/>
          <a:p>
            <a:r>
              <a:rPr lang="en-US" altLang="en-US" smtClean="0">
                <a:ea typeface="ＭＳ Ｐゴシック"/>
              </a:rPr>
              <a:t>Carol Mostow LICSW</a:t>
            </a:r>
          </a:p>
        </p:txBody>
      </p:sp>
      <p:sp>
        <p:nvSpPr>
          <p:cNvPr id="99330" name="Rectangle 2"/>
          <p:cNvSpPr>
            <a:spLocks noGrp="1" noChangeArrowheads="1"/>
          </p:cNvSpPr>
          <p:nvPr>
            <p:ph type="title" idx="4294967295"/>
          </p:nvPr>
        </p:nvSpPr>
        <p:spPr bwMode="auto">
          <a:xfrm>
            <a:off x="762000" y="285750"/>
            <a:ext cx="7620000" cy="1085850"/>
          </a:xfrm>
          <a:noFill/>
        </p:spPr>
        <p:txBody>
          <a:bodyPr anchor="ctr"/>
          <a:lstStyle/>
          <a:p>
            <a:pPr algn="ctr" eaLnBrk="1" hangingPunct="1"/>
            <a:r>
              <a:rPr lang="en-US" altLang="en-US" sz="3600" cap="none" smtClean="0">
                <a:ea typeface="ＭＳ Ｐゴシック"/>
              </a:rPr>
              <a:t>Em</a:t>
            </a:r>
            <a:r>
              <a:rPr lang="en-US" altLang="en-US" sz="3600" b="1" cap="none" smtClean="0">
                <a:ea typeface="ＭＳ Ｐゴシック"/>
              </a:rPr>
              <a:t>P</a:t>
            </a:r>
            <a:r>
              <a:rPr lang="en-US" altLang="en-US" sz="3600" cap="none" smtClean="0">
                <a:ea typeface="ＭＳ Ｐゴシック"/>
              </a:rPr>
              <a:t>ower supervisee</a:t>
            </a:r>
          </a:p>
        </p:txBody>
      </p:sp>
      <p:sp>
        <p:nvSpPr>
          <p:cNvPr id="99331" name="Rectangle 3"/>
          <p:cNvSpPr>
            <a:spLocks noGrp="1" noChangeArrowheads="1"/>
          </p:cNvSpPr>
          <p:nvPr>
            <p:ph type="body" idx="4294967295"/>
          </p:nvPr>
        </p:nvSpPr>
        <p:spPr>
          <a:xfrm>
            <a:off x="762000" y="1371600"/>
            <a:ext cx="7924800" cy="4830763"/>
          </a:xfrm>
        </p:spPr>
        <p:txBody>
          <a:bodyPr/>
          <a:lstStyle/>
          <a:p>
            <a:pPr eaLnBrk="1" hangingPunct="1">
              <a:lnSpc>
                <a:spcPct val="90000"/>
              </a:lnSpc>
            </a:pPr>
            <a:endParaRPr lang="en-US" altLang="en-US" sz="2800" smtClean="0">
              <a:ea typeface="ＭＳ Ｐゴシック"/>
            </a:endParaRPr>
          </a:p>
          <a:p>
            <a:pPr eaLnBrk="1" hangingPunct="1">
              <a:lnSpc>
                <a:spcPct val="90000"/>
              </a:lnSpc>
            </a:pPr>
            <a:r>
              <a:rPr lang="en-US" altLang="en-US" sz="2800" smtClean="0">
                <a:ea typeface="ＭＳ Ｐゴシック"/>
              </a:rPr>
              <a:t>Find ways to share </a:t>
            </a:r>
            <a:r>
              <a:rPr lang="en-US" altLang="en-US" sz="2800" b="1" smtClean="0">
                <a:ea typeface="ＭＳ Ｐゴシック"/>
              </a:rPr>
              <a:t>p</a:t>
            </a:r>
            <a:r>
              <a:rPr lang="en-US" altLang="en-US" sz="2800" smtClean="0">
                <a:ea typeface="ＭＳ Ｐゴシック"/>
              </a:rPr>
              <a:t>ower</a:t>
            </a:r>
          </a:p>
          <a:p>
            <a:pPr eaLnBrk="1" hangingPunct="1">
              <a:lnSpc>
                <a:spcPct val="90000"/>
              </a:lnSpc>
            </a:pPr>
            <a:r>
              <a:rPr lang="en-US" altLang="en-US" sz="2800" smtClean="0">
                <a:ea typeface="ＭＳ Ｐゴシック"/>
              </a:rPr>
              <a:t>Support supervisee’s self-efficacy </a:t>
            </a:r>
          </a:p>
          <a:p>
            <a:pPr eaLnBrk="1" hangingPunct="1">
              <a:lnSpc>
                <a:spcPct val="90000"/>
              </a:lnSpc>
            </a:pPr>
            <a:r>
              <a:rPr lang="en-US" altLang="en-US" sz="2800" smtClean="0">
                <a:ea typeface="ＭＳ Ｐゴシック"/>
              </a:rPr>
              <a:t>Resist temptation to take over when the learner is uncertain</a:t>
            </a:r>
          </a:p>
          <a:p>
            <a:pPr eaLnBrk="1" hangingPunct="1">
              <a:lnSpc>
                <a:spcPct val="90000"/>
              </a:lnSpc>
            </a:pPr>
            <a:r>
              <a:rPr lang="en-US" altLang="en-US" sz="2800" smtClean="0">
                <a:ea typeface="ＭＳ Ｐゴシック"/>
              </a:rPr>
              <a:t>These approaches help supervisor</a:t>
            </a:r>
          </a:p>
          <a:p>
            <a:pPr lvl="1" eaLnBrk="1" hangingPunct="1">
              <a:lnSpc>
                <a:spcPct val="90000"/>
              </a:lnSpc>
            </a:pPr>
            <a:r>
              <a:rPr lang="en-US" altLang="en-US" sz="2600" smtClean="0">
                <a:ea typeface="ＭＳ Ｐゴシック"/>
              </a:rPr>
              <a:t>Assess supervisee’s clinical judgment </a:t>
            </a:r>
          </a:p>
          <a:p>
            <a:pPr lvl="1" eaLnBrk="1" hangingPunct="1">
              <a:lnSpc>
                <a:spcPct val="90000"/>
              </a:lnSpc>
            </a:pPr>
            <a:r>
              <a:rPr lang="en-US" altLang="en-US" sz="2600" smtClean="0">
                <a:ea typeface="ＭＳ Ｐゴシック"/>
              </a:rPr>
              <a:t>Build supervisee’s ability to formulate and own solutions</a:t>
            </a:r>
            <a:endParaRPr lang="en-US" altLang="en-US" sz="2800" smtClean="0">
              <a:latin typeface="Times New Roman" pitchFamily="18" charset="0"/>
              <a:ea typeface="ＭＳ Ｐゴシック"/>
            </a:endParaRPr>
          </a:p>
        </p:txBody>
      </p:sp>
      <p:sp>
        <p:nvSpPr>
          <p:cNvPr id="6" name="Rectangle 5"/>
          <p:cNvSpPr/>
          <p:nvPr/>
        </p:nvSpPr>
        <p:spPr>
          <a:xfrm>
            <a:off x="4267200" y="6057900"/>
            <a:ext cx="396875" cy="277813"/>
          </a:xfrm>
          <a:prstGeom prst="rect">
            <a:avLst/>
          </a:prstGeom>
        </p:spPr>
        <p:txBody>
          <a:bodyPr>
            <a:spAutoFit/>
          </a:bodyPr>
          <a:lstStyle/>
          <a:p>
            <a:pPr defTabSz="914400">
              <a:defRPr/>
            </a:pPr>
            <a:fld id="{F936D42B-ABAF-411E-A6C6-340AFEAEAC9D}" type="slidenum">
              <a:rPr lang="en-US" sz="1200" i="0">
                <a:solidFill>
                  <a:prstClr val="black"/>
                </a:solidFill>
                <a:latin typeface="Arial" pitchFamily="34" charset="0"/>
                <a:ea typeface="ＭＳ Ｐゴシック" pitchFamily="34" charset="-128"/>
                <a:cs typeface="+mn-cs"/>
              </a:rPr>
              <a:pPr defTabSz="914400">
                <a:defRPr/>
              </a:pPr>
              <a:t>34</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Footer Placeholder 4"/>
          <p:cNvSpPr>
            <a:spLocks noGrp="1"/>
          </p:cNvSpPr>
          <p:nvPr>
            <p:ph type="ftr" sz="quarter" idx="10"/>
          </p:nvPr>
        </p:nvSpPr>
        <p:spPr bwMode="auto">
          <a:noFill/>
          <a:ln>
            <a:miter lim="800000"/>
            <a:headEnd/>
            <a:tailEnd/>
          </a:ln>
        </p:spPr>
        <p:txBody>
          <a:bodyPr/>
          <a:lstStyle/>
          <a:p>
            <a:r>
              <a:rPr lang="en-US" altLang="en-US" smtClean="0">
                <a:ea typeface="ＭＳ Ｐゴシック"/>
              </a:rPr>
              <a:t>Carol Mostow LICSW</a:t>
            </a:r>
          </a:p>
        </p:txBody>
      </p:sp>
      <p:sp>
        <p:nvSpPr>
          <p:cNvPr id="273410" name="Rectangle 2"/>
          <p:cNvSpPr>
            <a:spLocks noGrp="1" noChangeArrowheads="1"/>
          </p:cNvSpPr>
          <p:nvPr>
            <p:ph type="title" idx="4294967295"/>
          </p:nvPr>
        </p:nvSpPr>
        <p:spPr bwMode="auto">
          <a:xfrm>
            <a:off x="685800" y="685800"/>
            <a:ext cx="8001000" cy="1085850"/>
          </a:xfrm>
        </p:spPr>
        <p:txBody>
          <a:bodyPr anchor="ctr">
            <a:normAutofit fontScale="90000"/>
          </a:bodyPr>
          <a:lstStyle/>
          <a:p>
            <a:pPr>
              <a:defRPr/>
            </a:pPr>
            <a:r>
              <a:rPr lang="en-US" sz="3200" cap="none" smtClean="0">
                <a:cs typeface="+mj-cs"/>
              </a:rPr>
              <a:t/>
            </a:r>
            <a:br>
              <a:rPr lang="en-US" sz="3200" cap="none" smtClean="0">
                <a:cs typeface="+mj-cs"/>
              </a:rPr>
            </a:br>
            <a:r>
              <a:rPr lang="en-US" sz="3200" cap="none" smtClean="0">
                <a:solidFill>
                  <a:schemeClr val="accent2"/>
                </a:solidFill>
                <a:cs typeface="+mj-cs"/>
              </a:rPr>
              <a:t>POLLING QUESTION</a:t>
            </a:r>
            <a:br>
              <a:rPr lang="en-US" sz="3200" cap="none" smtClean="0">
                <a:solidFill>
                  <a:schemeClr val="accent2"/>
                </a:solidFill>
                <a:cs typeface="+mj-cs"/>
              </a:rPr>
            </a:br>
            <a:endParaRPr lang="en-US" sz="3200" cap="none" smtClean="0">
              <a:solidFill>
                <a:schemeClr val="accent2"/>
              </a:solidFill>
              <a:cs typeface="+mj-cs"/>
            </a:endParaRPr>
          </a:p>
        </p:txBody>
      </p:sp>
      <p:sp>
        <p:nvSpPr>
          <p:cNvPr id="6" name="Rectangle 5"/>
          <p:cNvSpPr/>
          <p:nvPr/>
        </p:nvSpPr>
        <p:spPr>
          <a:xfrm>
            <a:off x="4267200" y="6057900"/>
            <a:ext cx="396875" cy="277813"/>
          </a:xfrm>
          <a:prstGeom prst="rect">
            <a:avLst/>
          </a:prstGeom>
        </p:spPr>
        <p:txBody>
          <a:bodyPr>
            <a:spAutoFit/>
          </a:bodyPr>
          <a:lstStyle/>
          <a:p>
            <a:pPr defTabSz="914400">
              <a:defRPr/>
            </a:pPr>
            <a:fld id="{FF6A27A6-5E22-457A-846C-A501B8C96997}" type="slidenum">
              <a:rPr lang="en-US" sz="1200" i="0">
                <a:solidFill>
                  <a:prstClr val="black"/>
                </a:solidFill>
                <a:latin typeface="Arial" pitchFamily="34" charset="0"/>
                <a:ea typeface="ＭＳ Ｐゴシック" pitchFamily="34" charset="-128"/>
                <a:cs typeface="+mn-cs"/>
              </a:rPr>
              <a:pPr defTabSz="914400">
                <a:defRPr/>
              </a:pPr>
              <a:t>35</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Footer Placeholder 4"/>
          <p:cNvSpPr>
            <a:spLocks noGrp="1"/>
          </p:cNvSpPr>
          <p:nvPr>
            <p:ph type="ftr" sz="quarter" idx="11"/>
          </p:nvPr>
        </p:nvSpPr>
        <p:spPr bwMode="auto">
          <a:noFill/>
          <a:ln>
            <a:miter lim="800000"/>
            <a:headEnd/>
            <a:tailEnd/>
          </a:ln>
        </p:spPr>
        <p:txBody>
          <a:bodyPr/>
          <a:lstStyle/>
          <a:p>
            <a:r>
              <a:rPr lang="en-US" altLang="en-US" smtClean="0">
                <a:ea typeface="ＭＳ Ｐゴシック"/>
              </a:rPr>
              <a:t>Carol Mostow LICSW</a:t>
            </a:r>
          </a:p>
        </p:txBody>
      </p:sp>
      <p:sp>
        <p:nvSpPr>
          <p:cNvPr id="102402" name="Rectangle 2"/>
          <p:cNvSpPr>
            <a:spLocks noGrp="1" noChangeArrowheads="1"/>
          </p:cNvSpPr>
          <p:nvPr>
            <p:ph type="title"/>
          </p:nvPr>
        </p:nvSpPr>
        <p:spPr bwMode="auto"/>
        <p:txBody>
          <a:bodyPr anchor="ctr"/>
          <a:lstStyle/>
          <a:p>
            <a:pPr algn="ctr" eaLnBrk="1" hangingPunct="1"/>
            <a:r>
              <a:rPr lang="en-US" altLang="en-US" sz="3200" cap="none" smtClean="0">
                <a:solidFill>
                  <a:schemeClr val="accent2"/>
                </a:solidFill>
                <a:ea typeface="ＭＳ Ｐゴシック"/>
              </a:rPr>
              <a:t>  </a:t>
            </a:r>
            <a:r>
              <a:rPr lang="en-US" altLang="en-US" sz="4000" cap="none" smtClean="0">
                <a:ea typeface="ＭＳ Ｐゴシック"/>
              </a:rPr>
              <a:t>Show </a:t>
            </a:r>
            <a:r>
              <a:rPr lang="en-US" altLang="en-US" sz="4000" b="1" cap="none" smtClean="0">
                <a:ea typeface="ＭＳ Ｐゴシック"/>
              </a:rPr>
              <a:t>E</a:t>
            </a:r>
            <a:r>
              <a:rPr lang="en-US" altLang="en-US" sz="4000" cap="none" smtClean="0">
                <a:ea typeface="ＭＳ Ｐゴシック"/>
              </a:rPr>
              <a:t>mpathy to supervisee</a:t>
            </a:r>
            <a:endParaRPr lang="en-US" altLang="en-US" sz="3200" b="1" cap="none" smtClean="0">
              <a:ea typeface="ＭＳ Ｐゴシック"/>
            </a:endParaRPr>
          </a:p>
        </p:txBody>
      </p:sp>
      <p:sp>
        <p:nvSpPr>
          <p:cNvPr id="102403" name="Rectangle 3"/>
          <p:cNvSpPr>
            <a:spLocks noGrp="1" noChangeArrowheads="1"/>
          </p:cNvSpPr>
          <p:nvPr>
            <p:ph type="body" idx="1"/>
          </p:nvPr>
        </p:nvSpPr>
        <p:spPr/>
        <p:txBody>
          <a:bodyPr/>
          <a:lstStyle/>
          <a:p>
            <a:pPr eaLnBrk="1" hangingPunct="1">
              <a:lnSpc>
                <a:spcPct val="90000"/>
              </a:lnSpc>
            </a:pPr>
            <a:r>
              <a:rPr lang="en-US" altLang="en-US" sz="2800" smtClean="0">
                <a:ea typeface="ＭＳ Ｐゴシック"/>
              </a:rPr>
              <a:t>Acknowledge and validate frustrations and emotions </a:t>
            </a:r>
          </a:p>
          <a:p>
            <a:pPr eaLnBrk="1" hangingPunct="1">
              <a:lnSpc>
                <a:spcPct val="90000"/>
              </a:lnSpc>
            </a:pPr>
            <a:r>
              <a:rPr lang="en-US" altLang="en-US" sz="2800" smtClean="0">
                <a:ea typeface="ＭＳ Ｐゴシック"/>
              </a:rPr>
              <a:t>Safety scores improve when staff feel support at work for stressors, adverse events</a:t>
            </a:r>
          </a:p>
          <a:p>
            <a:pPr eaLnBrk="1" hangingPunct="1">
              <a:lnSpc>
                <a:spcPct val="90000"/>
              </a:lnSpc>
            </a:pPr>
            <a:r>
              <a:rPr lang="en-US" altLang="en-US" sz="2800" smtClean="0">
                <a:ea typeface="ＭＳ Ｐゴシック"/>
              </a:rPr>
              <a:t>Examples</a:t>
            </a:r>
          </a:p>
          <a:p>
            <a:pPr lvl="1" eaLnBrk="1" hangingPunct="1">
              <a:lnSpc>
                <a:spcPct val="90000"/>
              </a:lnSpc>
            </a:pPr>
            <a:r>
              <a:rPr lang="en-US" altLang="en-US" sz="2800" i="1" smtClean="0">
                <a:ea typeface="ＭＳ Ｐゴシック"/>
              </a:rPr>
              <a:t>“It can be frustrating when patients disregard medical knowledge and jeopardize their health.” </a:t>
            </a:r>
          </a:p>
          <a:p>
            <a:pPr lvl="1" eaLnBrk="1" hangingPunct="1">
              <a:lnSpc>
                <a:spcPct val="90000"/>
              </a:lnSpc>
            </a:pPr>
            <a:r>
              <a:rPr lang="en-US" altLang="en-US" sz="2800" i="1" smtClean="0">
                <a:ea typeface="ＭＳ Ｐゴシック"/>
              </a:rPr>
              <a:t>“Sometimes it’s hard for us to remember that right now other things might feel more important to the patient.”</a:t>
            </a:r>
            <a:endParaRPr lang="en-US" altLang="en-US" sz="2400" smtClean="0">
              <a:ea typeface="ＭＳ Ｐゴシック"/>
            </a:endParaRPr>
          </a:p>
          <a:p>
            <a:pPr eaLnBrk="1" hangingPunct="1">
              <a:lnSpc>
                <a:spcPct val="90000"/>
              </a:lnSpc>
              <a:buFont typeface="Arial" charset="0"/>
              <a:buNone/>
            </a:pPr>
            <a:endParaRPr lang="en-US" altLang="en-US" sz="2800" smtClean="0">
              <a:ea typeface="ＭＳ Ｐゴシック"/>
            </a:endParaRPr>
          </a:p>
        </p:txBody>
      </p:sp>
      <p:sp>
        <p:nvSpPr>
          <p:cNvPr id="6" name="Rectangle 5"/>
          <p:cNvSpPr/>
          <p:nvPr/>
        </p:nvSpPr>
        <p:spPr>
          <a:xfrm>
            <a:off x="4267200" y="6057900"/>
            <a:ext cx="396875" cy="277813"/>
          </a:xfrm>
          <a:prstGeom prst="rect">
            <a:avLst/>
          </a:prstGeom>
        </p:spPr>
        <p:txBody>
          <a:bodyPr>
            <a:spAutoFit/>
          </a:bodyPr>
          <a:lstStyle/>
          <a:p>
            <a:pPr defTabSz="914400">
              <a:defRPr/>
            </a:pPr>
            <a:fld id="{6662EF22-6038-4C0B-9AE8-9EC174996DC3}" type="slidenum">
              <a:rPr lang="en-US" sz="1200" i="0">
                <a:solidFill>
                  <a:prstClr val="black"/>
                </a:solidFill>
                <a:latin typeface="Arial" pitchFamily="34" charset="0"/>
                <a:ea typeface="ＭＳ Ｐゴシック" pitchFamily="34" charset="-128"/>
                <a:cs typeface="+mn-cs"/>
              </a:rPr>
              <a:pPr defTabSz="914400">
                <a:defRPr/>
              </a:pPr>
              <a:t>36</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Footer Placeholder 4"/>
          <p:cNvSpPr>
            <a:spLocks noGrp="1"/>
          </p:cNvSpPr>
          <p:nvPr>
            <p:ph type="ftr" sz="quarter" idx="11"/>
          </p:nvPr>
        </p:nvSpPr>
        <p:spPr bwMode="auto">
          <a:noFill/>
          <a:ln>
            <a:miter lim="800000"/>
            <a:headEnd/>
            <a:tailEnd/>
          </a:ln>
        </p:spPr>
        <p:txBody>
          <a:bodyPr/>
          <a:lstStyle/>
          <a:p>
            <a:r>
              <a:rPr lang="en-US" altLang="en-US" smtClean="0">
                <a:ea typeface="ＭＳ Ｐゴシック"/>
              </a:rPr>
              <a:t>Carol Mostow LICSW</a:t>
            </a:r>
          </a:p>
        </p:txBody>
      </p:sp>
      <p:sp>
        <p:nvSpPr>
          <p:cNvPr id="77827" name="Rectangle 2"/>
          <p:cNvSpPr>
            <a:spLocks noGrp="1" noChangeArrowheads="1"/>
          </p:cNvSpPr>
          <p:nvPr>
            <p:ph type="title"/>
          </p:nvPr>
        </p:nvSpPr>
        <p:spPr bwMode="auto"/>
        <p:txBody>
          <a:bodyPr anchor="ctr">
            <a:normAutofit fontScale="90000"/>
          </a:bodyPr>
          <a:lstStyle/>
          <a:p>
            <a:pPr algn="ctr" eaLnBrk="1" hangingPunct="1">
              <a:defRPr/>
            </a:pPr>
            <a:r>
              <a:rPr lang="en-US" altLang="en-US" sz="2900" cap="none" smtClean="0">
                <a:solidFill>
                  <a:schemeClr val="accent2"/>
                </a:solidFill>
                <a:ea typeface="ＭＳ Ｐゴシック"/>
              </a:rPr>
              <a:t> </a:t>
            </a:r>
            <a:r>
              <a:rPr lang="en-US" altLang="en-US" sz="4000" cap="none" smtClean="0">
                <a:ea typeface="ＭＳ Ｐゴシック"/>
              </a:rPr>
              <a:t>Address supervisee’s </a:t>
            </a:r>
            <a:r>
              <a:rPr lang="en-US" altLang="en-US" sz="4000" b="1" cap="none" smtClean="0">
                <a:ea typeface="ＭＳ Ｐゴシック"/>
              </a:rPr>
              <a:t>C</a:t>
            </a:r>
            <a:r>
              <a:rPr lang="en-US" altLang="en-US" sz="4000" cap="none" smtClean="0">
                <a:ea typeface="ＭＳ Ｐゴシック"/>
              </a:rPr>
              <a:t>oncerns and challenges</a:t>
            </a:r>
            <a:endParaRPr lang="en-US" altLang="en-US" sz="2900" cap="none" smtClean="0">
              <a:ea typeface="ＭＳ Ｐゴシック"/>
            </a:endParaRPr>
          </a:p>
        </p:txBody>
      </p:sp>
      <p:sp>
        <p:nvSpPr>
          <p:cNvPr id="104451" name="Rectangle 3"/>
          <p:cNvSpPr>
            <a:spLocks noGrp="1" noChangeArrowheads="1"/>
          </p:cNvSpPr>
          <p:nvPr>
            <p:ph type="body" idx="1"/>
          </p:nvPr>
        </p:nvSpPr>
        <p:spPr/>
        <p:txBody>
          <a:bodyPr/>
          <a:lstStyle/>
          <a:p>
            <a:r>
              <a:rPr lang="en-US" altLang="en-US" sz="2600" smtClean="0">
                <a:ea typeface="ＭＳ Ｐゴシック"/>
              </a:rPr>
              <a:t>Help strategize possible solutions, share relevant data</a:t>
            </a:r>
          </a:p>
          <a:p>
            <a:pPr eaLnBrk="1" hangingPunct="1"/>
            <a:r>
              <a:rPr lang="en-US" altLang="en-US" sz="2600" smtClean="0">
                <a:ea typeface="ＭＳ Ｐゴシック"/>
              </a:rPr>
              <a:t>Replace anxiety with information</a:t>
            </a:r>
          </a:p>
          <a:p>
            <a:pPr eaLnBrk="1" hangingPunct="1"/>
            <a:r>
              <a:rPr lang="en-US" altLang="en-US" sz="2600" smtClean="0">
                <a:ea typeface="ＭＳ Ｐゴシック"/>
              </a:rPr>
              <a:t>Examples</a:t>
            </a:r>
          </a:p>
          <a:p>
            <a:pPr lvl="1" eaLnBrk="1" hangingPunct="1"/>
            <a:r>
              <a:rPr lang="en-US" altLang="en-US" sz="2600" i="1" smtClean="0">
                <a:ea typeface="ＭＳ Ｐゴシック"/>
              </a:rPr>
              <a:t>“ I know that eliciting the patient’s concerns worries you. Eliciting them doesn’t mean you can or should tackle them all in one visit.” </a:t>
            </a:r>
          </a:p>
          <a:p>
            <a:pPr lvl="1" eaLnBrk="1" hangingPunct="1"/>
            <a:r>
              <a:rPr lang="en-US" altLang="en-US" sz="2600" i="1" smtClean="0">
                <a:ea typeface="ＭＳ Ｐゴシック"/>
              </a:rPr>
              <a:t>“Let’s discuss how to identify the patient’s and your top priorities, create a plan for today and bring her back for follow-up.”</a:t>
            </a:r>
            <a:r>
              <a:rPr lang="en-US" altLang="en-US" sz="2600" i="1" smtClean="0">
                <a:solidFill>
                  <a:srgbClr val="125E7B"/>
                </a:solidFill>
                <a:ea typeface="ＭＳ Ｐゴシック"/>
              </a:rPr>
              <a:t> </a:t>
            </a:r>
          </a:p>
          <a:p>
            <a:pPr>
              <a:buFont typeface="Arial" charset="0"/>
              <a:buNone/>
            </a:pPr>
            <a:endParaRPr lang="en-US" altLang="en-US" sz="2000" i="1" smtClean="0">
              <a:solidFill>
                <a:srgbClr val="125E7B"/>
              </a:solidFill>
              <a:ea typeface="ＭＳ Ｐゴシック"/>
            </a:endParaRPr>
          </a:p>
          <a:p>
            <a:pPr eaLnBrk="1" hangingPunct="1">
              <a:buFont typeface="Arial" charset="0"/>
              <a:buNone/>
            </a:pPr>
            <a:endParaRPr lang="en-US" altLang="en-US" sz="1300" i="1" smtClean="0">
              <a:ea typeface="ＭＳ Ｐゴシック"/>
            </a:endParaRPr>
          </a:p>
        </p:txBody>
      </p:sp>
      <p:sp>
        <p:nvSpPr>
          <p:cNvPr id="6" name="Rectangle 5"/>
          <p:cNvSpPr/>
          <p:nvPr/>
        </p:nvSpPr>
        <p:spPr>
          <a:xfrm>
            <a:off x="4267200" y="6057900"/>
            <a:ext cx="396875" cy="277813"/>
          </a:xfrm>
          <a:prstGeom prst="rect">
            <a:avLst/>
          </a:prstGeom>
        </p:spPr>
        <p:txBody>
          <a:bodyPr>
            <a:spAutoFit/>
          </a:bodyPr>
          <a:lstStyle/>
          <a:p>
            <a:pPr defTabSz="914400">
              <a:defRPr/>
            </a:pPr>
            <a:fld id="{A16C2D8E-D309-42CE-8612-8B522210F957}" type="slidenum">
              <a:rPr lang="en-US" sz="1200" i="0">
                <a:solidFill>
                  <a:prstClr val="black"/>
                </a:solidFill>
                <a:latin typeface="Arial" pitchFamily="34" charset="0"/>
                <a:ea typeface="ＭＳ Ｐゴシック" pitchFamily="34" charset="-128"/>
                <a:cs typeface="+mn-cs"/>
              </a:rPr>
              <a:pPr defTabSz="914400">
                <a:defRPr/>
              </a:pPr>
              <a:t>37</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Footer Placeholder 4"/>
          <p:cNvSpPr>
            <a:spLocks noGrp="1"/>
          </p:cNvSpPr>
          <p:nvPr>
            <p:ph type="ftr" sz="quarter" idx="11"/>
          </p:nvPr>
        </p:nvSpPr>
        <p:spPr bwMode="auto">
          <a:noFill/>
          <a:ln>
            <a:miter lim="800000"/>
            <a:headEnd/>
            <a:tailEnd/>
          </a:ln>
        </p:spPr>
        <p:txBody>
          <a:bodyPr/>
          <a:lstStyle/>
          <a:p>
            <a:r>
              <a:rPr lang="en-US" altLang="en-US" smtClean="0">
                <a:ea typeface="ＭＳ Ｐゴシック"/>
              </a:rPr>
              <a:t>Carol Mostow LICSW</a:t>
            </a:r>
          </a:p>
        </p:txBody>
      </p:sp>
      <p:sp>
        <p:nvSpPr>
          <p:cNvPr id="79875" name="Rectangle 2"/>
          <p:cNvSpPr>
            <a:spLocks noGrp="1" noChangeArrowheads="1"/>
          </p:cNvSpPr>
          <p:nvPr>
            <p:ph type="title"/>
          </p:nvPr>
        </p:nvSpPr>
        <p:spPr bwMode="auto"/>
        <p:txBody>
          <a:bodyPr anchor="ctr">
            <a:normAutofit fontScale="90000"/>
          </a:bodyPr>
          <a:lstStyle/>
          <a:p>
            <a:pPr algn="ctr" eaLnBrk="1" hangingPunct="1">
              <a:defRPr/>
            </a:pPr>
            <a:r>
              <a:rPr lang="en-US" altLang="en-US" sz="2900" cap="none" smtClean="0">
                <a:solidFill>
                  <a:schemeClr val="accent2"/>
                </a:solidFill>
                <a:ea typeface="ＭＳ Ｐゴシック"/>
              </a:rPr>
              <a:t> </a:t>
            </a:r>
            <a:r>
              <a:rPr lang="en-US" altLang="en-US" sz="4000" cap="none" smtClean="0">
                <a:ea typeface="ＭＳ Ｐゴシック"/>
              </a:rPr>
              <a:t>Foster </a:t>
            </a:r>
            <a:r>
              <a:rPr lang="en-US" altLang="en-US" sz="4000" b="1" cap="none" smtClean="0">
                <a:ea typeface="ＭＳ Ｐゴシック"/>
              </a:rPr>
              <a:t>T</a:t>
            </a:r>
            <a:r>
              <a:rPr lang="en-US" altLang="en-US" sz="4000" cap="none" smtClean="0">
                <a:ea typeface="ＭＳ Ｐゴシック"/>
              </a:rPr>
              <a:t>rust and open communication</a:t>
            </a:r>
          </a:p>
        </p:txBody>
      </p:sp>
      <p:sp>
        <p:nvSpPr>
          <p:cNvPr id="106499" name="Rectangle 3"/>
          <p:cNvSpPr>
            <a:spLocks noGrp="1" noChangeArrowheads="1"/>
          </p:cNvSpPr>
          <p:nvPr>
            <p:ph type="body" idx="1"/>
          </p:nvPr>
        </p:nvSpPr>
        <p:spPr>
          <a:xfrm>
            <a:off x="457200" y="1600200"/>
            <a:ext cx="8229600" cy="4648200"/>
          </a:xfrm>
        </p:spPr>
        <p:txBody>
          <a:bodyPr/>
          <a:lstStyle/>
          <a:p>
            <a:pPr eaLnBrk="1" hangingPunct="1"/>
            <a:r>
              <a:rPr lang="en-US" altLang="en-US" sz="3000" smtClean="0">
                <a:ea typeface="ＭＳ Ｐゴシック"/>
              </a:rPr>
              <a:t>Be approachable and receptive </a:t>
            </a:r>
          </a:p>
          <a:p>
            <a:pPr eaLnBrk="1" hangingPunct="1"/>
            <a:r>
              <a:rPr lang="en-US" altLang="en-US" sz="3000" smtClean="0">
                <a:ea typeface="ＭＳ Ｐゴシック"/>
              </a:rPr>
              <a:t>Encourage supervisees to share both positive and negative experiences</a:t>
            </a:r>
          </a:p>
          <a:p>
            <a:pPr eaLnBrk="1" hangingPunct="1"/>
            <a:r>
              <a:rPr lang="en-US" altLang="en-US" sz="3000" smtClean="0">
                <a:ea typeface="ＭＳ Ｐゴシック"/>
              </a:rPr>
              <a:t>Help them articulate challenges</a:t>
            </a:r>
          </a:p>
          <a:p>
            <a:pPr eaLnBrk="1" hangingPunct="1"/>
            <a:r>
              <a:rPr lang="en-US" altLang="en-US" sz="3000" smtClean="0">
                <a:ea typeface="ＭＳ Ｐゴシック"/>
              </a:rPr>
              <a:t>Example</a:t>
            </a:r>
          </a:p>
          <a:p>
            <a:pPr lvl="1" eaLnBrk="1" hangingPunct="1"/>
            <a:r>
              <a:rPr lang="en-US" altLang="en-US" sz="2800" i="1" smtClean="0">
                <a:ea typeface="ＭＳ Ｐゴシック"/>
              </a:rPr>
              <a:t>“I admire your openness to share that your patient was so frustrated she wanted to change providers. How can I help you?”</a:t>
            </a:r>
            <a:r>
              <a:rPr lang="en-US" altLang="en-US" sz="2800" i="1" smtClean="0">
                <a:latin typeface="Times New Roman" pitchFamily="18" charset="0"/>
                <a:ea typeface="ＭＳ Ｐゴシック"/>
              </a:rPr>
              <a:t> </a:t>
            </a:r>
            <a:endParaRPr lang="en-US" altLang="en-US" sz="2800" smtClean="0">
              <a:latin typeface="Times New Roman" pitchFamily="18" charset="0"/>
              <a:ea typeface="ＭＳ Ｐゴシック"/>
            </a:endParaRPr>
          </a:p>
          <a:p>
            <a:pPr algn="ctr" eaLnBrk="1" hangingPunct="1">
              <a:buFont typeface="Arial" charset="0"/>
              <a:buNone/>
            </a:pPr>
            <a:endParaRPr lang="en-US" altLang="en-US" sz="3000" smtClean="0">
              <a:latin typeface="Times New Roman" pitchFamily="18" charset="0"/>
              <a:ea typeface="ＭＳ Ｐゴシック"/>
            </a:endParaRPr>
          </a:p>
        </p:txBody>
      </p:sp>
      <p:sp>
        <p:nvSpPr>
          <p:cNvPr id="106500" name="Text Box 4"/>
          <p:cNvSpPr txBox="1">
            <a:spLocks noChangeArrowheads="1"/>
          </p:cNvSpPr>
          <p:nvPr/>
        </p:nvSpPr>
        <p:spPr bwMode="auto">
          <a:xfrm>
            <a:off x="7162800" y="6583363"/>
            <a:ext cx="184150" cy="274637"/>
          </a:xfrm>
          <a:prstGeom prst="rect">
            <a:avLst/>
          </a:prstGeom>
          <a:noFill/>
          <a:ln w="9525">
            <a:noFill/>
            <a:miter lim="800000"/>
            <a:headEnd/>
            <a:tailEnd/>
          </a:ln>
        </p:spPr>
        <p:txBody>
          <a:bodyPr wrap="none">
            <a:spAutoFit/>
          </a:bodyPr>
          <a:lstStyle/>
          <a:p>
            <a:pPr defTabSz="914400"/>
            <a:endParaRPr lang="en-US" altLang="en-US" sz="1200" i="0">
              <a:solidFill>
                <a:schemeClr val="tx1"/>
              </a:solidFill>
              <a:latin typeface="Arial Unicode MS" pitchFamily="34" charset="-128"/>
            </a:endParaRPr>
          </a:p>
        </p:txBody>
      </p:sp>
      <p:sp>
        <p:nvSpPr>
          <p:cNvPr id="7" name="Rectangle 6"/>
          <p:cNvSpPr/>
          <p:nvPr/>
        </p:nvSpPr>
        <p:spPr>
          <a:xfrm>
            <a:off x="4267200" y="6057900"/>
            <a:ext cx="396875" cy="277813"/>
          </a:xfrm>
          <a:prstGeom prst="rect">
            <a:avLst/>
          </a:prstGeom>
        </p:spPr>
        <p:txBody>
          <a:bodyPr>
            <a:spAutoFit/>
          </a:bodyPr>
          <a:lstStyle/>
          <a:p>
            <a:pPr defTabSz="914400">
              <a:defRPr/>
            </a:pPr>
            <a:fld id="{FBC00D77-B60C-40E7-8CF3-1996AFF772B6}" type="slidenum">
              <a:rPr lang="en-US" sz="1200" i="0">
                <a:solidFill>
                  <a:prstClr val="black"/>
                </a:solidFill>
                <a:latin typeface="Arial" pitchFamily="34" charset="0"/>
                <a:ea typeface="ＭＳ Ｐゴシック" pitchFamily="34" charset="-128"/>
                <a:cs typeface="+mn-cs"/>
              </a:rPr>
              <a:pPr defTabSz="914400">
                <a:defRPr/>
              </a:pPr>
              <a:t>38</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defRPr/>
            </a:pPr>
            <a:endParaRPr lang="en-US" dirty="0">
              <a:cs typeface="+mj-cs"/>
            </a:endParaRPr>
          </a:p>
        </p:txBody>
      </p:sp>
      <p:sp>
        <p:nvSpPr>
          <p:cNvPr id="108546" name="Content Placeholder 5"/>
          <p:cNvSpPr>
            <a:spLocks noGrp="1"/>
          </p:cNvSpPr>
          <p:nvPr>
            <p:ph idx="1"/>
          </p:nvPr>
        </p:nvSpPr>
        <p:spPr>
          <a:xfrm>
            <a:off x="304800" y="1371600"/>
            <a:ext cx="8229600" cy="4953000"/>
          </a:xfrm>
        </p:spPr>
        <p:txBody>
          <a:bodyPr/>
          <a:lstStyle/>
          <a:p>
            <a:r>
              <a:rPr lang="en-US" sz="2800" smtClean="0">
                <a:solidFill>
                  <a:srgbClr val="125E7B"/>
                </a:solidFill>
                <a:ea typeface="ＭＳ Ｐゴシック"/>
              </a:rPr>
              <a:t>R</a:t>
            </a:r>
            <a:r>
              <a:rPr lang="en-US" sz="2400" smtClean="0">
                <a:ea typeface="ＭＳ Ｐゴシック"/>
              </a:rPr>
              <a:t>espect – Welcome members, appreciate contributions, 				strengths and diversity</a:t>
            </a:r>
          </a:p>
          <a:p>
            <a:r>
              <a:rPr lang="en-US" sz="2800" smtClean="0">
                <a:solidFill>
                  <a:srgbClr val="125E7B"/>
                </a:solidFill>
                <a:ea typeface="ＭＳ Ｐゴシック"/>
              </a:rPr>
              <a:t>E</a:t>
            </a:r>
            <a:r>
              <a:rPr lang="en-US" sz="2400" smtClean="0">
                <a:ea typeface="ＭＳ Ｐゴシック"/>
              </a:rPr>
              <a:t>xplanatory model – Explore differences, build 							understanding and shared mental models</a:t>
            </a:r>
          </a:p>
          <a:p>
            <a:r>
              <a:rPr lang="en-US" sz="2800" smtClean="0">
                <a:solidFill>
                  <a:srgbClr val="125E7B"/>
                </a:solidFill>
                <a:ea typeface="ＭＳ Ｐゴシック"/>
              </a:rPr>
              <a:t>S</a:t>
            </a:r>
            <a:r>
              <a:rPr lang="en-US" sz="2400" smtClean="0">
                <a:ea typeface="ＭＳ Ｐゴシック"/>
              </a:rPr>
              <a:t>ocial context – Explore what impacts participation, 					what makes work meaningful </a:t>
            </a:r>
          </a:p>
          <a:p>
            <a:r>
              <a:rPr lang="en-US" sz="2800" smtClean="0">
                <a:solidFill>
                  <a:srgbClr val="125E7B"/>
                </a:solidFill>
                <a:ea typeface="ＭＳ Ｐゴシック"/>
              </a:rPr>
              <a:t>P</a:t>
            </a:r>
            <a:r>
              <a:rPr lang="en-US" sz="2400" smtClean="0">
                <a:ea typeface="ＭＳ Ｐゴシック"/>
              </a:rPr>
              <a:t>ower – Share, flatten hierarchy, empower members</a:t>
            </a:r>
          </a:p>
          <a:p>
            <a:r>
              <a:rPr lang="en-US" sz="2800" smtClean="0">
                <a:solidFill>
                  <a:srgbClr val="125E7B"/>
                </a:solidFill>
                <a:ea typeface="ＭＳ Ｐゴシック"/>
              </a:rPr>
              <a:t>E</a:t>
            </a:r>
            <a:r>
              <a:rPr lang="en-US" sz="2400" smtClean="0">
                <a:ea typeface="ＭＳ Ｐゴシック"/>
              </a:rPr>
              <a:t>mpathy – Express caring despite differences</a:t>
            </a:r>
          </a:p>
          <a:p>
            <a:r>
              <a:rPr lang="en-US" sz="2800" smtClean="0">
                <a:solidFill>
                  <a:srgbClr val="125E7B"/>
                </a:solidFill>
                <a:ea typeface="ＭＳ Ｐゴシック"/>
              </a:rPr>
              <a:t>C</a:t>
            </a:r>
            <a:r>
              <a:rPr lang="en-US" sz="2400" smtClean="0">
                <a:ea typeface="ＭＳ Ｐゴシック"/>
              </a:rPr>
              <a:t>oncerns – Identify and address worries and dissent</a:t>
            </a:r>
          </a:p>
          <a:p>
            <a:r>
              <a:rPr lang="en-US" sz="2800" smtClean="0">
                <a:solidFill>
                  <a:srgbClr val="125E7B"/>
                </a:solidFill>
                <a:ea typeface="ＭＳ Ｐゴシック"/>
              </a:rPr>
              <a:t>T</a:t>
            </a:r>
            <a:r>
              <a:rPr lang="en-US" sz="2400" smtClean="0">
                <a:ea typeface="ＭＳ Ｐゴシック"/>
              </a:rPr>
              <a:t>eam trust – Shared vision, support, adaptive creativity</a:t>
            </a:r>
          </a:p>
        </p:txBody>
      </p:sp>
      <p:sp>
        <p:nvSpPr>
          <p:cNvPr id="108547" name="Footer Placeholder 2"/>
          <p:cNvSpPr>
            <a:spLocks noGrp="1"/>
          </p:cNvSpPr>
          <p:nvPr>
            <p:ph type="ftr" sz="quarter" idx="11"/>
          </p:nvPr>
        </p:nvSpPr>
        <p:spPr bwMode="auto">
          <a:noFill/>
          <a:ln>
            <a:miter lim="800000"/>
            <a:headEnd/>
            <a:tailEnd/>
          </a:ln>
        </p:spPr>
        <p:txBody>
          <a:bodyPr/>
          <a:lstStyle/>
          <a:p>
            <a:r>
              <a:rPr lang="en-US" smtClean="0">
                <a:ea typeface="ＭＳ Ｐゴシック"/>
              </a:rPr>
              <a:t>Carol Mostow LICSW</a:t>
            </a:r>
          </a:p>
        </p:txBody>
      </p:sp>
      <p:sp>
        <p:nvSpPr>
          <p:cNvPr id="108548" name="TextBox 6"/>
          <p:cNvSpPr txBox="1">
            <a:spLocks noChangeArrowheads="1"/>
          </p:cNvSpPr>
          <p:nvPr/>
        </p:nvSpPr>
        <p:spPr bwMode="auto">
          <a:xfrm>
            <a:off x="457200" y="457200"/>
            <a:ext cx="8229600" cy="708025"/>
          </a:xfrm>
          <a:prstGeom prst="rect">
            <a:avLst/>
          </a:prstGeom>
          <a:noFill/>
          <a:ln w="9525">
            <a:noFill/>
            <a:miter lim="800000"/>
            <a:headEnd/>
            <a:tailEnd/>
          </a:ln>
        </p:spPr>
        <p:txBody>
          <a:bodyPr>
            <a:spAutoFit/>
          </a:bodyPr>
          <a:lstStyle/>
          <a:p>
            <a:pPr algn="ctr" eaLnBrk="0" hangingPunct="0"/>
            <a:r>
              <a:rPr lang="en-US" sz="4000" i="0"/>
              <a:t>Building teams with RESPECT</a:t>
            </a:r>
          </a:p>
        </p:txBody>
      </p:sp>
      <p:sp>
        <p:nvSpPr>
          <p:cNvPr id="6" name="Rectangle 5"/>
          <p:cNvSpPr/>
          <p:nvPr/>
        </p:nvSpPr>
        <p:spPr>
          <a:xfrm>
            <a:off x="4267200" y="6057900"/>
            <a:ext cx="396875" cy="277813"/>
          </a:xfrm>
          <a:prstGeom prst="rect">
            <a:avLst/>
          </a:prstGeom>
        </p:spPr>
        <p:txBody>
          <a:bodyPr>
            <a:spAutoFit/>
          </a:bodyPr>
          <a:lstStyle/>
          <a:p>
            <a:pPr defTabSz="914400">
              <a:defRPr/>
            </a:pPr>
            <a:fld id="{FDE3F783-0605-4EA5-9CE0-8F7BA171855B}" type="slidenum">
              <a:rPr lang="en-US" sz="1200" i="0">
                <a:solidFill>
                  <a:prstClr val="black"/>
                </a:solidFill>
                <a:latin typeface="Arial" pitchFamily="34" charset="0"/>
                <a:ea typeface="ＭＳ Ｐゴシック" pitchFamily="34" charset="-128"/>
                <a:cs typeface="+mn-cs"/>
              </a:rPr>
              <a:pPr defTabSz="914400">
                <a:defRPr/>
              </a:pPr>
              <a:t>39</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ctrTitle"/>
          </p:nvPr>
        </p:nvSpPr>
        <p:spPr bwMode="auto">
          <a:xfrm>
            <a:off x="762000" y="1143000"/>
            <a:ext cx="7772400" cy="2003425"/>
          </a:xfrm>
        </p:spPr>
        <p:txBody>
          <a:bodyPr/>
          <a:lstStyle/>
          <a:p>
            <a:r>
              <a:rPr lang="en-US" altLang="en-US" sz="3600" cap="none" smtClean="0">
                <a:latin typeface="Arial" charset="0"/>
                <a:ea typeface="ＭＳ Ｐゴシック"/>
                <a:cs typeface="Arial" charset="0"/>
              </a:rPr>
              <a:t>Using RESPECT To Build Trust </a:t>
            </a:r>
            <a:br>
              <a:rPr lang="en-US" altLang="en-US" sz="3600" cap="none" smtClean="0">
                <a:latin typeface="Arial" charset="0"/>
                <a:ea typeface="ＭＳ Ｐゴシック"/>
                <a:cs typeface="Arial" charset="0"/>
              </a:rPr>
            </a:br>
            <a:r>
              <a:rPr lang="en-US" altLang="en-US" sz="3600" cap="none" smtClean="0">
                <a:latin typeface="Arial" charset="0"/>
                <a:ea typeface="ＭＳ Ｐゴシック"/>
                <a:cs typeface="Arial" charset="0"/>
              </a:rPr>
              <a:t>Across Difference and Power with Patients, Supervisees and Teams</a:t>
            </a:r>
          </a:p>
        </p:txBody>
      </p:sp>
      <p:sp>
        <p:nvSpPr>
          <p:cNvPr id="39938" name="Subtitle 2"/>
          <p:cNvSpPr>
            <a:spLocks noGrp="1"/>
          </p:cNvSpPr>
          <p:nvPr>
            <p:ph type="subTitle" idx="1"/>
          </p:nvPr>
        </p:nvSpPr>
        <p:spPr>
          <a:xfrm>
            <a:off x="1447800" y="3505200"/>
            <a:ext cx="6400800" cy="990600"/>
          </a:xfrm>
        </p:spPr>
        <p:txBody>
          <a:bodyPr/>
          <a:lstStyle/>
          <a:p>
            <a:pPr>
              <a:lnSpc>
                <a:spcPct val="60000"/>
              </a:lnSpc>
            </a:pPr>
            <a:endParaRPr lang="en-US" altLang="en-US" sz="500" smtClean="0">
              <a:solidFill>
                <a:schemeClr val="tx1"/>
              </a:solidFill>
              <a:latin typeface="Arial" charset="0"/>
              <a:ea typeface="ＭＳ Ｐゴシック"/>
              <a:cs typeface="Arial" charset="0"/>
            </a:endParaRPr>
          </a:p>
          <a:p>
            <a:pPr>
              <a:lnSpc>
                <a:spcPct val="60000"/>
              </a:lnSpc>
            </a:pPr>
            <a:r>
              <a:rPr lang="en-US" altLang="en-US" sz="2000" i="0" smtClean="0">
                <a:solidFill>
                  <a:schemeClr val="bg1"/>
                </a:solidFill>
                <a:latin typeface="Arial" charset="0"/>
                <a:ea typeface="ＭＳ Ｐゴシック"/>
                <a:cs typeface="Arial" charset="0"/>
              </a:rPr>
              <a:t>Carol Mostow, LICSW</a:t>
            </a:r>
          </a:p>
          <a:p>
            <a:pPr>
              <a:lnSpc>
                <a:spcPct val="60000"/>
              </a:lnSpc>
            </a:pPr>
            <a:r>
              <a:rPr lang="en-US" altLang="en-US" sz="2000" i="0" smtClean="0">
                <a:solidFill>
                  <a:schemeClr val="bg1"/>
                </a:solidFill>
                <a:latin typeface="Arial" charset="0"/>
                <a:ea typeface="ＭＳ Ｐゴシック"/>
                <a:cs typeface="Arial" charset="0"/>
              </a:rPr>
              <a:t>Assistant Professor of Family Medicine</a:t>
            </a:r>
          </a:p>
          <a:p>
            <a:pPr>
              <a:lnSpc>
                <a:spcPct val="60000"/>
              </a:lnSpc>
            </a:pPr>
            <a:r>
              <a:rPr lang="en-US" altLang="en-US" sz="2000" i="0" smtClean="0">
                <a:solidFill>
                  <a:schemeClr val="bg1"/>
                </a:solidFill>
                <a:latin typeface="Arial" charset="0"/>
                <a:ea typeface="ＭＳ Ｐゴシック"/>
                <a:cs typeface="Arial" charset="0"/>
              </a:rPr>
              <a:t>Boston University and Boston Medical Center</a:t>
            </a:r>
          </a:p>
          <a:p>
            <a:pPr>
              <a:lnSpc>
                <a:spcPct val="60000"/>
              </a:lnSpc>
            </a:pPr>
            <a:endParaRPr lang="en-US" altLang="en-US" sz="500" smtClean="0">
              <a:latin typeface="Arial" charset="0"/>
              <a:ea typeface="ＭＳ Ｐゴシック"/>
              <a:cs typeface="Arial" charset="0"/>
            </a:endParaRPr>
          </a:p>
          <a:p>
            <a:pPr>
              <a:lnSpc>
                <a:spcPct val="80000"/>
              </a:lnSpc>
            </a:pPr>
            <a:endParaRPr lang="en-US" altLang="en-US" sz="500" smtClean="0">
              <a:latin typeface="Arial" charset="0"/>
              <a:ea typeface="ＭＳ Ｐゴシック"/>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Footer Placeholder 4"/>
          <p:cNvSpPr>
            <a:spLocks noGrp="1"/>
          </p:cNvSpPr>
          <p:nvPr>
            <p:ph type="ftr" sz="quarter" idx="10"/>
          </p:nvPr>
        </p:nvSpPr>
        <p:spPr bwMode="auto">
          <a:noFill/>
          <a:ln>
            <a:miter lim="800000"/>
            <a:headEnd/>
            <a:tailEnd/>
          </a:ln>
        </p:spPr>
        <p:txBody>
          <a:bodyPr/>
          <a:lstStyle/>
          <a:p>
            <a:r>
              <a:rPr lang="en-US" altLang="en-US" smtClean="0">
                <a:ea typeface="ＭＳ Ｐゴシック"/>
              </a:rPr>
              <a:t>Carol Mostow LICSW</a:t>
            </a:r>
          </a:p>
        </p:txBody>
      </p:sp>
      <p:sp>
        <p:nvSpPr>
          <p:cNvPr id="110594" name="Rectangle 2"/>
          <p:cNvSpPr>
            <a:spLocks noGrp="1" noChangeArrowheads="1"/>
          </p:cNvSpPr>
          <p:nvPr>
            <p:ph type="title" idx="4294967295"/>
          </p:nvPr>
        </p:nvSpPr>
        <p:spPr bwMode="auto">
          <a:xfrm>
            <a:off x="457200" y="76200"/>
            <a:ext cx="8229600" cy="1085850"/>
          </a:xfrm>
          <a:noFill/>
        </p:spPr>
        <p:txBody>
          <a:bodyPr anchor="ctr"/>
          <a:lstStyle/>
          <a:p>
            <a:pPr eaLnBrk="1" hangingPunct="1"/>
            <a:r>
              <a:rPr lang="en-US" altLang="en-US" cap="none" dirty="0" smtClean="0">
                <a:solidFill>
                  <a:schemeClr val="accent2"/>
                </a:solidFill>
                <a:ea typeface="ＭＳ Ｐゴシック"/>
              </a:rPr>
              <a:t>ACKNOWLEDGEMENTS</a:t>
            </a:r>
            <a:r>
              <a:rPr lang="en-US" altLang="en-US" cap="none" dirty="0" smtClean="0">
                <a:solidFill>
                  <a:schemeClr val="accent2"/>
                </a:solidFill>
                <a:latin typeface="Times New Roman" pitchFamily="18" charset="0"/>
                <a:ea typeface="ＭＳ Ｐゴシック"/>
              </a:rPr>
              <a:t>:</a:t>
            </a:r>
          </a:p>
        </p:txBody>
      </p:sp>
      <p:sp>
        <p:nvSpPr>
          <p:cNvPr id="110595" name="Rectangle 3"/>
          <p:cNvSpPr>
            <a:spLocks noGrp="1" noChangeArrowheads="1"/>
          </p:cNvSpPr>
          <p:nvPr>
            <p:ph type="body" idx="4294967295"/>
          </p:nvPr>
        </p:nvSpPr>
        <p:spPr>
          <a:xfrm>
            <a:off x="457200" y="914400"/>
            <a:ext cx="8077200" cy="4267200"/>
          </a:xfrm>
        </p:spPr>
        <p:txBody>
          <a:bodyPr/>
          <a:lstStyle/>
          <a:p>
            <a:pPr eaLnBrk="1" hangingPunct="1">
              <a:lnSpc>
                <a:spcPct val="80000"/>
              </a:lnSpc>
              <a:buFont typeface="Arial" charset="0"/>
              <a:buNone/>
            </a:pPr>
            <a:r>
              <a:rPr lang="en-US" altLang="en-US" sz="1800" smtClean="0">
                <a:ea typeface="ＭＳ Ｐゴシック"/>
              </a:rPr>
              <a:t>Material for this webinar is based on the following:</a:t>
            </a:r>
          </a:p>
          <a:p>
            <a:pPr eaLnBrk="1" hangingPunct="1">
              <a:lnSpc>
                <a:spcPct val="80000"/>
              </a:lnSpc>
              <a:buFont typeface="Arial" charset="0"/>
              <a:buNone/>
            </a:pPr>
            <a:endParaRPr lang="en-US" altLang="en-US" sz="1800" smtClean="0">
              <a:ea typeface="ＭＳ Ｐゴシック"/>
            </a:endParaRPr>
          </a:p>
          <a:p>
            <a:pPr eaLnBrk="1" hangingPunct="1">
              <a:lnSpc>
                <a:spcPct val="80000"/>
              </a:lnSpc>
              <a:buFont typeface="Arial" charset="0"/>
              <a:buNone/>
            </a:pPr>
            <a:r>
              <a:rPr lang="en-US" altLang="en-US" sz="2000" smtClean="0">
                <a:ea typeface="ＭＳ Ｐゴシック"/>
              </a:rPr>
              <a:t>Mostow C, Crosson J, Gordon S, Chapman S, Gonzalez P, Hardt E, James T, David M. Treating and Precepting with RESPECT: A Relational Model Addressing Race,Culture and Ethnicity in Medical Training. J Gen Int Med. May 2010; 25(Suppl 2):146–54. 	DOI: 10.1007/s11606-010-1274-4</a:t>
            </a:r>
          </a:p>
          <a:p>
            <a:pPr>
              <a:lnSpc>
                <a:spcPct val="80000"/>
              </a:lnSpc>
              <a:buFont typeface="Arial" charset="0"/>
              <a:buNone/>
            </a:pPr>
            <a:endParaRPr lang="en-US" altLang="en-US" sz="2000" smtClean="0">
              <a:ea typeface="ＭＳ Ｐゴシック"/>
            </a:endParaRPr>
          </a:p>
          <a:p>
            <a:pPr eaLnBrk="1" hangingPunct="1">
              <a:lnSpc>
                <a:spcPct val="80000"/>
              </a:lnSpc>
              <a:buFont typeface="Arial" charset="0"/>
              <a:buNone/>
            </a:pPr>
            <a:r>
              <a:rPr lang="en-US" altLang="en-US" sz="2000" smtClean="0">
                <a:ea typeface="ＭＳ Ｐゴシック"/>
              </a:rPr>
              <a:t>The RESPECT model for teams was developed by Crosson J, Gorosh MR, Mostow C  to appear in module by Mostow C, Gorosh Rowe M, Crosson J, White MK. A Relational Approach to High Performance Teams:  Addressing Diversity and Teamwork with RESPECT </a:t>
            </a:r>
            <a:r>
              <a:rPr lang="en-US" altLang="en-US" sz="2000" i="1" smtClean="0">
                <a:ea typeface="ＭＳ Ｐゴシック"/>
              </a:rPr>
              <a:t>forthcoming</a:t>
            </a:r>
            <a:r>
              <a:rPr lang="en-US" altLang="en-US" sz="2000" smtClean="0">
                <a:ea typeface="ＭＳ Ｐゴシック"/>
              </a:rPr>
              <a:t> </a:t>
            </a:r>
            <a:r>
              <a:rPr lang="en-US" altLang="en-US" sz="2000" i="1" smtClean="0">
                <a:ea typeface="ＭＳ Ｐゴシック"/>
              </a:rPr>
              <a:t>in </a:t>
            </a:r>
            <a:r>
              <a:rPr lang="en-US" altLang="en-US" sz="2000" smtClean="0">
                <a:ea typeface="ＭＳ Ｐゴシック"/>
              </a:rPr>
              <a:t> </a:t>
            </a:r>
            <a:r>
              <a:rPr lang="en-US" altLang="en-US" sz="2000" u="sng" smtClean="0">
                <a:ea typeface="ＭＳ Ｐゴシック"/>
              </a:rPr>
              <a:t>DocCom</a:t>
            </a:r>
            <a:r>
              <a:rPr lang="en-US" altLang="en-US" sz="2000" smtClean="0">
                <a:ea typeface="ＭＳ Ｐゴシック"/>
              </a:rPr>
              <a:t>, American Academy on Communication in Healthcare’s online curriculum resource in healthcare. (See </a:t>
            </a:r>
            <a:r>
              <a:rPr lang="en-US" altLang="en-US" sz="2000" smtClean="0">
                <a:ea typeface="ＭＳ Ｐゴシック"/>
                <a:hlinkClick r:id="rId3"/>
              </a:rPr>
              <a:t>www.aachonline.org</a:t>
            </a:r>
            <a:r>
              <a:rPr lang="en-US" altLang="en-US" sz="2000" smtClean="0">
                <a:ea typeface="ＭＳ Ｐゴシック"/>
              </a:rPr>
              <a:t>   for information or to subscribe to DocCom)</a:t>
            </a:r>
          </a:p>
          <a:p>
            <a:pPr eaLnBrk="1" hangingPunct="1">
              <a:lnSpc>
                <a:spcPct val="80000"/>
              </a:lnSpc>
              <a:buFont typeface="Arial" charset="0"/>
              <a:buNone/>
            </a:pPr>
            <a:endParaRPr lang="en-US" altLang="en-US" sz="2000" smtClean="0">
              <a:ea typeface="ＭＳ Ｐゴシック"/>
            </a:endParaRPr>
          </a:p>
          <a:p>
            <a:pPr eaLnBrk="1" hangingPunct="1">
              <a:lnSpc>
                <a:spcPct val="80000"/>
              </a:lnSpc>
              <a:buFont typeface="Arial" charset="0"/>
              <a:buNone/>
            </a:pPr>
            <a:r>
              <a:rPr lang="en-US" altLang="en-US" sz="1800" smtClean="0">
                <a:ea typeface="ＭＳ Ｐゴシック"/>
              </a:rPr>
              <a:t>The development of the original RESPECT model was supported in part by grants from the Schwartz Center for Compassionate Healthcare	and by </a:t>
            </a:r>
          </a:p>
          <a:p>
            <a:pPr eaLnBrk="1" hangingPunct="1">
              <a:lnSpc>
                <a:spcPct val="80000"/>
              </a:lnSpc>
              <a:buFont typeface="Arial" charset="0"/>
              <a:buNone/>
            </a:pPr>
            <a:r>
              <a:rPr lang="en-US" altLang="en-US" sz="1800" smtClean="0">
                <a:ea typeface="ＭＳ Ｐゴシック"/>
              </a:rPr>
              <a:t>	Blue Cross Blue Shield Foundation of Massachusetts</a:t>
            </a:r>
          </a:p>
          <a:p>
            <a:pPr eaLnBrk="1" hangingPunct="1">
              <a:lnSpc>
                <a:spcPct val="80000"/>
              </a:lnSpc>
              <a:buFont typeface="Arial" charset="0"/>
              <a:buNone/>
            </a:pPr>
            <a:endParaRPr lang="en-US" altLang="en-US" sz="900" smtClean="0">
              <a:ea typeface="ＭＳ Ｐゴシック"/>
            </a:endParaRPr>
          </a:p>
          <a:p>
            <a:pPr>
              <a:lnSpc>
                <a:spcPct val="80000"/>
              </a:lnSpc>
              <a:buFont typeface="Arial" charset="0"/>
              <a:buNone/>
            </a:pPr>
            <a:endParaRPr lang="en-US" altLang="en-US" sz="900" smtClean="0">
              <a:ea typeface="ＭＳ Ｐゴシック"/>
            </a:endParaRPr>
          </a:p>
          <a:p>
            <a:pPr eaLnBrk="1" hangingPunct="1">
              <a:lnSpc>
                <a:spcPct val="80000"/>
              </a:lnSpc>
              <a:buFont typeface="Arial" charset="0"/>
              <a:buNone/>
            </a:pPr>
            <a:endParaRPr lang="en-US" altLang="en-US" sz="900" smtClean="0">
              <a:ea typeface="ＭＳ Ｐゴシック"/>
            </a:endParaRPr>
          </a:p>
          <a:p>
            <a:pPr eaLnBrk="1" hangingPunct="1">
              <a:lnSpc>
                <a:spcPct val="80000"/>
              </a:lnSpc>
              <a:buFont typeface="Arial" charset="0"/>
              <a:buNone/>
            </a:pPr>
            <a:endParaRPr lang="en-US" altLang="en-US" sz="800" i="1" smtClean="0">
              <a:ea typeface="ＭＳ Ｐゴシック"/>
            </a:endParaRPr>
          </a:p>
          <a:p>
            <a:pPr eaLnBrk="1" hangingPunct="1">
              <a:lnSpc>
                <a:spcPct val="80000"/>
              </a:lnSpc>
              <a:buFont typeface="Arial" charset="0"/>
              <a:buNone/>
            </a:pPr>
            <a:endParaRPr lang="en-US" altLang="en-US" sz="800" i="1" smtClean="0">
              <a:ea typeface="ＭＳ Ｐゴシック"/>
            </a:endParaRPr>
          </a:p>
          <a:p>
            <a:pPr eaLnBrk="1" hangingPunct="1">
              <a:lnSpc>
                <a:spcPct val="80000"/>
              </a:lnSpc>
              <a:buFont typeface="Arial" charset="0"/>
              <a:buNone/>
            </a:pPr>
            <a:endParaRPr lang="en-US" altLang="en-US" sz="800" i="1" smtClean="0">
              <a:ea typeface="ＭＳ Ｐゴシック"/>
            </a:endParaRPr>
          </a:p>
        </p:txBody>
      </p:sp>
      <p:sp>
        <p:nvSpPr>
          <p:cNvPr id="6" name="Rectangle 5"/>
          <p:cNvSpPr/>
          <p:nvPr/>
        </p:nvSpPr>
        <p:spPr>
          <a:xfrm>
            <a:off x="4267200" y="6057900"/>
            <a:ext cx="396875" cy="277813"/>
          </a:xfrm>
          <a:prstGeom prst="rect">
            <a:avLst/>
          </a:prstGeom>
        </p:spPr>
        <p:txBody>
          <a:bodyPr>
            <a:spAutoFit/>
          </a:bodyPr>
          <a:lstStyle/>
          <a:p>
            <a:pPr defTabSz="914400">
              <a:defRPr/>
            </a:pPr>
            <a:fld id="{2EB35B5B-B95E-430F-AEC2-423351E14433}" type="slidenum">
              <a:rPr lang="en-US" sz="1200" i="0">
                <a:solidFill>
                  <a:prstClr val="black"/>
                </a:solidFill>
                <a:latin typeface="Arial" pitchFamily="34" charset="0"/>
                <a:ea typeface="ＭＳ Ｐゴシック" pitchFamily="34" charset="-128"/>
                <a:cs typeface="+mn-cs"/>
              </a:rPr>
              <a:pPr defTabSz="914400">
                <a:defRPr/>
              </a:pPr>
              <a:t>40</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4"/>
          <p:cNvSpPr>
            <a:spLocks noGrp="1"/>
          </p:cNvSpPr>
          <p:nvPr>
            <p:ph type="ftr" sz="quarter" idx="11"/>
          </p:nvPr>
        </p:nvSpPr>
        <p:spPr bwMode="auto">
          <a:noFill/>
          <a:ln>
            <a:miter lim="800000"/>
            <a:headEnd/>
            <a:tailEnd/>
          </a:ln>
        </p:spPr>
        <p:txBody>
          <a:bodyPr/>
          <a:lstStyle/>
          <a:p>
            <a:r>
              <a:rPr lang="en-US" altLang="en-US" smtClean="0">
                <a:ea typeface="ＭＳ Ｐゴシック"/>
              </a:rPr>
              <a:t>Carol Mostow LICSW</a:t>
            </a:r>
          </a:p>
        </p:txBody>
      </p:sp>
      <p:sp>
        <p:nvSpPr>
          <p:cNvPr id="112642" name="Rectangle 4"/>
          <p:cNvSpPr>
            <a:spLocks noGrp="1"/>
          </p:cNvSpPr>
          <p:nvPr>
            <p:ph type="title"/>
          </p:nvPr>
        </p:nvSpPr>
        <p:spPr bwMode="auto">
          <a:xfrm>
            <a:off x="457200" y="0"/>
            <a:ext cx="8686800" cy="1524000"/>
          </a:xfrm>
        </p:spPr>
        <p:txBody>
          <a:bodyPr/>
          <a:lstStyle/>
          <a:p>
            <a:r>
              <a:rPr lang="en-US" altLang="en-US" cap="none" smtClean="0">
                <a:solidFill>
                  <a:schemeClr val="hlink"/>
                </a:solidFill>
                <a:ea typeface="ＭＳ Ｐゴシック"/>
              </a:rPr>
              <a:t>Diversity Curriculum Task Force contributors</a:t>
            </a:r>
            <a:br>
              <a:rPr lang="en-US" altLang="en-US" cap="none" smtClean="0">
                <a:solidFill>
                  <a:schemeClr val="hlink"/>
                </a:solidFill>
                <a:ea typeface="ＭＳ Ｐゴシック"/>
              </a:rPr>
            </a:br>
            <a:r>
              <a:rPr lang="en-US" altLang="en-US" cap="none" smtClean="0">
                <a:solidFill>
                  <a:schemeClr val="hlink"/>
                </a:solidFill>
                <a:ea typeface="ＭＳ Ｐゴシック"/>
              </a:rPr>
              <a:t>to original RESPECT model include:</a:t>
            </a:r>
            <a:r>
              <a:rPr lang="en-US" altLang="en-US" sz="2600" cap="none" smtClean="0">
                <a:ea typeface="ＭＳ Ｐゴシック"/>
              </a:rPr>
              <a:t> </a:t>
            </a:r>
          </a:p>
        </p:txBody>
      </p:sp>
      <p:sp>
        <p:nvSpPr>
          <p:cNvPr id="112643" name="Rectangle 3"/>
          <p:cNvSpPr>
            <a:spLocks noGrp="1"/>
          </p:cNvSpPr>
          <p:nvPr>
            <p:ph type="body" sz="half" idx="1"/>
          </p:nvPr>
        </p:nvSpPr>
        <p:spPr>
          <a:xfrm>
            <a:off x="457200" y="1371600"/>
            <a:ext cx="4038600" cy="4648200"/>
          </a:xfrm>
        </p:spPr>
        <p:txBody>
          <a:bodyPr/>
          <a:lstStyle/>
          <a:p>
            <a:pPr>
              <a:lnSpc>
                <a:spcPct val="90000"/>
              </a:lnSpc>
            </a:pPr>
            <a:endParaRPr lang="en-US" altLang="en-US" sz="1800" smtClean="0">
              <a:ea typeface="ＭＳ Ｐゴシック"/>
            </a:endParaRPr>
          </a:p>
          <a:p>
            <a:pPr>
              <a:lnSpc>
                <a:spcPct val="90000"/>
              </a:lnSpc>
            </a:pPr>
            <a:r>
              <a:rPr lang="en-US" altLang="en-US" sz="1800" smtClean="0">
                <a:ea typeface="ＭＳ Ｐゴシック"/>
              </a:rPr>
              <a:t>O. Aladessamni MD,MPH</a:t>
            </a:r>
          </a:p>
          <a:p>
            <a:pPr>
              <a:lnSpc>
                <a:spcPct val="90000"/>
              </a:lnSpc>
            </a:pPr>
            <a:r>
              <a:rPr lang="en-US" altLang="en-US" sz="1800" smtClean="0">
                <a:ea typeface="ＭＳ Ｐゴシック"/>
              </a:rPr>
              <a:t>C. Brackett MD,MPH</a:t>
            </a:r>
          </a:p>
          <a:p>
            <a:pPr>
              <a:lnSpc>
                <a:spcPct val="90000"/>
              </a:lnSpc>
            </a:pPr>
            <a:r>
              <a:rPr lang="en-US" altLang="en-US" sz="1800" smtClean="0">
                <a:ea typeface="ＭＳ Ｐゴシック"/>
              </a:rPr>
              <a:t>S. Chapman MD</a:t>
            </a:r>
          </a:p>
          <a:p>
            <a:pPr>
              <a:lnSpc>
                <a:spcPct val="90000"/>
              </a:lnSpc>
            </a:pPr>
            <a:r>
              <a:rPr lang="en-US" altLang="en-US" sz="1800" smtClean="0">
                <a:ea typeface="ＭＳ Ｐゴシック"/>
              </a:rPr>
              <a:t>S. Crosby MD PhD</a:t>
            </a:r>
          </a:p>
          <a:p>
            <a:pPr>
              <a:lnSpc>
                <a:spcPct val="90000"/>
              </a:lnSpc>
            </a:pPr>
            <a:r>
              <a:rPr lang="en-US" altLang="en-US" sz="1800" smtClean="0">
                <a:ea typeface="ＭＳ Ｐゴシック"/>
              </a:rPr>
              <a:t>J.  Crosson MD </a:t>
            </a:r>
          </a:p>
          <a:p>
            <a:pPr>
              <a:lnSpc>
                <a:spcPct val="90000"/>
              </a:lnSpc>
            </a:pPr>
            <a:r>
              <a:rPr lang="en-US" altLang="en-US" sz="1800" smtClean="0">
                <a:ea typeface="ＭＳ Ｐゴシック"/>
              </a:rPr>
              <a:t>M. David MD MPH,MBA</a:t>
            </a:r>
          </a:p>
          <a:p>
            <a:pPr>
              <a:lnSpc>
                <a:spcPct val="90000"/>
              </a:lnSpc>
            </a:pPr>
            <a:r>
              <a:rPr lang="en-US" altLang="en-US" sz="1800" smtClean="0">
                <a:ea typeface="ＭＳ Ｐゴシック"/>
              </a:rPr>
              <a:t>L.  Delgado MD</a:t>
            </a:r>
          </a:p>
          <a:p>
            <a:pPr>
              <a:lnSpc>
                <a:spcPct val="90000"/>
              </a:lnSpc>
            </a:pPr>
            <a:r>
              <a:rPr lang="en-US" altLang="en-US" sz="1800" smtClean="0">
                <a:ea typeface="ＭＳ Ｐゴシック"/>
              </a:rPr>
              <a:t>P.  Gonzalez MD</a:t>
            </a:r>
          </a:p>
          <a:p>
            <a:pPr>
              <a:lnSpc>
                <a:spcPct val="90000"/>
              </a:lnSpc>
            </a:pPr>
            <a:r>
              <a:rPr lang="en-US" altLang="en-US" sz="1800" smtClean="0">
                <a:ea typeface="ＭＳ Ｐゴシック"/>
              </a:rPr>
              <a:t>S.  Gordon MD</a:t>
            </a:r>
          </a:p>
          <a:p>
            <a:pPr>
              <a:lnSpc>
                <a:spcPct val="90000"/>
              </a:lnSpc>
            </a:pPr>
            <a:r>
              <a:rPr lang="en-US" altLang="en-US" sz="1800" smtClean="0">
                <a:ea typeface="ＭＳ Ｐゴシック"/>
              </a:rPr>
              <a:t>E.  Hardt MD</a:t>
            </a:r>
          </a:p>
          <a:p>
            <a:pPr>
              <a:lnSpc>
                <a:spcPct val="90000"/>
              </a:lnSpc>
            </a:pPr>
            <a:r>
              <a:rPr lang="en-US" altLang="en-US" sz="1800" smtClean="0">
                <a:ea typeface="ＭＳ Ｐゴシック"/>
              </a:rPr>
              <a:t>T.  James MD</a:t>
            </a:r>
          </a:p>
          <a:p>
            <a:pPr>
              <a:lnSpc>
                <a:spcPct val="90000"/>
              </a:lnSpc>
            </a:pPr>
            <a:r>
              <a:rPr lang="en-US" altLang="en-US" sz="1800" smtClean="0">
                <a:ea typeface="ＭＳ Ｐゴシック"/>
              </a:rPr>
              <a:t>D.  Lee MD PhD</a:t>
            </a:r>
          </a:p>
          <a:p>
            <a:pPr>
              <a:lnSpc>
                <a:spcPct val="90000"/>
              </a:lnSpc>
            </a:pPr>
            <a:r>
              <a:rPr lang="en-US" altLang="en-US" sz="1800" smtClean="0">
                <a:ea typeface="ＭＳ Ｐゴシック"/>
              </a:rPr>
              <a:t>C.  Mostow LICSW</a:t>
            </a:r>
          </a:p>
          <a:p>
            <a:pPr>
              <a:lnSpc>
                <a:spcPct val="90000"/>
              </a:lnSpc>
            </a:pPr>
            <a:r>
              <a:rPr lang="en-US" altLang="en-US" sz="1800" smtClean="0">
                <a:ea typeface="ＭＳ Ｐゴシック"/>
              </a:rPr>
              <a:t>S.  Wahi MD</a:t>
            </a:r>
          </a:p>
        </p:txBody>
      </p:sp>
      <p:sp>
        <p:nvSpPr>
          <p:cNvPr id="112644" name="Rectangle 5"/>
          <p:cNvSpPr>
            <a:spLocks noGrp="1"/>
          </p:cNvSpPr>
          <p:nvPr>
            <p:ph type="body" sz="half" idx="2"/>
          </p:nvPr>
        </p:nvSpPr>
        <p:spPr>
          <a:xfrm>
            <a:off x="4648200" y="1371600"/>
            <a:ext cx="4038600" cy="4648200"/>
          </a:xfrm>
        </p:spPr>
        <p:txBody>
          <a:bodyPr/>
          <a:lstStyle/>
          <a:p>
            <a:pPr>
              <a:spcBef>
                <a:spcPct val="50000"/>
              </a:spcBef>
              <a:buClrTx/>
              <a:buFontTx/>
              <a:buNone/>
            </a:pPr>
            <a:endParaRPr lang="en-US" altLang="en-US" sz="3200" smtClean="0">
              <a:ea typeface="ＭＳ Ｐゴシック"/>
            </a:endParaRPr>
          </a:p>
          <a:p>
            <a:pPr>
              <a:spcBef>
                <a:spcPct val="50000"/>
              </a:spcBef>
              <a:buClrTx/>
              <a:buFontTx/>
              <a:buNone/>
            </a:pPr>
            <a:endParaRPr lang="en-US" altLang="en-US" sz="2600" i="1" smtClean="0">
              <a:ea typeface="ＭＳ Ｐゴシック"/>
            </a:endParaRPr>
          </a:p>
          <a:p>
            <a:pPr>
              <a:spcBef>
                <a:spcPct val="50000"/>
              </a:spcBef>
              <a:buClrTx/>
              <a:buFontTx/>
              <a:buNone/>
            </a:pPr>
            <a:r>
              <a:rPr lang="en-US" altLang="en-US" sz="2600" i="1" smtClean="0">
                <a:ea typeface="ＭＳ Ｐゴシック"/>
              </a:rPr>
              <a:t>Step by step, the longest march can be won, can be won. Many stones to form an arch, singly none, singly none.</a:t>
            </a:r>
          </a:p>
          <a:p>
            <a:pPr>
              <a:lnSpc>
                <a:spcPct val="90000"/>
              </a:lnSpc>
              <a:buFont typeface="Arial" charset="0"/>
              <a:buNone/>
            </a:pPr>
            <a:r>
              <a:rPr lang="en-US" altLang="en-US" sz="2000" i="1" smtClean="0">
                <a:ea typeface="ＭＳ Ｐゴシック"/>
              </a:rPr>
              <a:t>                          </a:t>
            </a:r>
          </a:p>
        </p:txBody>
      </p:sp>
      <p:sp>
        <p:nvSpPr>
          <p:cNvPr id="7" name="Rectangle 6"/>
          <p:cNvSpPr/>
          <p:nvPr/>
        </p:nvSpPr>
        <p:spPr>
          <a:xfrm>
            <a:off x="4267200" y="6057900"/>
            <a:ext cx="396875" cy="277813"/>
          </a:xfrm>
          <a:prstGeom prst="rect">
            <a:avLst/>
          </a:prstGeom>
        </p:spPr>
        <p:txBody>
          <a:bodyPr>
            <a:spAutoFit/>
          </a:bodyPr>
          <a:lstStyle/>
          <a:p>
            <a:pPr defTabSz="914400">
              <a:defRPr/>
            </a:pPr>
            <a:fld id="{D43CB297-203A-447D-9C32-59D03EF7043B}" type="slidenum">
              <a:rPr lang="en-US" sz="1200" i="0">
                <a:solidFill>
                  <a:prstClr val="black"/>
                </a:solidFill>
                <a:latin typeface="Arial" pitchFamily="34" charset="0"/>
                <a:ea typeface="ＭＳ Ｐゴシック" pitchFamily="34" charset="-128"/>
                <a:cs typeface="+mn-cs"/>
              </a:rPr>
              <a:pPr defTabSz="914400">
                <a:defRPr/>
              </a:pPr>
              <a:t>41</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pPr>
              <a:defRPr/>
            </a:pPr>
            <a:r>
              <a:rPr lang="en-US" altLang="en-US" cap="none" dirty="0" smtClean="0">
                <a:solidFill>
                  <a:schemeClr val="accent2"/>
                </a:solidFill>
                <a:ea typeface="ＭＳ Ｐゴシック"/>
              </a:rPr>
              <a:t>REFERENCES</a:t>
            </a:r>
            <a:endParaRPr lang="en-US" dirty="0"/>
          </a:p>
        </p:txBody>
      </p:sp>
      <p:sp>
        <p:nvSpPr>
          <p:cNvPr id="114690" name="Content Placeholder 3"/>
          <p:cNvSpPr>
            <a:spLocks noGrp="1"/>
          </p:cNvSpPr>
          <p:nvPr>
            <p:ph sz="half" idx="2"/>
          </p:nvPr>
        </p:nvSpPr>
        <p:spPr>
          <a:xfrm>
            <a:off x="381000" y="762000"/>
            <a:ext cx="8534400" cy="5181600"/>
          </a:xfrm>
        </p:spPr>
        <p:txBody>
          <a:bodyPr/>
          <a:lstStyle/>
          <a:p>
            <a:pPr marL="381000" indent="-381000" eaLnBrk="1" hangingPunct="1">
              <a:buFont typeface="Arial" charset="0"/>
              <a:buAutoNum type="arabicPeriod"/>
            </a:pPr>
            <a:r>
              <a:rPr lang="en-US" altLang="en-US" sz="1200" smtClean="0">
                <a:ea typeface="ＭＳ Ｐゴシック"/>
              </a:rPr>
              <a:t>Pinderhughes E. Understanding Race, Ethnicity and Power. New York: Free Press; 1989</a:t>
            </a:r>
          </a:p>
          <a:p>
            <a:pPr marL="381000" indent="-381000" eaLnBrk="1" hangingPunct="1">
              <a:buFont typeface="Arial" charset="0"/>
              <a:buAutoNum type="arabicPeriod"/>
            </a:pPr>
            <a:r>
              <a:rPr lang="en-US" altLang="en-US" sz="1200" smtClean="0">
                <a:ea typeface="ＭＳ Ｐゴシック"/>
              </a:rPr>
              <a:t>Kleinman,A,  Eisenberg L,Good B. Culture, illness and care. Soc. Sci. &amp; Med 1978:88(2):251-8 .</a:t>
            </a:r>
          </a:p>
          <a:p>
            <a:pPr marL="381000" indent="-381000" eaLnBrk="1" hangingPunct="1">
              <a:buFont typeface="Arial" charset="0"/>
              <a:buAutoNum type="arabicPeriod"/>
            </a:pPr>
            <a:r>
              <a:rPr lang="en-US" sz="1200" smtClean="0">
                <a:ea typeface="ＭＳ Ｐゴシック"/>
              </a:rPr>
              <a:t>Berlin EA, Fowkes WC Jr. A teaching framework for cross-cultural health care. Application in family practice. </a:t>
            </a:r>
            <a:r>
              <a:rPr lang="sv-SE" sz="1200" smtClean="0">
                <a:ea typeface="ＭＳ Ｐゴシック"/>
              </a:rPr>
              <a:t>West J Med. 1983 ;139(6):934-8. </a:t>
            </a:r>
          </a:p>
          <a:p>
            <a:pPr marL="381000" indent="-381000" eaLnBrk="1" hangingPunct="1">
              <a:buFont typeface="Arial" charset="0"/>
              <a:buAutoNum type="arabicPeriod"/>
            </a:pPr>
            <a:r>
              <a:rPr lang="en-US" sz="1200" smtClean="0">
                <a:ea typeface="ＭＳ Ｐゴシック"/>
              </a:rPr>
              <a:t>Betancourt JR, Carrillo JE, Green AR. Hypertension in multicultural and minority populations: linking communication to compliance.</a:t>
            </a:r>
            <a:r>
              <a:rPr lang="sv-SE" sz="1200" smtClean="0">
                <a:ea typeface="ＭＳ Ｐゴシック"/>
              </a:rPr>
              <a:t> Curr Hypertens Rep. 1999;1(6):482-8. </a:t>
            </a:r>
            <a:endParaRPr lang="en-US" altLang="en-US" sz="1200" smtClean="0">
              <a:ea typeface="ＭＳ Ｐゴシック"/>
            </a:endParaRPr>
          </a:p>
          <a:p>
            <a:pPr marL="381000" indent="-381000" eaLnBrk="1" hangingPunct="1">
              <a:buFont typeface="Arial" charset="0"/>
              <a:buAutoNum type="arabicPeriod"/>
            </a:pPr>
            <a:r>
              <a:rPr lang="en-US" altLang="en-US" sz="1200" smtClean="0">
                <a:ea typeface="ＭＳ Ｐゴシック"/>
              </a:rPr>
              <a:t>Collins KS et al. Findings from Commonwealth Fund 2001 Health Care Quality Survey.At: </a:t>
            </a:r>
            <a:r>
              <a:rPr lang="en-US" altLang="en-US" sz="1200" smtClean="0">
                <a:ea typeface="ＭＳ Ｐゴシック"/>
                <a:hlinkClick r:id="rId2"/>
              </a:rPr>
              <a:t>http://www.commonwealthfund.org/publications/surveys/2001/2001-health-care-quality-survey</a:t>
            </a:r>
            <a:r>
              <a:rPr lang="en-US" altLang="en-US" sz="1200" smtClean="0">
                <a:ea typeface="ＭＳ Ｐゴシック"/>
              </a:rPr>
              <a:t>.</a:t>
            </a:r>
          </a:p>
          <a:p>
            <a:pPr marL="381000" indent="-381000" eaLnBrk="1" hangingPunct="1">
              <a:buFont typeface="Arial" charset="0"/>
              <a:buAutoNum type="arabicPeriod"/>
            </a:pPr>
            <a:r>
              <a:rPr lang="en-US" altLang="en-US" sz="1200" smtClean="0">
                <a:ea typeface="ＭＳ Ｐゴシック"/>
              </a:rPr>
              <a:t>Johnson RL, Roter D, Powe NR et al .Patient race/ethnicity and quality of patient-physician communication during medical visits. Am J Public Health 2004:94(12):2084-90</a:t>
            </a:r>
          </a:p>
          <a:p>
            <a:pPr marL="381000" indent="-381000" eaLnBrk="1" hangingPunct="1">
              <a:buFont typeface="Arial" charset="0"/>
              <a:buAutoNum type="arabicPeriod"/>
            </a:pPr>
            <a:r>
              <a:rPr lang="en-US" sz="1200" smtClean="0">
                <a:ea typeface="ＭＳ Ｐゴシック"/>
              </a:rPr>
              <a:t>Corbie-Smith G, Thomas SB, St. George DMM. Distrust, race and research. Arch Intern Med. 2002:162(21):2458-63.</a:t>
            </a:r>
          </a:p>
          <a:p>
            <a:pPr marL="381000" indent="-381000" eaLnBrk="1" hangingPunct="1">
              <a:buFont typeface="Arial" charset="0"/>
              <a:buAutoNum type="arabicPeriod"/>
            </a:pPr>
            <a:r>
              <a:rPr lang="en-US" sz="1200" smtClean="0">
                <a:ea typeface="ＭＳ Ｐゴシック"/>
              </a:rPr>
              <a:t>Gordon HS, Street RL Jr, Sharf FM, et al. Racial differences in trust and lung cancer patients’ perceptions of physician communication. J Cln Oncol. 2006:24(6):904-9.</a:t>
            </a:r>
          </a:p>
          <a:p>
            <a:pPr marL="381000" indent="-381000" eaLnBrk="1" hangingPunct="1">
              <a:lnSpc>
                <a:spcPct val="90000"/>
              </a:lnSpc>
              <a:buFont typeface="Arial" charset="0"/>
              <a:buAutoNum type="arabicPeriod"/>
            </a:pPr>
            <a:r>
              <a:rPr lang="en-US" altLang="en-US" sz="1200" smtClean="0">
                <a:ea typeface="ＭＳ Ｐゴシック"/>
              </a:rPr>
              <a:t>Lang.F, Floyd MR, Beine KL, et al. Sequenced questioning to elicit the patient’s perspective on illness. Fam Med. 2002:34(5):325-30.</a:t>
            </a:r>
          </a:p>
          <a:p>
            <a:pPr marL="381000" indent="-381000" eaLnBrk="1" hangingPunct="1">
              <a:buFont typeface="Arial" charset="0"/>
              <a:buAutoNum type="arabicPeriod"/>
            </a:pPr>
            <a:r>
              <a:rPr lang="en-US" altLang="en-US" sz="1200" smtClean="0">
                <a:ea typeface="ＭＳ Ｐゴシック"/>
              </a:rPr>
              <a:t>Green AR. Betancourt JR, Carillo JE.Integrating social factors into cross-cultural medical education. Acad Med 2002;77(3):193-7.</a:t>
            </a:r>
          </a:p>
          <a:p>
            <a:pPr marL="381000" indent="-381000" eaLnBrk="1" hangingPunct="1">
              <a:buFont typeface="Arial" charset="0"/>
              <a:buAutoNum type="arabicPeriod"/>
            </a:pPr>
            <a:r>
              <a:rPr lang="en-US" altLang="en-US" sz="1200" smtClean="0">
                <a:ea typeface="ＭＳ Ｐゴシック"/>
              </a:rPr>
              <a:t>Mostow, Crosson, Gordon,et al. Treating and Precepting with RESPECT: A Relational Model Addressing Race, Ethnicity and Culture in Medical Training. J Gen Int Med 2010.25(Suppl 2):146-54 </a:t>
            </a:r>
          </a:p>
          <a:p>
            <a:pPr marL="381000" indent="-381000" eaLnBrk="1" hangingPunct="1">
              <a:buFont typeface="Arial" charset="0"/>
              <a:buAutoNum type="arabicPeriod"/>
            </a:pPr>
            <a:r>
              <a:rPr lang="en-US" altLang="en-US" sz="1200" smtClean="0">
                <a:ea typeface="ＭＳ Ｐゴシック"/>
              </a:rPr>
              <a:t>Haidet P, Paterniti DA. “Building” a history rather than “taking’ one: a perspective on information sharing in the medical interview. Arch Intern Med 2003;163(10):1134-40. </a:t>
            </a:r>
          </a:p>
          <a:p>
            <a:pPr marL="381000" indent="-381000" eaLnBrk="1" hangingPunct="1">
              <a:buFont typeface="Arial" charset="0"/>
              <a:buAutoNum type="arabicPeriod"/>
            </a:pPr>
            <a:r>
              <a:rPr lang="en-US" altLang="en-US" sz="1200" smtClean="0">
                <a:ea typeface="ＭＳ Ｐゴシック"/>
              </a:rPr>
              <a:t>Cooper L,Roter DL.Patient-provider communication: the effect of race and ethnicity on process and outcomes of healthcare.</a:t>
            </a:r>
            <a:r>
              <a:rPr lang="en-US" altLang="en-US" sz="1200" u="sng" smtClean="0">
                <a:ea typeface="ＭＳ Ｐゴシック"/>
              </a:rPr>
              <a:t>Unequal Treatment.</a:t>
            </a:r>
            <a:r>
              <a:rPr lang="en-US" altLang="en-US" sz="1200" smtClean="0">
                <a:ea typeface="ＭＳ Ｐゴシック"/>
              </a:rPr>
              <a:t> Smedley BC, Stith AY,Nelson AR,eds.IOM 2002:552-93.</a:t>
            </a:r>
          </a:p>
          <a:p>
            <a:pPr marL="381000" indent="-381000" eaLnBrk="1" hangingPunct="1">
              <a:lnSpc>
                <a:spcPct val="90000"/>
              </a:lnSpc>
              <a:buFont typeface="Arial" charset="0"/>
              <a:buAutoNum type="arabicPeriod"/>
            </a:pPr>
            <a:r>
              <a:rPr lang="en-US" altLang="en-US" sz="1200" smtClean="0">
                <a:ea typeface="ＭＳ Ｐゴシック"/>
              </a:rPr>
              <a:t>Dyche and Swiderski. </a:t>
            </a:r>
            <a:r>
              <a:rPr lang="en-US" sz="1200" smtClean="0">
                <a:ea typeface="ＭＳ Ｐゴシック"/>
              </a:rPr>
              <a:t>The effect of physician solicitation approaches on ability to identify patient concerns. </a:t>
            </a:r>
            <a:r>
              <a:rPr lang="sv-SE" sz="1200" smtClean="0">
                <a:ea typeface="ＭＳ Ｐゴシック"/>
              </a:rPr>
              <a:t>J Gen Intern Med. 2005 Mar;20(3):267-70. </a:t>
            </a:r>
          </a:p>
          <a:p>
            <a:pPr marL="381000" indent="-381000" eaLnBrk="1" hangingPunct="1">
              <a:lnSpc>
                <a:spcPct val="90000"/>
              </a:lnSpc>
              <a:buFont typeface="Arial" charset="0"/>
              <a:buAutoNum type="arabicPeriod"/>
            </a:pPr>
            <a:r>
              <a:rPr lang="en-US" altLang="en-US" sz="1200" smtClean="0">
                <a:ea typeface="ＭＳ Ｐゴシック"/>
              </a:rPr>
              <a:t>Bellini LM,Shea JA. Mood change and empathy decline persist during 3 years of internal medicine training. Acad Med. 2005:80(2):164-7.</a:t>
            </a:r>
          </a:p>
          <a:p>
            <a:pPr marL="381000" indent="-381000" eaLnBrk="1" hangingPunct="1">
              <a:buFont typeface="Arial" charset="0"/>
              <a:buNone/>
            </a:pPr>
            <a:endParaRPr lang="en-US" altLang="en-US" sz="1200" smtClean="0">
              <a:ea typeface="ＭＳ Ｐゴシック"/>
            </a:endParaRPr>
          </a:p>
          <a:p>
            <a:pPr marL="381000" indent="-381000" eaLnBrk="1" hangingPunct="1">
              <a:lnSpc>
                <a:spcPct val="90000"/>
              </a:lnSpc>
              <a:buFont typeface="Arial" charset="0"/>
              <a:buNone/>
            </a:pPr>
            <a:endParaRPr lang="en-US" altLang="en-US" sz="1400" smtClean="0">
              <a:ea typeface="ＭＳ Ｐゴシック"/>
            </a:endParaRPr>
          </a:p>
          <a:p>
            <a:pPr marL="381000" indent="-381000"/>
            <a:endParaRPr lang="en-US" sz="1400" smtClean="0">
              <a:ea typeface="ＭＳ Ｐゴシック"/>
            </a:endParaRPr>
          </a:p>
        </p:txBody>
      </p:sp>
      <p:sp>
        <p:nvSpPr>
          <p:cNvPr id="114691" name="Footer Placeholder 5"/>
          <p:cNvSpPr>
            <a:spLocks noGrp="1"/>
          </p:cNvSpPr>
          <p:nvPr>
            <p:ph type="ftr" sz="quarter" idx="11"/>
          </p:nvPr>
        </p:nvSpPr>
        <p:spPr bwMode="auto">
          <a:noFill/>
          <a:ln>
            <a:miter lim="800000"/>
            <a:headEnd/>
            <a:tailEnd/>
          </a:ln>
        </p:spPr>
        <p:txBody>
          <a:bodyPr/>
          <a:lstStyle/>
          <a:p>
            <a:r>
              <a:rPr lang="en-US" smtClean="0">
                <a:ea typeface="ＭＳ Ｐゴシック"/>
              </a:rPr>
              <a:t>Carol Mostow LICSW</a:t>
            </a:r>
          </a:p>
        </p:txBody>
      </p:sp>
      <p:sp>
        <p:nvSpPr>
          <p:cNvPr id="6" name="Rectangle 5"/>
          <p:cNvSpPr/>
          <p:nvPr/>
        </p:nvSpPr>
        <p:spPr>
          <a:xfrm>
            <a:off x="4267200" y="6057900"/>
            <a:ext cx="396875" cy="277813"/>
          </a:xfrm>
          <a:prstGeom prst="rect">
            <a:avLst/>
          </a:prstGeom>
        </p:spPr>
        <p:txBody>
          <a:bodyPr>
            <a:spAutoFit/>
          </a:bodyPr>
          <a:lstStyle/>
          <a:p>
            <a:pPr defTabSz="914400">
              <a:defRPr/>
            </a:pPr>
            <a:fld id="{54611882-759B-4FE4-A695-4390CC9EDE19}" type="slidenum">
              <a:rPr lang="en-US" sz="1200" i="0">
                <a:solidFill>
                  <a:prstClr val="black"/>
                </a:solidFill>
                <a:latin typeface="Arial" pitchFamily="34" charset="0"/>
                <a:ea typeface="ＭＳ Ｐゴシック" pitchFamily="34" charset="-128"/>
                <a:cs typeface="+mn-cs"/>
              </a:rPr>
              <a:pPr defTabSz="914400">
                <a:defRPr/>
              </a:pPr>
              <a:t>42</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i="0">
                <a:solidFill>
                  <a:srgbClr val="008000"/>
                </a:solidFill>
              </a:rPr>
              <a:t>Questions &amp; Answers</a:t>
            </a:r>
          </a:p>
        </p:txBody>
      </p:sp>
      <p:sp>
        <p:nvSpPr>
          <p:cNvPr id="5" name="Rectangle 4"/>
          <p:cNvSpPr/>
          <p:nvPr/>
        </p:nvSpPr>
        <p:spPr>
          <a:xfrm>
            <a:off x="4833938" y="4146550"/>
            <a:ext cx="3243262" cy="1416050"/>
          </a:xfrm>
          <a:prstGeom prst="rect">
            <a:avLst/>
          </a:prstGeom>
        </p:spPr>
        <p:txBody>
          <a:bodyPr>
            <a:spAutoFit/>
          </a:bodyPr>
          <a:lstStyle/>
          <a:p>
            <a:pPr algn="ctr" defTabSz="914400">
              <a:defRPr/>
            </a:pPr>
            <a:r>
              <a:rPr lang="en-US" sz="1600" b="1" i="0" dirty="0">
                <a:solidFill>
                  <a:prstClr val="black"/>
                </a:solidFill>
                <a:latin typeface="Arial" pitchFamily="34" charset="0"/>
                <a:ea typeface="ＭＳ Ｐゴシック" pitchFamily="34" charset="-128"/>
                <a:cs typeface="+mn-cs"/>
              </a:rPr>
              <a:t>Beth A. Lown, MD</a:t>
            </a:r>
          </a:p>
          <a:p>
            <a:pPr algn="ctr" defTabSz="914400">
              <a:defRPr/>
            </a:pPr>
            <a:r>
              <a:rPr lang="en-US" sz="1400" i="0" dirty="0">
                <a:solidFill>
                  <a:prstClr val="black"/>
                </a:solidFill>
                <a:latin typeface="Arial" pitchFamily="34" charset="0"/>
                <a:ea typeface="ＭＳ Ｐゴシック" pitchFamily="34" charset="-128"/>
                <a:cs typeface="+mn-cs"/>
              </a:rPr>
              <a:t>Medical Director, The Schwartz Center for Compassionate Healthcare, Associate Professor of Medicine, Harvard Medical School</a:t>
            </a:r>
          </a:p>
          <a:p>
            <a:pPr defTabSz="914400">
              <a:defRPr/>
            </a:pPr>
            <a:r>
              <a:rPr lang="en-US" sz="1400" i="0" dirty="0">
                <a:solidFill>
                  <a:prstClr val="black"/>
                </a:solidFill>
                <a:latin typeface="Arial" pitchFamily="34" charset="0"/>
                <a:ea typeface="ＭＳ Ｐゴシック" pitchFamily="34" charset="-128"/>
                <a:cs typeface="+mn-cs"/>
              </a:rPr>
              <a:t> </a:t>
            </a:r>
          </a:p>
        </p:txBody>
      </p:sp>
      <p:pic>
        <p:nvPicPr>
          <p:cNvPr id="115715" name="Picture 8"/>
          <p:cNvPicPr>
            <a:picLocks noChangeAspect="1"/>
          </p:cNvPicPr>
          <p:nvPr/>
        </p:nvPicPr>
        <p:blipFill>
          <a:blip r:embed="rId2"/>
          <a:srcRect/>
          <a:stretch>
            <a:fillRect/>
          </a:stretch>
        </p:blipFill>
        <p:spPr bwMode="auto">
          <a:xfrm>
            <a:off x="5486400" y="1447800"/>
            <a:ext cx="1990725" cy="2560638"/>
          </a:xfrm>
          <a:prstGeom prst="rect">
            <a:avLst/>
          </a:prstGeom>
          <a:noFill/>
          <a:ln w="9525">
            <a:noFill/>
            <a:miter lim="800000"/>
            <a:headEnd/>
            <a:tailEnd/>
          </a:ln>
        </p:spPr>
      </p:pic>
      <p:sp>
        <p:nvSpPr>
          <p:cNvPr id="115716" name="Text Box 11"/>
          <p:cNvSpPr txBox="1">
            <a:spLocks noChangeArrowheads="1"/>
          </p:cNvSpPr>
          <p:nvPr/>
        </p:nvSpPr>
        <p:spPr bwMode="auto">
          <a:xfrm>
            <a:off x="1295400" y="5340350"/>
            <a:ext cx="6951663" cy="831850"/>
          </a:xfrm>
          <a:prstGeom prst="rect">
            <a:avLst/>
          </a:prstGeom>
          <a:noFill/>
          <a:ln w="9525">
            <a:noFill/>
            <a:miter lim="800000"/>
            <a:headEnd/>
            <a:tailEnd/>
          </a:ln>
        </p:spPr>
        <p:txBody>
          <a:bodyPr>
            <a:spAutoFit/>
          </a:bodyPr>
          <a:lstStyle/>
          <a:p>
            <a:pPr algn="ctr" defTabSz="914400">
              <a:spcBef>
                <a:spcPct val="50000"/>
              </a:spcBef>
            </a:pPr>
            <a:r>
              <a:rPr lang="en-US" altLang="en-US" sz="2400" i="0">
                <a:solidFill>
                  <a:srgbClr val="242852"/>
                </a:solidFill>
                <a:cs typeface="Arial" charset="0"/>
                <a:sym typeface="Arial Bold"/>
              </a:rPr>
              <a:t>To submit a question, type it into the question’s pane at the right of your screen at any time.</a:t>
            </a:r>
          </a:p>
        </p:txBody>
      </p:sp>
      <p:pic>
        <p:nvPicPr>
          <p:cNvPr id="115717" name="Picture 3"/>
          <p:cNvPicPr>
            <a:picLocks noChangeAspect="1"/>
          </p:cNvPicPr>
          <p:nvPr/>
        </p:nvPicPr>
        <p:blipFill>
          <a:blip r:embed="rId3"/>
          <a:srcRect/>
          <a:stretch>
            <a:fillRect/>
          </a:stretch>
        </p:blipFill>
        <p:spPr bwMode="auto">
          <a:xfrm>
            <a:off x="1295400" y="1417638"/>
            <a:ext cx="1905000" cy="2667000"/>
          </a:xfrm>
          <a:prstGeom prst="rect">
            <a:avLst/>
          </a:prstGeom>
          <a:noFill/>
          <a:ln w="9525">
            <a:noFill/>
            <a:miter lim="800000"/>
            <a:headEnd/>
            <a:tailEnd/>
          </a:ln>
        </p:spPr>
      </p:pic>
      <p:sp>
        <p:nvSpPr>
          <p:cNvPr id="12" name="Rectangle 11"/>
          <p:cNvSpPr/>
          <p:nvPr/>
        </p:nvSpPr>
        <p:spPr>
          <a:xfrm>
            <a:off x="457200" y="4183063"/>
            <a:ext cx="3886200" cy="769937"/>
          </a:xfrm>
          <a:prstGeom prst="rect">
            <a:avLst/>
          </a:prstGeom>
        </p:spPr>
        <p:txBody>
          <a:bodyPr>
            <a:spAutoFit/>
          </a:bodyPr>
          <a:lstStyle/>
          <a:p>
            <a:pPr algn="ctr" defTabSz="914400">
              <a:defRPr/>
            </a:pPr>
            <a:r>
              <a:rPr lang="en-US" sz="1600" b="1" i="0" dirty="0">
                <a:solidFill>
                  <a:prstClr val="black"/>
                </a:solidFill>
                <a:latin typeface="Arial" pitchFamily="34" charset="0"/>
                <a:ea typeface="ＭＳ Ｐゴシック" pitchFamily="34" charset="-128"/>
                <a:cs typeface="+mn-cs"/>
              </a:rPr>
              <a:t>Carol </a:t>
            </a:r>
            <a:r>
              <a:rPr lang="en-US" sz="1600" b="1" i="0" dirty="0" err="1">
                <a:solidFill>
                  <a:prstClr val="black"/>
                </a:solidFill>
                <a:latin typeface="Arial" pitchFamily="34" charset="0"/>
                <a:ea typeface="ＭＳ Ｐゴシック" pitchFamily="34" charset="-128"/>
                <a:cs typeface="+mn-cs"/>
              </a:rPr>
              <a:t>Mostow</a:t>
            </a:r>
            <a:r>
              <a:rPr lang="en-US" sz="1600" b="1" i="0" dirty="0">
                <a:solidFill>
                  <a:prstClr val="black"/>
                </a:solidFill>
                <a:latin typeface="Arial" pitchFamily="34" charset="0"/>
                <a:ea typeface="ＭＳ Ｐゴシック" pitchFamily="34" charset="-128"/>
                <a:cs typeface="+mn-cs"/>
              </a:rPr>
              <a:t>, LICSW</a:t>
            </a:r>
          </a:p>
          <a:p>
            <a:pPr algn="ctr" defTabSz="914400">
              <a:defRPr/>
            </a:pPr>
            <a:r>
              <a:rPr lang="en-US" sz="1400" i="0" dirty="0">
                <a:solidFill>
                  <a:prstClr val="black"/>
                </a:solidFill>
                <a:latin typeface="Arial" pitchFamily="34" charset="0"/>
                <a:ea typeface="ＭＳ Ｐゴシック" pitchFamily="34" charset="-128"/>
                <a:cs typeface="+mn-cs"/>
              </a:rPr>
              <a:t>Assistant Professor of </a:t>
            </a:r>
            <a:r>
              <a:rPr lang="en-US" sz="1400" i="0" dirty="0" err="1">
                <a:solidFill>
                  <a:prstClr val="black"/>
                </a:solidFill>
                <a:latin typeface="Arial" pitchFamily="34" charset="0"/>
                <a:ea typeface="ＭＳ Ｐゴシック" pitchFamily="34" charset="-128"/>
                <a:cs typeface="+mn-cs"/>
              </a:rPr>
              <a:t>Familly</a:t>
            </a:r>
            <a:r>
              <a:rPr lang="en-US" sz="1400" i="0" dirty="0">
                <a:solidFill>
                  <a:prstClr val="black"/>
                </a:solidFill>
                <a:latin typeface="Arial" pitchFamily="34" charset="0"/>
                <a:ea typeface="ＭＳ Ｐゴシック" pitchFamily="34" charset="-128"/>
                <a:cs typeface="+mn-cs"/>
              </a:rPr>
              <a:t> Medicine</a:t>
            </a:r>
          </a:p>
          <a:p>
            <a:pPr algn="ctr" defTabSz="914400">
              <a:defRPr/>
            </a:pPr>
            <a:r>
              <a:rPr lang="en-US" sz="1400" i="0" dirty="0">
                <a:solidFill>
                  <a:prstClr val="black"/>
                </a:solidFill>
                <a:latin typeface="Arial" pitchFamily="34" charset="0"/>
                <a:ea typeface="ＭＳ Ｐゴシック" pitchFamily="34" charset="-128"/>
                <a:cs typeface="+mn-cs"/>
              </a:rPr>
              <a:t>Boston University School of Medicine</a:t>
            </a:r>
          </a:p>
        </p:txBody>
      </p:sp>
      <p:sp>
        <p:nvSpPr>
          <p:cNvPr id="13" name="Rectangle 12"/>
          <p:cNvSpPr/>
          <p:nvPr/>
        </p:nvSpPr>
        <p:spPr>
          <a:xfrm>
            <a:off x="4267200" y="6200775"/>
            <a:ext cx="396875" cy="276225"/>
          </a:xfrm>
          <a:prstGeom prst="rect">
            <a:avLst/>
          </a:prstGeom>
        </p:spPr>
        <p:txBody>
          <a:bodyPr>
            <a:spAutoFit/>
          </a:bodyPr>
          <a:lstStyle/>
          <a:p>
            <a:pPr defTabSz="914400">
              <a:defRPr/>
            </a:pPr>
            <a:fld id="{F877E679-4133-4952-A329-4611F5C48129}" type="slidenum">
              <a:rPr lang="en-US" sz="1200" i="0">
                <a:solidFill>
                  <a:prstClr val="black"/>
                </a:solidFill>
                <a:latin typeface="Arial" pitchFamily="34" charset="0"/>
                <a:ea typeface="ＭＳ Ｐゴシック" pitchFamily="34" charset="-128"/>
                <a:cs typeface="+mn-cs"/>
              </a:rPr>
              <a:pPr defTabSz="914400">
                <a:defRPr/>
              </a:pPr>
              <a:t>43</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txBox="1">
            <a:spLocks/>
          </p:cNvSpPr>
          <p:nvPr/>
        </p:nvSpPr>
        <p:spPr bwMode="auto">
          <a:xfrm>
            <a:off x="685800" y="5257800"/>
            <a:ext cx="8001000" cy="990600"/>
          </a:xfrm>
          <a:prstGeom prst="rect">
            <a:avLst/>
          </a:prstGeom>
          <a:noFill/>
          <a:ln w="9525">
            <a:noFill/>
            <a:miter lim="800000"/>
            <a:headEnd/>
            <a:tailEnd/>
          </a:ln>
          <a:effectLst/>
        </p:spPr>
        <p:txBody>
          <a:bodyPr lIns="91418" tIns="45709" rIns="91418" bIns="45709"/>
          <a:lstStyle/>
          <a:p>
            <a:pPr marL="342820" indent="-342820" algn="ctr" defTabSz="914186" fontAlgn="auto">
              <a:spcBef>
                <a:spcPct val="65000"/>
              </a:spcBef>
              <a:spcAft>
                <a:spcPts val="0"/>
              </a:spcAft>
              <a:defRPr/>
            </a:pPr>
            <a:r>
              <a:rPr lang="en-US" sz="2000" dirty="0">
                <a:solidFill>
                  <a:prstClr val="black"/>
                </a:solidFill>
                <a:latin typeface="Arial" pitchFamily="34" charset="0"/>
                <a:ea typeface="ＭＳ Ｐゴシック" pitchFamily="34" charset="-128"/>
                <a:cs typeface="+mn-cs"/>
              </a:rPr>
              <a:t>Visit </a:t>
            </a:r>
            <a:r>
              <a:rPr lang="en-US" sz="2000" i="0" dirty="0">
                <a:solidFill>
                  <a:prstClr val="black"/>
                </a:solidFill>
                <a:latin typeface="Arial" pitchFamily="34" charset="0"/>
                <a:ea typeface="ＭＳ Ｐゴシック" pitchFamily="34" charset="-128"/>
                <a:cs typeface="+mn-cs"/>
              </a:rPr>
              <a:t>www.theschwartzcenter.org</a:t>
            </a:r>
            <a:r>
              <a:rPr lang="en-US" sz="2000" dirty="0">
                <a:solidFill>
                  <a:prstClr val="black"/>
                </a:solidFill>
                <a:latin typeface="Arial" pitchFamily="34" charset="0"/>
                <a:ea typeface="ＭＳ Ｐゴシック" pitchFamily="34" charset="-128"/>
                <a:cs typeface="+mn-cs"/>
              </a:rPr>
              <a:t> for more details or to register for a future session, and look for our Webinar email invitations.</a:t>
            </a:r>
            <a:r>
              <a:rPr lang="en-US" sz="2400" dirty="0">
                <a:solidFill>
                  <a:prstClr val="black"/>
                </a:solidFill>
                <a:latin typeface="Arial" pitchFamily="34" charset="0"/>
                <a:ea typeface="ＭＳ Ｐゴシック" pitchFamily="34" charset="-128"/>
                <a:cs typeface="+mn-cs"/>
              </a:rPr>
              <a:t> </a:t>
            </a:r>
            <a:endParaRPr lang="en-US" sz="2500" i="0" kern="0" dirty="0">
              <a:solidFill>
                <a:prstClr val="black"/>
              </a:solidFill>
              <a:latin typeface="Arial" pitchFamily="34" charset="0"/>
              <a:ea typeface="MS Gothic" charset="-128"/>
              <a:cs typeface="Arial" charset="0"/>
            </a:endParaRPr>
          </a:p>
        </p:txBody>
      </p:sp>
      <p:sp>
        <p:nvSpPr>
          <p:cNvPr id="116738" name="Rectangle 2"/>
          <p:cNvSpPr txBox="1">
            <a:spLocks noChangeArrowheads="1"/>
          </p:cNvSpPr>
          <p:nvPr/>
        </p:nvSpPr>
        <p:spPr bwMode="auto">
          <a:xfrm>
            <a:off x="381000" y="266700"/>
            <a:ext cx="8229600" cy="1143000"/>
          </a:xfrm>
          <a:prstGeom prst="rect">
            <a:avLst/>
          </a:prstGeom>
          <a:noFill/>
          <a:ln w="9525">
            <a:noFill/>
            <a:miter lim="800000"/>
            <a:headEnd/>
            <a:tailEnd/>
          </a:ln>
        </p:spPr>
        <p:txBody>
          <a:bodyPr anchor="ctr"/>
          <a:lstStyle/>
          <a:p>
            <a:pPr algn="ctr"/>
            <a:r>
              <a:rPr lang="en-US" sz="3600" i="0">
                <a:solidFill>
                  <a:srgbClr val="008000"/>
                </a:solidFill>
              </a:rPr>
              <a:t>Upcoming Schwartz Center Webinars</a:t>
            </a:r>
          </a:p>
        </p:txBody>
      </p:sp>
      <p:sp>
        <p:nvSpPr>
          <p:cNvPr id="2" name="Rectangle 1"/>
          <p:cNvSpPr/>
          <p:nvPr/>
        </p:nvSpPr>
        <p:spPr>
          <a:xfrm>
            <a:off x="762000" y="1785938"/>
            <a:ext cx="7451725" cy="1338262"/>
          </a:xfrm>
          <a:prstGeom prst="rect">
            <a:avLst/>
          </a:prstGeom>
        </p:spPr>
        <p:txBody>
          <a:bodyPr>
            <a:spAutoFit/>
          </a:bodyPr>
          <a:lstStyle/>
          <a:p>
            <a:pPr algn="ctr" defTabSz="914400">
              <a:defRPr/>
            </a:pPr>
            <a:r>
              <a:rPr lang="en-US" sz="2700" b="1" i="0" dirty="0">
                <a:solidFill>
                  <a:prstClr val="black"/>
                </a:solidFill>
                <a:latin typeface="Arial" pitchFamily="34" charset="0"/>
                <a:ea typeface="ＭＳ Ｐゴシック" pitchFamily="34" charset="-128"/>
                <a:cs typeface="+mn-cs"/>
              </a:rPr>
              <a:t>Effective and Compassionate Communication</a:t>
            </a:r>
            <a:r>
              <a:rPr lang="en-US" sz="2700" dirty="0"/>
              <a:t> </a:t>
            </a:r>
            <a:r>
              <a:rPr lang="en-US" sz="2700" b="1" i="0" dirty="0">
                <a:solidFill>
                  <a:prstClr val="black"/>
                </a:solidFill>
                <a:latin typeface="Arial" pitchFamily="34" charset="0"/>
                <a:ea typeface="ＭＳ Ｐゴシック" pitchFamily="34" charset="-128"/>
                <a:cs typeface="+mn-cs"/>
              </a:rPr>
              <a:t>for Shared Decision-Making </a:t>
            </a:r>
          </a:p>
          <a:p>
            <a:pPr algn="ctr" defTabSz="914400">
              <a:defRPr/>
            </a:pPr>
            <a:r>
              <a:rPr lang="en-US" sz="2700" b="1" i="0" dirty="0">
                <a:solidFill>
                  <a:prstClr val="black"/>
                </a:solidFill>
                <a:latin typeface="Arial" pitchFamily="34" charset="0"/>
                <a:ea typeface="ＭＳ Ｐゴシック" pitchFamily="34" charset="-128"/>
                <a:cs typeface="+mn-cs"/>
              </a:rPr>
              <a:t>May 12</a:t>
            </a:r>
          </a:p>
        </p:txBody>
      </p:sp>
      <p:sp>
        <p:nvSpPr>
          <p:cNvPr id="3" name="Rectangle 2"/>
          <p:cNvSpPr/>
          <p:nvPr/>
        </p:nvSpPr>
        <p:spPr>
          <a:xfrm>
            <a:off x="914400" y="3429000"/>
            <a:ext cx="7299325" cy="1384300"/>
          </a:xfrm>
          <a:prstGeom prst="rect">
            <a:avLst/>
          </a:prstGeom>
        </p:spPr>
        <p:txBody>
          <a:bodyPr>
            <a:spAutoFit/>
          </a:bodyPr>
          <a:lstStyle/>
          <a:p>
            <a:pPr algn="ctr" defTabSz="914400">
              <a:defRPr/>
            </a:pPr>
            <a:r>
              <a:rPr lang="en-US" sz="2700" b="1" i="0" dirty="0">
                <a:solidFill>
                  <a:prstClr val="black"/>
                </a:solidFill>
                <a:latin typeface="Arial" pitchFamily="34" charset="0"/>
                <a:ea typeface="ＭＳ Ｐゴシック" pitchFamily="34" charset="-128"/>
                <a:cs typeface="+mn-cs"/>
              </a:rPr>
              <a:t>Family Meetings: Improving Patient-Family-Clinician Communication</a:t>
            </a:r>
          </a:p>
          <a:p>
            <a:pPr algn="ctr" defTabSz="914400">
              <a:defRPr/>
            </a:pPr>
            <a:r>
              <a:rPr lang="en-US" sz="2700" b="1" i="0" dirty="0">
                <a:solidFill>
                  <a:prstClr val="black"/>
                </a:solidFill>
                <a:latin typeface="Arial" pitchFamily="34" charset="0"/>
                <a:ea typeface="ＭＳ Ｐゴシック" pitchFamily="34" charset="-128"/>
                <a:cs typeface="+mn-cs"/>
              </a:rPr>
              <a:t>October 19</a:t>
            </a:r>
          </a:p>
        </p:txBody>
      </p:sp>
      <p:sp>
        <p:nvSpPr>
          <p:cNvPr id="8" name="Rectangle 7"/>
          <p:cNvSpPr/>
          <p:nvPr/>
        </p:nvSpPr>
        <p:spPr>
          <a:xfrm>
            <a:off x="4267200" y="6057900"/>
            <a:ext cx="396875" cy="277813"/>
          </a:xfrm>
          <a:prstGeom prst="rect">
            <a:avLst/>
          </a:prstGeom>
        </p:spPr>
        <p:txBody>
          <a:bodyPr>
            <a:spAutoFit/>
          </a:bodyPr>
          <a:lstStyle/>
          <a:p>
            <a:pPr defTabSz="914400">
              <a:defRPr/>
            </a:pPr>
            <a:fld id="{9118B535-7B2A-48B5-8DC5-574767D61EF0}" type="slidenum">
              <a:rPr lang="en-US" sz="1200" i="0">
                <a:solidFill>
                  <a:prstClr val="black"/>
                </a:solidFill>
                <a:latin typeface="Arial" pitchFamily="34" charset="0"/>
                <a:ea typeface="ＭＳ Ｐゴシック" pitchFamily="34" charset="-128"/>
                <a:cs typeface="+mn-cs"/>
              </a:rPr>
              <a:pPr defTabSz="914400">
                <a:defRPr/>
              </a:pPr>
              <a:t>44</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3"/>
          <p:cNvPicPr>
            <a:picLocks noChangeAspect="1"/>
          </p:cNvPicPr>
          <p:nvPr/>
        </p:nvPicPr>
        <p:blipFill>
          <a:blip r:embed="rId2"/>
          <a:srcRect/>
          <a:stretch>
            <a:fillRect/>
          </a:stretch>
        </p:blipFill>
        <p:spPr bwMode="auto">
          <a:xfrm>
            <a:off x="-304800" y="0"/>
            <a:ext cx="9753600" cy="689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txBox="1">
            <a:spLocks/>
          </p:cNvSpPr>
          <p:nvPr/>
        </p:nvSpPr>
        <p:spPr bwMode="auto">
          <a:xfrm>
            <a:off x="1066800" y="5029200"/>
            <a:ext cx="8001000" cy="990600"/>
          </a:xfrm>
          <a:prstGeom prst="rect">
            <a:avLst/>
          </a:prstGeom>
          <a:noFill/>
          <a:ln w="9525">
            <a:noFill/>
            <a:miter lim="800000"/>
            <a:headEnd/>
            <a:tailEnd/>
          </a:ln>
          <a:effectLst/>
        </p:spPr>
        <p:txBody>
          <a:bodyPr lIns="91418" tIns="45709" rIns="91418" bIns="45709"/>
          <a:lstStyle/>
          <a:p>
            <a:pPr marL="342820" indent="-342820" algn="ctr" defTabSz="914186" fontAlgn="auto">
              <a:spcBef>
                <a:spcPct val="65000"/>
              </a:spcBef>
              <a:spcAft>
                <a:spcPts val="0"/>
              </a:spcAft>
              <a:defRPr/>
            </a:pPr>
            <a:endParaRPr lang="en-US" sz="2500" i="0" kern="0" dirty="0">
              <a:solidFill>
                <a:prstClr val="black"/>
              </a:solidFill>
              <a:latin typeface="Arial" pitchFamily="34" charset="0"/>
              <a:ea typeface="MS Gothic" charset="-128"/>
              <a:cs typeface="Arial" charset="0"/>
            </a:endParaRPr>
          </a:p>
        </p:txBody>
      </p:sp>
      <p:pic>
        <p:nvPicPr>
          <p:cNvPr id="118786" name="Picture 2" descr="J:\WD SmartWare.swstor\BETH-PC\Volume.4596d090.8fcc.11df.beab.806e6f6e6963\Users\Beth\Desktop\My Pictures\TheSchwartzCenter Logo_Simplified.png"/>
          <p:cNvPicPr>
            <a:picLocks noGrp="1" noChangeAspect="1" noChangeArrowheads="1"/>
          </p:cNvPicPr>
          <p:nvPr>
            <p:ph idx="4294967295"/>
          </p:nvPr>
        </p:nvPicPr>
        <p:blipFill>
          <a:blip r:embed="rId2"/>
          <a:srcRect/>
          <a:stretch>
            <a:fillRect/>
          </a:stretch>
        </p:blipFill>
        <p:spPr>
          <a:xfrm>
            <a:off x="1600200" y="1066800"/>
            <a:ext cx="5486400" cy="1828800"/>
          </a:xfrm>
        </p:spPr>
      </p:pic>
      <p:sp>
        <p:nvSpPr>
          <p:cNvPr id="10" name="Rectangle 9"/>
          <p:cNvSpPr>
            <a:spLocks noChangeArrowheads="1"/>
          </p:cNvSpPr>
          <p:nvPr/>
        </p:nvSpPr>
        <p:spPr bwMode="auto">
          <a:xfrm>
            <a:off x="990600" y="3944938"/>
            <a:ext cx="7729538" cy="1508125"/>
          </a:xfrm>
          <a:prstGeom prst="rect">
            <a:avLst/>
          </a:prstGeom>
          <a:noFill/>
          <a:ln>
            <a:noFill/>
          </a:ln>
          <a:effectLst/>
          <a:extLst/>
        </p:spPr>
        <p:txBody>
          <a:bodyPr>
            <a:spAutoFit/>
          </a:bodyPr>
          <a:lstStyle/>
          <a:p>
            <a:pPr algn="ctr" defTabSz="914400">
              <a:spcBef>
                <a:spcPts val="300"/>
              </a:spcBef>
              <a:defRPr/>
            </a:pPr>
            <a:r>
              <a:rPr lang="en-US" sz="2400" b="1" i="0" dirty="0">
                <a:solidFill>
                  <a:prstClr val="black"/>
                </a:solidFill>
                <a:latin typeface="Arial" pitchFamily="34" charset="0"/>
                <a:ea typeface="ＭＳ Ｐゴシック" pitchFamily="34" charset="-128"/>
                <a:cs typeface="Arial" pitchFamily="34" charset="0"/>
                <a:sym typeface="Arial Bold" pitchFamily="1" charset="0"/>
              </a:rPr>
              <a:t>Thank you for participating in today’s session.</a:t>
            </a:r>
            <a:br>
              <a:rPr lang="en-US" sz="2400" b="1" i="0" dirty="0">
                <a:solidFill>
                  <a:prstClr val="black"/>
                </a:solidFill>
                <a:latin typeface="Arial" pitchFamily="34" charset="0"/>
                <a:ea typeface="ＭＳ Ｐゴシック" pitchFamily="34" charset="-128"/>
                <a:cs typeface="Arial" pitchFamily="34" charset="0"/>
                <a:sym typeface="Arial Bold" pitchFamily="1" charset="0"/>
              </a:rPr>
            </a:br>
            <a:r>
              <a:rPr lang="en-US" sz="2400" b="1" i="0" dirty="0">
                <a:solidFill>
                  <a:prstClr val="black"/>
                </a:solidFill>
                <a:latin typeface="Arial" pitchFamily="34" charset="0"/>
                <a:ea typeface="ＭＳ Ｐゴシック" pitchFamily="34" charset="-128"/>
                <a:cs typeface="Arial" pitchFamily="34" charset="0"/>
                <a:sym typeface="Arial Bold" pitchFamily="1" charset="0"/>
              </a:rPr>
              <a:t/>
            </a:r>
            <a:br>
              <a:rPr lang="en-US" sz="2400" b="1" i="0" dirty="0">
                <a:solidFill>
                  <a:prstClr val="black"/>
                </a:solidFill>
                <a:latin typeface="Arial" pitchFamily="34" charset="0"/>
                <a:ea typeface="ＭＳ Ｐゴシック" pitchFamily="34" charset="-128"/>
                <a:cs typeface="Arial" pitchFamily="34" charset="0"/>
                <a:sym typeface="Arial Bold" pitchFamily="1" charset="0"/>
              </a:rPr>
            </a:br>
            <a:r>
              <a:rPr lang="en-US" sz="2400" b="1" i="0" dirty="0">
                <a:solidFill>
                  <a:prstClr val="black"/>
                </a:solidFill>
                <a:latin typeface="Arial" pitchFamily="34" charset="0"/>
                <a:ea typeface="ＭＳ Ｐゴシック" pitchFamily="34" charset="-128"/>
                <a:cs typeface="Arial" pitchFamily="34" charset="0"/>
                <a:sym typeface="Arial Bold" pitchFamily="1" charset="0"/>
              </a:rPr>
              <a:t>Please take a moment to complete the electronic</a:t>
            </a:r>
            <a:br>
              <a:rPr lang="en-US" sz="2400" b="1" i="0" dirty="0">
                <a:solidFill>
                  <a:prstClr val="black"/>
                </a:solidFill>
                <a:latin typeface="Arial" pitchFamily="34" charset="0"/>
                <a:ea typeface="ＭＳ Ｐゴシック" pitchFamily="34" charset="-128"/>
                <a:cs typeface="Arial" pitchFamily="34" charset="0"/>
                <a:sym typeface="Arial Bold" pitchFamily="1" charset="0"/>
              </a:rPr>
            </a:br>
            <a:r>
              <a:rPr lang="en-US" sz="2400" b="1" i="0" dirty="0">
                <a:solidFill>
                  <a:prstClr val="black"/>
                </a:solidFill>
                <a:latin typeface="Arial" pitchFamily="34" charset="0"/>
                <a:ea typeface="ＭＳ Ｐゴシック" pitchFamily="34" charset="-128"/>
                <a:cs typeface="Arial" pitchFamily="34" charset="0"/>
                <a:sym typeface="Arial Bold" pitchFamily="1" charset="0"/>
              </a:rPr>
              <a:t>survey upon exiting today’s program.</a:t>
            </a:r>
            <a:br>
              <a:rPr lang="en-US" sz="2400" b="1" i="0" dirty="0">
                <a:solidFill>
                  <a:prstClr val="black"/>
                </a:solidFill>
                <a:latin typeface="Arial" pitchFamily="34" charset="0"/>
                <a:ea typeface="ＭＳ Ｐゴシック" pitchFamily="34" charset="-128"/>
                <a:cs typeface="Arial" pitchFamily="34" charset="0"/>
                <a:sym typeface="Arial Bold" pitchFamily="1" charset="0"/>
              </a:rPr>
            </a:br>
            <a:endParaRPr lang="en-US" sz="2000" i="0" dirty="0">
              <a:solidFill>
                <a:prstClr val="black"/>
              </a:solidFill>
              <a:latin typeface="Arial" pitchFamily="34" charset="0"/>
              <a:ea typeface="ＭＳ Ｐゴシック" pitchFamily="34" charset="-128"/>
              <a:cs typeface="+mn-cs"/>
              <a:sym typeface="Arial Bold" pitchFamily="1" charset="0"/>
            </a:endParaRPr>
          </a:p>
        </p:txBody>
      </p:sp>
      <p:sp>
        <p:nvSpPr>
          <p:cNvPr id="8" name="Rectangle 7"/>
          <p:cNvSpPr/>
          <p:nvPr/>
        </p:nvSpPr>
        <p:spPr>
          <a:xfrm>
            <a:off x="4267200" y="6057900"/>
            <a:ext cx="396875" cy="277813"/>
          </a:xfrm>
          <a:prstGeom prst="rect">
            <a:avLst/>
          </a:prstGeom>
        </p:spPr>
        <p:txBody>
          <a:bodyPr>
            <a:spAutoFit/>
          </a:bodyPr>
          <a:lstStyle/>
          <a:p>
            <a:pPr defTabSz="914400">
              <a:defRPr/>
            </a:pPr>
            <a:fld id="{BFEF6E69-EC49-4AED-ACF2-CF5CE5DFA52D}" type="slidenum">
              <a:rPr lang="en-US" sz="1200" i="0">
                <a:solidFill>
                  <a:prstClr val="black"/>
                </a:solidFill>
                <a:latin typeface="Arial" pitchFamily="34" charset="0"/>
                <a:ea typeface="ＭＳ Ｐゴシック" pitchFamily="34" charset="-128"/>
                <a:cs typeface="+mn-cs"/>
              </a:rPr>
              <a:pPr defTabSz="914400">
                <a:defRPr/>
              </a:pPr>
              <a:t>46</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oter Placeholder 4"/>
          <p:cNvSpPr>
            <a:spLocks noGrp="1"/>
          </p:cNvSpPr>
          <p:nvPr>
            <p:ph type="ftr" sz="quarter" idx="11"/>
          </p:nvPr>
        </p:nvSpPr>
        <p:spPr bwMode="auto">
          <a:noFill/>
          <a:ln>
            <a:miter lim="800000"/>
            <a:headEnd/>
            <a:tailEnd/>
          </a:ln>
        </p:spPr>
        <p:txBody>
          <a:bodyPr/>
          <a:lstStyle/>
          <a:p>
            <a:r>
              <a:rPr lang="en-US" altLang="en-US" smtClean="0">
                <a:ea typeface="ＭＳ Ｐゴシック"/>
              </a:rPr>
              <a:t>Carol Mostow LICSW</a:t>
            </a:r>
          </a:p>
        </p:txBody>
      </p:sp>
      <p:sp>
        <p:nvSpPr>
          <p:cNvPr id="41986" name="Title 1"/>
          <p:cNvSpPr>
            <a:spLocks noGrp="1"/>
          </p:cNvSpPr>
          <p:nvPr>
            <p:ph type="title"/>
          </p:nvPr>
        </p:nvSpPr>
        <p:spPr bwMode="auto"/>
        <p:txBody>
          <a:bodyPr/>
          <a:lstStyle/>
          <a:p>
            <a:pPr algn="ctr" eaLnBrk="1" hangingPunct="1"/>
            <a:r>
              <a:rPr lang="en-US" altLang="en-US" sz="4000" cap="none" smtClean="0">
                <a:ea typeface="ＭＳ Ｐゴシック"/>
              </a:rPr>
              <a:t>Why RESPECT?</a:t>
            </a:r>
          </a:p>
        </p:txBody>
      </p:sp>
      <p:sp>
        <p:nvSpPr>
          <p:cNvPr id="41987" name="Content Placeholder 2"/>
          <p:cNvSpPr>
            <a:spLocks noGrp="1"/>
          </p:cNvSpPr>
          <p:nvPr>
            <p:ph idx="1"/>
          </p:nvPr>
        </p:nvSpPr>
        <p:spPr/>
        <p:txBody>
          <a:bodyPr/>
          <a:lstStyle/>
          <a:p>
            <a:pPr marL="0" indent="0">
              <a:buFont typeface="Arial" charset="0"/>
              <a:buNone/>
            </a:pPr>
            <a:endParaRPr lang="en-US" altLang="en-US" sz="2800" smtClean="0">
              <a:ea typeface="ＭＳ Ｐゴシック"/>
            </a:endParaRPr>
          </a:p>
          <a:p>
            <a:pPr marL="0" indent="0">
              <a:lnSpc>
                <a:spcPct val="150000"/>
              </a:lnSpc>
            </a:pPr>
            <a:r>
              <a:rPr lang="en-US" altLang="en-US" sz="3000" smtClean="0">
                <a:ea typeface="ＭＳ Ｐゴシック"/>
              </a:rPr>
              <a:t>Connect with patients across differences</a:t>
            </a:r>
          </a:p>
          <a:p>
            <a:pPr marL="0" indent="0">
              <a:lnSpc>
                <a:spcPct val="150000"/>
              </a:lnSpc>
            </a:pPr>
            <a:r>
              <a:rPr lang="en-US" altLang="en-US" sz="3000" smtClean="0">
                <a:ea typeface="ＭＳ Ｐゴシック"/>
              </a:rPr>
              <a:t>Partner effectively with supervisees to   				address challenges</a:t>
            </a:r>
          </a:p>
          <a:p>
            <a:pPr marL="0" indent="0">
              <a:lnSpc>
                <a:spcPct val="150000"/>
              </a:lnSpc>
            </a:pPr>
            <a:r>
              <a:rPr lang="en-US" altLang="en-US" sz="3000" smtClean="0">
                <a:ea typeface="ＭＳ Ｐゴシック"/>
              </a:rPr>
              <a:t>Support inclusive and empowered teams</a:t>
            </a:r>
          </a:p>
        </p:txBody>
      </p:sp>
      <p:sp>
        <p:nvSpPr>
          <p:cNvPr id="41988" name="Footer Placeholder 5"/>
          <p:cNvSpPr txBox="1">
            <a:spLocks noGrp="1"/>
          </p:cNvSpPr>
          <p:nvPr/>
        </p:nvSpPr>
        <p:spPr bwMode="auto">
          <a:xfrm>
            <a:off x="457200" y="6019800"/>
            <a:ext cx="5562600" cy="579438"/>
          </a:xfrm>
          <a:prstGeom prst="rect">
            <a:avLst/>
          </a:prstGeom>
          <a:noFill/>
          <a:ln w="9525">
            <a:noFill/>
            <a:miter lim="800000"/>
            <a:headEnd/>
            <a:tailEnd/>
          </a:ln>
        </p:spPr>
        <p:txBody>
          <a:bodyPr anchor="b"/>
          <a:lstStyle/>
          <a:p>
            <a:r>
              <a:rPr lang="en-US" altLang="en-US" sz="800" i="0">
                <a:solidFill>
                  <a:srgbClr val="A6A6A6"/>
                </a:solidFill>
                <a:cs typeface="Arial" charset="0"/>
              </a:rPr>
              <a:t>Carol Mostow LICSW</a:t>
            </a:r>
          </a:p>
        </p:txBody>
      </p:sp>
      <p:sp>
        <p:nvSpPr>
          <p:cNvPr id="8" name="Rectangle 7"/>
          <p:cNvSpPr/>
          <p:nvPr/>
        </p:nvSpPr>
        <p:spPr>
          <a:xfrm>
            <a:off x="4267200" y="6057900"/>
            <a:ext cx="396875" cy="277813"/>
          </a:xfrm>
          <a:prstGeom prst="rect">
            <a:avLst/>
          </a:prstGeom>
        </p:spPr>
        <p:txBody>
          <a:bodyPr>
            <a:spAutoFit/>
          </a:bodyPr>
          <a:lstStyle/>
          <a:p>
            <a:pPr defTabSz="914400">
              <a:defRPr/>
            </a:pPr>
            <a:fld id="{3E38FE43-A2F0-4C55-9CDE-F8424265B6FD}" type="slidenum">
              <a:rPr lang="en-US" sz="1200" i="0">
                <a:solidFill>
                  <a:prstClr val="black"/>
                </a:solidFill>
                <a:latin typeface="Arial" pitchFamily="34" charset="0"/>
                <a:ea typeface="ＭＳ Ｐゴシック" pitchFamily="34" charset="-128"/>
                <a:cs typeface="+mn-cs"/>
              </a:rPr>
              <a:pPr defTabSz="914400">
                <a:defRPr/>
              </a:pPr>
              <a:t>5</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Grp="1"/>
          </p:cNvSpPr>
          <p:nvPr>
            <p:ph type="title"/>
          </p:nvPr>
        </p:nvSpPr>
        <p:spPr bwMode="auto"/>
        <p:txBody>
          <a:bodyPr/>
          <a:lstStyle/>
          <a:p>
            <a:pPr algn="ctr"/>
            <a:r>
              <a:rPr lang="en-US" sz="4000" cap="none" smtClean="0">
                <a:ea typeface="ＭＳ Ｐゴシック"/>
              </a:rPr>
              <a:t>A frustrated intern confides in you</a:t>
            </a:r>
          </a:p>
        </p:txBody>
      </p:sp>
      <p:sp>
        <p:nvSpPr>
          <p:cNvPr id="44034" name="Rectangle 5"/>
          <p:cNvSpPr>
            <a:spLocks noGrp="1"/>
          </p:cNvSpPr>
          <p:nvPr>
            <p:ph idx="1"/>
          </p:nvPr>
        </p:nvSpPr>
        <p:spPr/>
        <p:txBody>
          <a:bodyPr/>
          <a:lstStyle/>
          <a:p>
            <a:endParaRPr lang="en-US" smtClean="0">
              <a:ea typeface="ＭＳ Ｐゴシック"/>
            </a:endParaRPr>
          </a:p>
        </p:txBody>
      </p:sp>
      <p:pic>
        <p:nvPicPr>
          <p:cNvPr id="44035" name="Picture 7" descr="Image result for freely available images angry face"/>
          <p:cNvPicPr>
            <a:picLocks noChangeAspect="1" noChangeArrowheads="1"/>
          </p:cNvPicPr>
          <p:nvPr/>
        </p:nvPicPr>
        <p:blipFill>
          <a:blip r:embed="rId3"/>
          <a:srcRect/>
          <a:stretch>
            <a:fillRect/>
          </a:stretch>
        </p:blipFill>
        <p:spPr bwMode="auto">
          <a:xfrm>
            <a:off x="3500438" y="2357438"/>
            <a:ext cx="2143125" cy="2143125"/>
          </a:xfrm>
          <a:prstGeom prst="rect">
            <a:avLst/>
          </a:prstGeom>
          <a:noFill/>
          <a:ln w="9525">
            <a:noFill/>
            <a:miter lim="800000"/>
            <a:headEnd/>
            <a:tailEnd/>
          </a:ln>
        </p:spPr>
      </p:pic>
      <p:sp>
        <p:nvSpPr>
          <p:cNvPr id="44036" name="Footer Placeholder 5"/>
          <p:cNvSpPr txBox="1">
            <a:spLocks noGrp="1"/>
          </p:cNvSpPr>
          <p:nvPr/>
        </p:nvSpPr>
        <p:spPr bwMode="auto">
          <a:xfrm>
            <a:off x="457200" y="6019800"/>
            <a:ext cx="5562600" cy="579438"/>
          </a:xfrm>
          <a:prstGeom prst="rect">
            <a:avLst/>
          </a:prstGeom>
          <a:noFill/>
          <a:ln w="9525">
            <a:noFill/>
            <a:miter lim="800000"/>
            <a:headEnd/>
            <a:tailEnd/>
          </a:ln>
        </p:spPr>
        <p:txBody>
          <a:bodyPr anchor="b"/>
          <a:lstStyle/>
          <a:p>
            <a:r>
              <a:rPr lang="en-US" altLang="en-US" sz="800" i="0">
                <a:solidFill>
                  <a:srgbClr val="A6A6A6"/>
                </a:solidFill>
                <a:cs typeface="Arial" charset="0"/>
              </a:rPr>
              <a:t>Carol Mostow LICSW</a:t>
            </a:r>
          </a:p>
        </p:txBody>
      </p:sp>
      <p:sp>
        <p:nvSpPr>
          <p:cNvPr id="6" name="Rectangle 5"/>
          <p:cNvSpPr/>
          <p:nvPr/>
        </p:nvSpPr>
        <p:spPr>
          <a:xfrm>
            <a:off x="4267200" y="6057900"/>
            <a:ext cx="396875" cy="277813"/>
          </a:xfrm>
          <a:prstGeom prst="rect">
            <a:avLst/>
          </a:prstGeom>
        </p:spPr>
        <p:txBody>
          <a:bodyPr>
            <a:spAutoFit/>
          </a:bodyPr>
          <a:lstStyle/>
          <a:p>
            <a:pPr defTabSz="914400">
              <a:defRPr/>
            </a:pPr>
            <a:fld id="{5FD947E0-8B9B-417F-AB9B-DABAD8BC5EE6}" type="slidenum">
              <a:rPr lang="en-US" sz="1200" i="0">
                <a:solidFill>
                  <a:prstClr val="black"/>
                </a:solidFill>
                <a:latin typeface="Arial" pitchFamily="34" charset="0"/>
                <a:ea typeface="ＭＳ Ｐゴシック" pitchFamily="34" charset="-128"/>
                <a:cs typeface="+mn-cs"/>
              </a:rPr>
              <a:pPr defTabSz="914400">
                <a:defRPr/>
              </a:pPr>
              <a:t>6</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oter Placeholder 4"/>
          <p:cNvSpPr>
            <a:spLocks noGrp="1"/>
          </p:cNvSpPr>
          <p:nvPr>
            <p:ph type="ftr" sz="quarter" idx="11"/>
          </p:nvPr>
        </p:nvSpPr>
        <p:spPr bwMode="auto">
          <a:noFill/>
          <a:ln>
            <a:miter lim="800000"/>
            <a:headEnd/>
            <a:tailEnd/>
          </a:ln>
        </p:spPr>
        <p:txBody>
          <a:bodyPr/>
          <a:lstStyle/>
          <a:p>
            <a:r>
              <a:rPr lang="en-US" altLang="en-US" smtClean="0">
                <a:ea typeface="ＭＳ Ｐゴシック"/>
              </a:rPr>
              <a:t>Carol Mostow LICSW</a:t>
            </a:r>
          </a:p>
        </p:txBody>
      </p:sp>
      <p:sp>
        <p:nvSpPr>
          <p:cNvPr id="46082" name="Rectangle 4"/>
          <p:cNvSpPr>
            <a:spLocks noGrp="1" noChangeArrowheads="1"/>
          </p:cNvSpPr>
          <p:nvPr>
            <p:ph type="title"/>
          </p:nvPr>
        </p:nvSpPr>
        <p:spPr bwMode="auto"/>
        <p:txBody>
          <a:bodyPr/>
          <a:lstStyle/>
          <a:p>
            <a:pPr algn="ctr"/>
            <a:r>
              <a:rPr lang="en-US" altLang="en-US" sz="4000" cap="none" smtClean="0">
                <a:ea typeface="ＭＳ Ｐゴシック"/>
              </a:rPr>
              <a:t>A teachable moment?</a:t>
            </a:r>
          </a:p>
        </p:txBody>
      </p:sp>
      <p:sp>
        <p:nvSpPr>
          <p:cNvPr id="46083" name="Rectangle 5"/>
          <p:cNvSpPr>
            <a:spLocks noGrp="1"/>
          </p:cNvSpPr>
          <p:nvPr>
            <p:ph type="body" idx="1"/>
          </p:nvPr>
        </p:nvSpPr>
        <p:spPr/>
        <p:txBody>
          <a:bodyPr/>
          <a:lstStyle/>
          <a:p>
            <a:endParaRPr lang="en-US" altLang="en-US" sz="1900" smtClean="0">
              <a:ea typeface="ＭＳ Ｐゴシック"/>
            </a:endParaRPr>
          </a:p>
          <a:p>
            <a:endParaRPr lang="en-US" altLang="en-US" sz="3000" smtClean="0">
              <a:ea typeface="ＭＳ Ｐゴシック"/>
            </a:endParaRPr>
          </a:p>
          <a:p>
            <a:pPr>
              <a:buFont typeface="Arial" charset="0"/>
              <a:buNone/>
            </a:pPr>
            <a:endParaRPr lang="en-US" altLang="en-US" sz="3000" smtClean="0">
              <a:ea typeface="ＭＳ Ｐゴシック"/>
            </a:endParaRPr>
          </a:p>
          <a:p>
            <a:pPr>
              <a:buFont typeface="Arial" charset="0"/>
              <a:buNone/>
            </a:pPr>
            <a:r>
              <a:rPr lang="en-US" altLang="en-US" sz="1900" smtClean="0">
                <a:ea typeface="ＭＳ Ｐゴシック"/>
              </a:rPr>
              <a:t> </a:t>
            </a:r>
          </a:p>
          <a:p>
            <a:pPr>
              <a:buFont typeface="Arial" charset="0"/>
              <a:buNone/>
            </a:pPr>
            <a:endParaRPr lang="en-US" altLang="en-US" sz="1900" smtClean="0">
              <a:ea typeface="ＭＳ Ｐゴシック"/>
            </a:endParaRPr>
          </a:p>
        </p:txBody>
      </p:sp>
      <p:pic>
        <p:nvPicPr>
          <p:cNvPr id="46084" name="Picture 8" descr="Image result for freely available images shocked face"/>
          <p:cNvPicPr>
            <a:picLocks noChangeAspect="1" noChangeArrowheads="1"/>
          </p:cNvPicPr>
          <p:nvPr/>
        </p:nvPicPr>
        <p:blipFill>
          <a:blip r:embed="rId3"/>
          <a:srcRect/>
          <a:stretch>
            <a:fillRect/>
          </a:stretch>
        </p:blipFill>
        <p:spPr bwMode="auto">
          <a:xfrm>
            <a:off x="2209800" y="2438400"/>
            <a:ext cx="4754563" cy="1981200"/>
          </a:xfrm>
          <a:prstGeom prst="rect">
            <a:avLst/>
          </a:prstGeom>
          <a:noFill/>
          <a:ln w="9525">
            <a:noFill/>
            <a:miter lim="800000"/>
            <a:headEnd/>
            <a:tailEnd/>
          </a:ln>
        </p:spPr>
      </p:pic>
      <p:sp>
        <p:nvSpPr>
          <p:cNvPr id="7" name="Rectangle 6"/>
          <p:cNvSpPr/>
          <p:nvPr/>
        </p:nvSpPr>
        <p:spPr>
          <a:xfrm>
            <a:off x="4267200" y="6057900"/>
            <a:ext cx="396875" cy="277813"/>
          </a:xfrm>
          <a:prstGeom prst="rect">
            <a:avLst/>
          </a:prstGeom>
        </p:spPr>
        <p:txBody>
          <a:bodyPr>
            <a:spAutoFit/>
          </a:bodyPr>
          <a:lstStyle/>
          <a:p>
            <a:pPr defTabSz="914400">
              <a:defRPr/>
            </a:pPr>
            <a:fld id="{220C3BE5-2888-4CED-AD45-919A74F4F11E}" type="slidenum">
              <a:rPr lang="en-US" sz="1200" i="0">
                <a:solidFill>
                  <a:prstClr val="black"/>
                </a:solidFill>
                <a:latin typeface="Arial" pitchFamily="34" charset="0"/>
                <a:ea typeface="ＭＳ Ｐゴシック" pitchFamily="34" charset="-128"/>
                <a:cs typeface="+mn-cs"/>
              </a:rPr>
              <a:pPr defTabSz="914400">
                <a:defRPr/>
              </a:pPr>
              <a:t>7</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ooter Placeholder 4"/>
          <p:cNvSpPr>
            <a:spLocks noGrp="1"/>
          </p:cNvSpPr>
          <p:nvPr>
            <p:ph type="ftr" sz="quarter" idx="10"/>
          </p:nvPr>
        </p:nvSpPr>
        <p:spPr bwMode="auto">
          <a:noFill/>
          <a:ln>
            <a:miter lim="800000"/>
            <a:headEnd/>
            <a:tailEnd/>
          </a:ln>
        </p:spPr>
        <p:txBody>
          <a:bodyPr/>
          <a:lstStyle/>
          <a:p>
            <a:r>
              <a:rPr lang="en-US" altLang="en-US" smtClean="0">
                <a:ea typeface="ＭＳ Ｐゴシック"/>
              </a:rPr>
              <a:t>Carol Mostow LICSW</a:t>
            </a:r>
          </a:p>
        </p:txBody>
      </p:sp>
      <p:sp>
        <p:nvSpPr>
          <p:cNvPr id="48130" name="Rectangle 6"/>
          <p:cNvSpPr>
            <a:spLocks noChangeArrowheads="1"/>
          </p:cNvSpPr>
          <p:nvPr/>
        </p:nvSpPr>
        <p:spPr bwMode="auto">
          <a:xfrm>
            <a:off x="4724400" y="4648200"/>
            <a:ext cx="4038600" cy="992188"/>
          </a:xfrm>
          <a:prstGeom prst="rect">
            <a:avLst/>
          </a:prstGeom>
          <a:noFill/>
          <a:ln w="9525">
            <a:noFill/>
            <a:miter lim="800000"/>
            <a:headEnd/>
            <a:tailEnd/>
          </a:ln>
        </p:spPr>
        <p:txBody>
          <a:bodyPr>
            <a:spAutoFit/>
          </a:bodyPr>
          <a:lstStyle/>
          <a:p>
            <a:pPr defTabSz="914400" eaLnBrk="0" hangingPunct="0">
              <a:spcBef>
                <a:spcPct val="50000"/>
              </a:spcBef>
            </a:pPr>
            <a:endParaRPr lang="en-US" altLang="en-US" sz="1700" i="0">
              <a:solidFill>
                <a:schemeClr val="tx1"/>
              </a:solidFill>
            </a:endParaRPr>
          </a:p>
          <a:p>
            <a:pPr algn="ctr" defTabSz="914400" eaLnBrk="0" hangingPunct="0">
              <a:spcBef>
                <a:spcPct val="50000"/>
              </a:spcBef>
            </a:pPr>
            <a:r>
              <a:rPr lang="en-US" altLang="en-US"/>
              <a:t>“Never worry alone”</a:t>
            </a:r>
          </a:p>
        </p:txBody>
      </p:sp>
      <p:sp>
        <p:nvSpPr>
          <p:cNvPr id="48131" name="Text Box 7"/>
          <p:cNvSpPr txBox="1">
            <a:spLocks noChangeArrowheads="1"/>
          </p:cNvSpPr>
          <p:nvPr/>
        </p:nvSpPr>
        <p:spPr bwMode="auto">
          <a:xfrm>
            <a:off x="7680325" y="6665913"/>
            <a:ext cx="184150" cy="274637"/>
          </a:xfrm>
          <a:prstGeom prst="rect">
            <a:avLst/>
          </a:prstGeom>
          <a:noFill/>
          <a:ln w="9525">
            <a:noFill/>
            <a:miter lim="800000"/>
            <a:headEnd/>
            <a:tailEnd/>
          </a:ln>
        </p:spPr>
        <p:txBody>
          <a:bodyPr wrap="none">
            <a:spAutoFit/>
          </a:bodyPr>
          <a:lstStyle/>
          <a:p>
            <a:pPr defTabSz="914400"/>
            <a:endParaRPr lang="en-US" altLang="en-US" sz="1200" i="0">
              <a:solidFill>
                <a:schemeClr val="tx1"/>
              </a:solidFill>
              <a:latin typeface="Arial Unicode MS" pitchFamily="34" charset="-128"/>
            </a:endParaRPr>
          </a:p>
        </p:txBody>
      </p:sp>
      <p:sp>
        <p:nvSpPr>
          <p:cNvPr id="48132" name="Rectangle 7"/>
          <p:cNvSpPr>
            <a:spLocks noChangeArrowheads="1"/>
          </p:cNvSpPr>
          <p:nvPr/>
        </p:nvSpPr>
        <p:spPr bwMode="auto">
          <a:xfrm>
            <a:off x="457200" y="1390650"/>
            <a:ext cx="3657600" cy="1190625"/>
          </a:xfrm>
          <a:prstGeom prst="rect">
            <a:avLst/>
          </a:prstGeom>
          <a:noFill/>
          <a:ln w="9525">
            <a:noFill/>
            <a:miter lim="800000"/>
            <a:headEnd/>
            <a:tailEnd/>
          </a:ln>
        </p:spPr>
        <p:txBody>
          <a:bodyPr>
            <a:spAutoFit/>
          </a:bodyPr>
          <a:lstStyle/>
          <a:p>
            <a:pPr defTabSz="914400">
              <a:buFontTx/>
              <a:buChar char="•"/>
            </a:pPr>
            <a:endParaRPr lang="en-US" altLang="en-US" sz="1800" i="0">
              <a:solidFill>
                <a:schemeClr val="tx1"/>
              </a:solidFill>
              <a:latin typeface="Arial Unicode MS" pitchFamily="34" charset="-128"/>
            </a:endParaRPr>
          </a:p>
          <a:p>
            <a:pPr defTabSz="914400">
              <a:buFontTx/>
              <a:buChar char="•"/>
            </a:pPr>
            <a:endParaRPr lang="en-US" altLang="en-US" sz="1800" i="0">
              <a:solidFill>
                <a:schemeClr val="tx1"/>
              </a:solidFill>
            </a:endParaRPr>
          </a:p>
          <a:p>
            <a:pPr defTabSz="914400">
              <a:buFontTx/>
              <a:buChar char="•"/>
            </a:pPr>
            <a:endParaRPr lang="en-US" altLang="en-US" sz="1800">
              <a:solidFill>
                <a:schemeClr val="tx1"/>
              </a:solidFill>
              <a:latin typeface="Arial Unicode MS" pitchFamily="34" charset="-128"/>
            </a:endParaRPr>
          </a:p>
          <a:p>
            <a:pPr defTabSz="914400"/>
            <a:endParaRPr lang="en-US" altLang="en-US" sz="1800">
              <a:solidFill>
                <a:schemeClr val="tx1"/>
              </a:solidFill>
              <a:latin typeface="Arial Unicode MS" pitchFamily="34" charset="-128"/>
            </a:endParaRPr>
          </a:p>
        </p:txBody>
      </p:sp>
      <p:sp>
        <p:nvSpPr>
          <p:cNvPr id="25610" name="Rectangle 10"/>
          <p:cNvSpPr>
            <a:spLocks noGrp="1" noChangeArrowheads="1"/>
          </p:cNvSpPr>
          <p:nvPr>
            <p:ph type="title" idx="4294967295"/>
          </p:nvPr>
        </p:nvSpPr>
        <p:spPr bwMode="auto">
          <a:xfrm>
            <a:off x="457200" y="304800"/>
            <a:ext cx="8229600" cy="1066800"/>
          </a:xfrm>
          <a:extLst/>
        </p:spPr>
        <p:txBody>
          <a:bodyPr>
            <a:normAutofit fontScale="90000"/>
          </a:bodyPr>
          <a:lstStyle/>
          <a:p>
            <a:pPr algn="ctr">
              <a:defRPr/>
            </a:pPr>
            <a:r>
              <a:rPr lang="en-US" altLang="en-US" sz="2300" cap="none" dirty="0" smtClean="0">
                <a:cs typeface="+mj-cs"/>
              </a:rPr>
              <a:t/>
            </a:r>
            <a:br>
              <a:rPr lang="en-US" altLang="en-US" sz="2300" cap="none" dirty="0" smtClean="0">
                <a:cs typeface="+mj-cs"/>
              </a:rPr>
            </a:br>
            <a:r>
              <a:rPr lang="en-US" altLang="en-US" sz="2300" cap="none" dirty="0" smtClean="0">
                <a:cs typeface="+mj-cs"/>
              </a:rPr>
              <a:t/>
            </a:r>
            <a:br>
              <a:rPr lang="en-US" altLang="en-US" sz="2300" cap="none" dirty="0" smtClean="0">
                <a:cs typeface="+mj-cs"/>
              </a:rPr>
            </a:br>
            <a:r>
              <a:rPr lang="en-US" altLang="en-US" sz="2300" cap="none" dirty="0" smtClean="0">
                <a:cs typeface="+mj-cs"/>
              </a:rPr>
              <a:t/>
            </a:r>
            <a:br>
              <a:rPr lang="en-US" altLang="en-US" sz="2300" cap="none" dirty="0" smtClean="0">
                <a:cs typeface="+mj-cs"/>
              </a:rPr>
            </a:br>
            <a:r>
              <a:rPr lang="en-US" altLang="en-US" sz="2300" cap="none" dirty="0" smtClean="0">
                <a:cs typeface="+mj-cs"/>
              </a:rPr>
              <a:t/>
            </a:r>
            <a:br>
              <a:rPr lang="en-US" altLang="en-US" sz="2300" cap="none" dirty="0" smtClean="0">
                <a:cs typeface="+mj-cs"/>
              </a:rPr>
            </a:br>
            <a:r>
              <a:rPr lang="en-US" altLang="en-US" sz="2300" cap="none" dirty="0" smtClean="0">
                <a:cs typeface="+mj-cs"/>
              </a:rPr>
              <a:t/>
            </a:r>
            <a:br>
              <a:rPr lang="en-US" altLang="en-US" sz="2300" cap="none" dirty="0" smtClean="0">
                <a:cs typeface="+mj-cs"/>
              </a:rPr>
            </a:br>
            <a:r>
              <a:rPr lang="en-US" altLang="en-US" sz="2300" cap="none" dirty="0" smtClean="0">
                <a:cs typeface="+mj-cs"/>
              </a:rPr>
              <a:t/>
            </a:r>
            <a:br>
              <a:rPr lang="en-US" altLang="en-US" sz="2300" cap="none" dirty="0" smtClean="0">
                <a:cs typeface="+mj-cs"/>
              </a:rPr>
            </a:br>
            <a:r>
              <a:rPr lang="en-US" altLang="en-US" sz="2300" cap="none" dirty="0" smtClean="0">
                <a:cs typeface="+mj-cs"/>
              </a:rPr>
              <a:t/>
            </a:r>
            <a:br>
              <a:rPr lang="en-US" altLang="en-US" sz="2300" cap="none" dirty="0" smtClean="0">
                <a:cs typeface="+mj-cs"/>
              </a:rPr>
            </a:br>
            <a:r>
              <a:rPr lang="en-US" altLang="en-US" sz="2300" cap="none" dirty="0" smtClean="0">
                <a:cs typeface="+mj-cs"/>
              </a:rPr>
              <a:t/>
            </a:r>
            <a:br>
              <a:rPr lang="en-US" altLang="en-US" sz="2300" cap="none" dirty="0" smtClean="0">
                <a:cs typeface="+mj-cs"/>
              </a:rPr>
            </a:br>
            <a:r>
              <a:rPr lang="en-US" altLang="en-US" sz="2300" cap="none" dirty="0" smtClean="0">
                <a:cs typeface="+mj-cs"/>
              </a:rPr>
              <a:t/>
            </a:r>
            <a:br>
              <a:rPr lang="en-US" altLang="en-US" sz="2300" cap="none" dirty="0" smtClean="0">
                <a:cs typeface="+mj-cs"/>
              </a:rPr>
            </a:br>
            <a:r>
              <a:rPr lang="en-US" altLang="en-US" sz="2300" cap="none" dirty="0" smtClean="0">
                <a:cs typeface="+mj-cs"/>
              </a:rPr>
              <a:t/>
            </a:r>
            <a:br>
              <a:rPr lang="en-US" altLang="en-US" sz="2300" cap="none" dirty="0" smtClean="0">
                <a:cs typeface="+mj-cs"/>
              </a:rPr>
            </a:br>
            <a:r>
              <a:rPr lang="en-US" altLang="en-US" sz="4400" cap="none" dirty="0" smtClean="0">
                <a:cs typeface="+mj-cs"/>
              </a:rPr>
              <a:t>Diversity Curriculum Task Force </a:t>
            </a:r>
          </a:p>
        </p:txBody>
      </p:sp>
      <p:sp>
        <p:nvSpPr>
          <p:cNvPr id="48134" name="Rectangle 11"/>
          <p:cNvSpPr>
            <a:spLocks noGrp="1"/>
          </p:cNvSpPr>
          <p:nvPr>
            <p:ph type="body" sz="half" idx="4294967295"/>
          </p:nvPr>
        </p:nvSpPr>
        <p:spPr>
          <a:xfrm>
            <a:off x="457200" y="1371600"/>
            <a:ext cx="4038600" cy="4648200"/>
          </a:xfrm>
        </p:spPr>
        <p:txBody>
          <a:bodyPr/>
          <a:lstStyle/>
          <a:p>
            <a:pPr>
              <a:lnSpc>
                <a:spcPct val="90000"/>
              </a:lnSpc>
            </a:pPr>
            <a:endParaRPr lang="en-US" altLang="en-US" smtClean="0">
              <a:ea typeface="ＭＳ Ｐゴシック"/>
            </a:endParaRPr>
          </a:p>
          <a:p>
            <a:pPr eaLnBrk="1" hangingPunct="1">
              <a:lnSpc>
                <a:spcPct val="90000"/>
              </a:lnSpc>
              <a:spcBef>
                <a:spcPct val="0"/>
              </a:spcBef>
              <a:buClrTx/>
              <a:buFontTx/>
              <a:buChar char="•"/>
            </a:pPr>
            <a:r>
              <a:rPr lang="en-US" altLang="en-US" smtClean="0">
                <a:ea typeface="ＭＳ Ｐゴシック"/>
              </a:rPr>
              <a:t>WHAT to do and HOW to teach it</a:t>
            </a:r>
          </a:p>
          <a:p>
            <a:pPr eaLnBrk="1" hangingPunct="1">
              <a:lnSpc>
                <a:spcPct val="90000"/>
              </a:lnSpc>
              <a:spcBef>
                <a:spcPct val="0"/>
              </a:spcBef>
              <a:buClrTx/>
              <a:buFontTx/>
              <a:buNone/>
            </a:pPr>
            <a:endParaRPr lang="en-US" altLang="en-US" smtClean="0">
              <a:ea typeface="ＭＳ Ｐゴシック"/>
            </a:endParaRPr>
          </a:p>
          <a:p>
            <a:pPr eaLnBrk="1" hangingPunct="1">
              <a:lnSpc>
                <a:spcPct val="90000"/>
              </a:lnSpc>
              <a:spcBef>
                <a:spcPct val="0"/>
              </a:spcBef>
              <a:buClrTx/>
              <a:buFontTx/>
              <a:buChar char="•"/>
            </a:pPr>
            <a:r>
              <a:rPr lang="en-US" altLang="en-US" smtClean="0">
                <a:ea typeface="ＭＳ Ｐゴシック"/>
              </a:rPr>
              <a:t>Identify communication skills effective with a low income, racially and culturally diverse population</a:t>
            </a:r>
          </a:p>
          <a:p>
            <a:pPr eaLnBrk="1" hangingPunct="1">
              <a:lnSpc>
                <a:spcPct val="90000"/>
              </a:lnSpc>
              <a:spcBef>
                <a:spcPct val="0"/>
              </a:spcBef>
              <a:buClrTx/>
              <a:buFontTx/>
              <a:buChar char="•"/>
            </a:pPr>
            <a:endParaRPr lang="en-US" altLang="en-US" smtClean="0">
              <a:ea typeface="ＭＳ Ｐゴシック"/>
            </a:endParaRPr>
          </a:p>
          <a:p>
            <a:pPr eaLnBrk="1" hangingPunct="1">
              <a:lnSpc>
                <a:spcPct val="90000"/>
              </a:lnSpc>
              <a:spcBef>
                <a:spcPct val="0"/>
              </a:spcBef>
              <a:buClrTx/>
              <a:buFontTx/>
              <a:buChar char="•"/>
            </a:pPr>
            <a:r>
              <a:rPr lang="en-US" altLang="en-US" smtClean="0">
                <a:ea typeface="ＭＳ Ｐゴシック"/>
              </a:rPr>
              <a:t>Address disparities in each</a:t>
            </a:r>
          </a:p>
          <a:p>
            <a:pPr eaLnBrk="1" hangingPunct="1">
              <a:lnSpc>
                <a:spcPct val="90000"/>
              </a:lnSpc>
              <a:spcBef>
                <a:spcPct val="0"/>
              </a:spcBef>
              <a:buClrTx/>
              <a:buFontTx/>
              <a:buNone/>
            </a:pPr>
            <a:r>
              <a:rPr lang="en-US" altLang="en-US" smtClean="0">
                <a:ea typeface="ＭＳ Ｐゴシック"/>
              </a:rPr>
              <a:t>	doctor-patient encounter </a:t>
            </a:r>
          </a:p>
          <a:p>
            <a:pPr eaLnBrk="1" hangingPunct="1">
              <a:lnSpc>
                <a:spcPct val="90000"/>
              </a:lnSpc>
              <a:spcBef>
                <a:spcPct val="0"/>
              </a:spcBef>
              <a:buClrTx/>
              <a:buFontTx/>
              <a:buNone/>
            </a:pPr>
            <a:endParaRPr lang="en-US" altLang="en-US" smtClean="0">
              <a:ea typeface="ＭＳ Ｐゴシック"/>
            </a:endParaRPr>
          </a:p>
          <a:p>
            <a:pPr eaLnBrk="1" hangingPunct="1">
              <a:lnSpc>
                <a:spcPct val="90000"/>
              </a:lnSpc>
              <a:spcBef>
                <a:spcPct val="0"/>
              </a:spcBef>
              <a:buClrTx/>
              <a:buFontTx/>
              <a:buChar char="•"/>
            </a:pPr>
            <a:r>
              <a:rPr lang="en-US" altLang="en-US" smtClean="0">
                <a:ea typeface="ＭＳ Ｐゴシック"/>
              </a:rPr>
              <a:t>Identify best methods to teach these skills in busy clinical settings</a:t>
            </a:r>
          </a:p>
          <a:p>
            <a:pPr>
              <a:lnSpc>
                <a:spcPct val="90000"/>
              </a:lnSpc>
            </a:pPr>
            <a:endParaRPr lang="en-US" altLang="en-US" smtClean="0">
              <a:ea typeface="ＭＳ Ｐゴシック"/>
            </a:endParaRPr>
          </a:p>
          <a:p>
            <a:pPr eaLnBrk="1" hangingPunct="1">
              <a:lnSpc>
                <a:spcPct val="90000"/>
              </a:lnSpc>
              <a:spcBef>
                <a:spcPct val="0"/>
              </a:spcBef>
              <a:buClrTx/>
              <a:buFontTx/>
              <a:buChar char="•"/>
            </a:pPr>
            <a:endParaRPr lang="en-US" altLang="en-US" sz="2400" smtClean="0">
              <a:ea typeface="ＭＳ Ｐゴシック"/>
            </a:endParaRPr>
          </a:p>
          <a:p>
            <a:pPr eaLnBrk="1" hangingPunct="1">
              <a:lnSpc>
                <a:spcPct val="90000"/>
              </a:lnSpc>
              <a:spcBef>
                <a:spcPct val="0"/>
              </a:spcBef>
              <a:buClrTx/>
              <a:buFontTx/>
              <a:buChar char="•"/>
            </a:pPr>
            <a:endParaRPr lang="en-US" altLang="en-US" sz="2000" smtClean="0">
              <a:ea typeface="ＭＳ Ｐゴシック"/>
            </a:endParaRPr>
          </a:p>
          <a:p>
            <a:pPr>
              <a:lnSpc>
                <a:spcPct val="90000"/>
              </a:lnSpc>
            </a:pPr>
            <a:endParaRPr lang="en-US" altLang="en-US" smtClean="0">
              <a:ea typeface="ＭＳ Ｐゴシック"/>
            </a:endParaRPr>
          </a:p>
        </p:txBody>
      </p:sp>
      <p:pic>
        <p:nvPicPr>
          <p:cNvPr id="48135" name="Picture 4" descr="IMG00002"/>
          <p:cNvPicPr>
            <a:picLocks noChangeAspect="1" noChangeArrowheads="1"/>
          </p:cNvPicPr>
          <p:nvPr/>
        </p:nvPicPr>
        <p:blipFill>
          <a:blip r:embed="rId3">
            <a:lum bright="6000"/>
          </a:blip>
          <a:srcRect/>
          <a:stretch>
            <a:fillRect/>
          </a:stretch>
        </p:blipFill>
        <p:spPr bwMode="auto">
          <a:xfrm>
            <a:off x="4724400" y="1676400"/>
            <a:ext cx="4038600" cy="2971800"/>
          </a:xfrm>
          <a:prstGeom prst="rect">
            <a:avLst/>
          </a:prstGeom>
          <a:noFill/>
          <a:ln w="9525">
            <a:noFill/>
            <a:miter lim="800000"/>
            <a:headEnd/>
            <a:tailEnd/>
          </a:ln>
        </p:spPr>
      </p:pic>
      <p:sp>
        <p:nvSpPr>
          <p:cNvPr id="48136" name="Rectangle 13"/>
          <p:cNvSpPr>
            <a:spLocks noGrp="1"/>
          </p:cNvSpPr>
          <p:nvPr>
            <p:ph type="body" sz="half" idx="4294967295"/>
          </p:nvPr>
        </p:nvSpPr>
        <p:spPr>
          <a:xfrm>
            <a:off x="4724400" y="1676400"/>
            <a:ext cx="3962400" cy="2971800"/>
          </a:xfrm>
        </p:spPr>
        <p:txBody>
          <a:bodyPr/>
          <a:lstStyle/>
          <a:p>
            <a:pPr>
              <a:lnSpc>
                <a:spcPct val="90000"/>
              </a:lnSpc>
              <a:buFont typeface="Arial" charset="0"/>
              <a:buNone/>
            </a:pPr>
            <a:endParaRPr lang="en-US" altLang="en-US" sz="2000" smtClean="0">
              <a:ea typeface="ＭＳ Ｐゴシック"/>
            </a:endParaRPr>
          </a:p>
        </p:txBody>
      </p:sp>
      <p:sp>
        <p:nvSpPr>
          <p:cNvPr id="11" name="Rectangle 10"/>
          <p:cNvSpPr/>
          <p:nvPr/>
        </p:nvSpPr>
        <p:spPr>
          <a:xfrm>
            <a:off x="4267200" y="6057900"/>
            <a:ext cx="396875" cy="277813"/>
          </a:xfrm>
          <a:prstGeom prst="rect">
            <a:avLst/>
          </a:prstGeom>
        </p:spPr>
        <p:txBody>
          <a:bodyPr>
            <a:spAutoFit/>
          </a:bodyPr>
          <a:lstStyle/>
          <a:p>
            <a:pPr defTabSz="914400">
              <a:defRPr/>
            </a:pPr>
            <a:fld id="{CF2B4364-3094-4B03-AAA5-B99EDCC7C789}" type="slidenum">
              <a:rPr lang="en-US" sz="1200" i="0">
                <a:solidFill>
                  <a:prstClr val="black"/>
                </a:solidFill>
                <a:latin typeface="Arial" pitchFamily="34" charset="0"/>
                <a:ea typeface="ＭＳ Ｐゴシック" pitchFamily="34" charset="-128"/>
                <a:cs typeface="+mn-cs"/>
              </a:rPr>
              <a:pPr defTabSz="914400">
                <a:defRPr/>
              </a:pPr>
              <a:t>8</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Footer Placeholder 4"/>
          <p:cNvSpPr>
            <a:spLocks noGrp="1"/>
          </p:cNvSpPr>
          <p:nvPr>
            <p:ph type="ftr" sz="quarter" idx="10"/>
          </p:nvPr>
        </p:nvSpPr>
        <p:spPr bwMode="auto">
          <a:noFill/>
          <a:ln>
            <a:miter lim="800000"/>
            <a:headEnd/>
            <a:tailEnd/>
          </a:ln>
        </p:spPr>
        <p:txBody>
          <a:bodyPr/>
          <a:lstStyle/>
          <a:p>
            <a:r>
              <a:rPr lang="en-US" altLang="en-US" smtClean="0">
                <a:ea typeface="ＭＳ Ｐゴシック"/>
              </a:rPr>
              <a:t>Carol Mostow LICSW</a:t>
            </a:r>
          </a:p>
        </p:txBody>
      </p:sp>
      <p:sp>
        <p:nvSpPr>
          <p:cNvPr id="50178" name="Rectangle 2"/>
          <p:cNvSpPr>
            <a:spLocks noGrp="1" noChangeArrowheads="1"/>
          </p:cNvSpPr>
          <p:nvPr>
            <p:ph type="title" idx="4294967295"/>
          </p:nvPr>
        </p:nvSpPr>
        <p:spPr bwMode="auto">
          <a:xfrm>
            <a:off x="457200" y="593725"/>
            <a:ext cx="7924800" cy="1144588"/>
          </a:xfrm>
          <a:noFill/>
        </p:spPr>
        <p:txBody>
          <a:bodyPr anchor="ctr"/>
          <a:lstStyle/>
          <a:p>
            <a:pPr algn="ctr" eaLnBrk="1" hangingPunct="1"/>
            <a:r>
              <a:rPr lang="en-US" altLang="en-US" sz="4000" cap="none" smtClean="0">
                <a:ea typeface="ＭＳ Ｐゴシック"/>
              </a:rPr>
              <a:t>Key Drivers of Success</a:t>
            </a:r>
          </a:p>
        </p:txBody>
      </p:sp>
      <p:sp>
        <p:nvSpPr>
          <p:cNvPr id="50179" name="Rectangle 3"/>
          <p:cNvSpPr>
            <a:spLocks noGrp="1" noChangeArrowheads="1"/>
          </p:cNvSpPr>
          <p:nvPr>
            <p:ph type="body" idx="4294967295"/>
          </p:nvPr>
        </p:nvSpPr>
        <p:spPr>
          <a:xfrm>
            <a:off x="1676400" y="1449388"/>
            <a:ext cx="7010400" cy="4570412"/>
          </a:xfrm>
        </p:spPr>
        <p:txBody>
          <a:bodyPr/>
          <a:lstStyle/>
          <a:p>
            <a:pPr eaLnBrk="1" hangingPunct="1"/>
            <a:endParaRPr lang="en-US" altLang="en-US" sz="3100" smtClean="0">
              <a:ea typeface="ＭＳ Ｐゴシック"/>
            </a:endParaRPr>
          </a:p>
          <a:p>
            <a:pPr eaLnBrk="1" hangingPunct="1"/>
            <a:r>
              <a:rPr lang="en-US" altLang="en-US" sz="3100" smtClean="0">
                <a:ea typeface="ＭＳ Ｐゴシック"/>
              </a:rPr>
              <a:t>Knowledge</a:t>
            </a:r>
          </a:p>
          <a:p>
            <a:pPr eaLnBrk="1" hangingPunct="1">
              <a:buFont typeface="Arial" charset="0"/>
              <a:buNone/>
            </a:pPr>
            <a:endParaRPr lang="en-US" altLang="en-US" sz="3100" smtClean="0">
              <a:ea typeface="ＭＳ Ｐゴシック"/>
            </a:endParaRPr>
          </a:p>
          <a:p>
            <a:pPr eaLnBrk="1" hangingPunct="1"/>
            <a:r>
              <a:rPr lang="en-US" altLang="en-US" sz="3100" smtClean="0">
                <a:ea typeface="ＭＳ Ｐゴシック"/>
              </a:rPr>
              <a:t>Attitude</a:t>
            </a:r>
          </a:p>
          <a:p>
            <a:pPr eaLnBrk="1" hangingPunct="1"/>
            <a:endParaRPr lang="en-US" altLang="en-US" sz="3100" smtClean="0">
              <a:ea typeface="ＭＳ Ｐゴシック"/>
            </a:endParaRPr>
          </a:p>
          <a:p>
            <a:pPr eaLnBrk="1" hangingPunct="1"/>
            <a:r>
              <a:rPr lang="en-US" altLang="en-US" sz="3100" smtClean="0">
                <a:ea typeface="ＭＳ Ｐゴシック"/>
              </a:rPr>
              <a:t>Skills  </a:t>
            </a:r>
          </a:p>
          <a:p>
            <a:pPr eaLnBrk="1" hangingPunct="1"/>
            <a:endParaRPr lang="en-US" altLang="en-US" sz="3100" smtClean="0">
              <a:ea typeface="ＭＳ Ｐゴシック"/>
            </a:endParaRPr>
          </a:p>
          <a:p>
            <a:pPr eaLnBrk="1" hangingPunct="1">
              <a:buFont typeface="Arial" charset="0"/>
              <a:buNone/>
            </a:pPr>
            <a:endParaRPr lang="en-US" altLang="en-US" smtClean="0">
              <a:ea typeface="ＭＳ Ｐゴシック"/>
            </a:endParaRPr>
          </a:p>
        </p:txBody>
      </p:sp>
      <p:sp>
        <p:nvSpPr>
          <p:cNvPr id="50180" name="Text Box 4"/>
          <p:cNvSpPr txBox="1">
            <a:spLocks noChangeArrowheads="1"/>
          </p:cNvSpPr>
          <p:nvPr/>
        </p:nvSpPr>
        <p:spPr bwMode="auto">
          <a:xfrm>
            <a:off x="7375525" y="6665913"/>
            <a:ext cx="1311275" cy="274637"/>
          </a:xfrm>
          <a:prstGeom prst="rect">
            <a:avLst/>
          </a:prstGeom>
          <a:noFill/>
          <a:ln w="9525">
            <a:noFill/>
            <a:miter lim="800000"/>
            <a:headEnd/>
            <a:tailEnd/>
          </a:ln>
        </p:spPr>
        <p:txBody>
          <a:bodyPr>
            <a:spAutoFit/>
          </a:bodyPr>
          <a:lstStyle/>
          <a:p>
            <a:pPr defTabSz="914400"/>
            <a:endParaRPr lang="en-US" altLang="en-US" sz="1200" i="0">
              <a:solidFill>
                <a:schemeClr val="tx1"/>
              </a:solidFill>
              <a:latin typeface="Arial Unicode MS" pitchFamily="34" charset="-128"/>
            </a:endParaRPr>
          </a:p>
        </p:txBody>
      </p:sp>
      <p:sp>
        <p:nvSpPr>
          <p:cNvPr id="7" name="Rectangle 6"/>
          <p:cNvSpPr/>
          <p:nvPr/>
        </p:nvSpPr>
        <p:spPr>
          <a:xfrm>
            <a:off x="4267200" y="6057900"/>
            <a:ext cx="396875" cy="277813"/>
          </a:xfrm>
          <a:prstGeom prst="rect">
            <a:avLst/>
          </a:prstGeom>
        </p:spPr>
        <p:txBody>
          <a:bodyPr>
            <a:spAutoFit/>
          </a:bodyPr>
          <a:lstStyle/>
          <a:p>
            <a:pPr defTabSz="914400">
              <a:defRPr/>
            </a:pPr>
            <a:fld id="{3E669D96-BB7A-4F15-89CC-B8E1D97CB2F9}" type="slidenum">
              <a:rPr lang="en-US" sz="1200" i="0">
                <a:solidFill>
                  <a:prstClr val="black"/>
                </a:solidFill>
                <a:latin typeface="Arial" pitchFamily="34" charset="0"/>
                <a:ea typeface="ＭＳ Ｐゴシック" pitchFamily="34" charset="-128"/>
                <a:cs typeface="+mn-cs"/>
              </a:rPr>
              <a:pPr defTabSz="914400">
                <a:defRPr/>
              </a:pPr>
              <a:t>9</a:t>
            </a:fld>
            <a:endParaRPr lang="en-US" sz="1200" i="0" dirty="0">
              <a:solidFill>
                <a:prstClr val="black"/>
              </a:solidFill>
              <a:latin typeface="Arial" pitchFamily="34"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MC-BUMS">
      <a:dk1>
        <a:sysClr val="windowText" lastClr="000000"/>
      </a:dk1>
      <a:lt1>
        <a:sysClr val="window" lastClr="FFFFFF"/>
      </a:lt1>
      <a:dk2>
        <a:srgbClr val="0A2554"/>
      </a:dk2>
      <a:lt2>
        <a:srgbClr val="EEECE1"/>
      </a:lt2>
      <a:accent1>
        <a:srgbClr val="125E7B"/>
      </a:accent1>
      <a:accent2>
        <a:srgbClr val="629FA6"/>
      </a:accent2>
      <a:accent3>
        <a:srgbClr val="99CC66"/>
      </a:accent3>
      <a:accent4>
        <a:srgbClr val="FF9933"/>
      </a:accent4>
      <a:accent5>
        <a:srgbClr val="CCCC33"/>
      </a:accent5>
      <a:accent6>
        <a:srgbClr val="996699"/>
      </a:accent6>
      <a:hlink>
        <a:srgbClr val="629FA6"/>
      </a:hlink>
      <a:folHlink>
        <a:srgbClr val="125E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Slipstream">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3987</TotalTime>
  <Words>13100</Words>
  <Application>Microsoft Office PowerPoint</Application>
  <PresentationFormat>On-screen Show (4:3)</PresentationFormat>
  <Paragraphs>617</Paragraphs>
  <Slides>46</Slides>
  <Notes>38</Notes>
  <HiddenSlides>0</HiddenSlides>
  <MMClips>0</MMClips>
  <ScaleCrop>false</ScaleCrop>
  <HeadingPairs>
    <vt:vector size="4" baseType="variant">
      <vt:variant>
        <vt:lpstr>Theme</vt:lpstr>
      </vt:variant>
      <vt:variant>
        <vt:i4>4</vt:i4>
      </vt:variant>
      <vt:variant>
        <vt:lpstr>Slide Titles</vt:lpstr>
      </vt:variant>
      <vt:variant>
        <vt:i4>46</vt:i4>
      </vt:variant>
    </vt:vector>
  </HeadingPairs>
  <TitlesOfParts>
    <vt:vector size="50" baseType="lpstr">
      <vt:lpstr>Office Theme</vt:lpstr>
      <vt:lpstr>1_Office Theme</vt:lpstr>
      <vt:lpstr>1_Default Theme</vt:lpstr>
      <vt:lpstr>Slipstream</vt:lpstr>
      <vt:lpstr>PowerPoint Presentation</vt:lpstr>
      <vt:lpstr>PowerPoint Presentation</vt:lpstr>
      <vt:lpstr>PowerPoint Presentation</vt:lpstr>
      <vt:lpstr>Using RESPECT To Build Trust  Across Difference and Power with Patients, Supervisees and Teams</vt:lpstr>
      <vt:lpstr>Why RESPECT?</vt:lpstr>
      <vt:lpstr>A frustrated intern confides in you</vt:lpstr>
      <vt:lpstr>A teachable moment?</vt:lpstr>
      <vt:lpstr>          Diversity Curriculum Task Force </vt:lpstr>
      <vt:lpstr>Key Drivers of Success</vt:lpstr>
      <vt:lpstr>Awareness Exercise: Difference &amp; Power1</vt:lpstr>
      <vt:lpstr>Key Drivers of Success</vt:lpstr>
      <vt:lpstr>Cross-cultural skills</vt:lpstr>
      <vt:lpstr>RESPECT</vt:lpstr>
      <vt:lpstr>What is Respect?</vt:lpstr>
      <vt:lpstr> Listening for RESPECT</vt:lpstr>
      <vt:lpstr> POLLING QUESTION</vt:lpstr>
      <vt:lpstr>How and why RESPECT? </vt:lpstr>
      <vt:lpstr>PowerPoint Presentation</vt:lpstr>
      <vt:lpstr>PowerPoint Presentation</vt:lpstr>
      <vt:lpstr> Elicit the patient's  Explanatory model</vt:lpstr>
      <vt:lpstr>   Explore Social context       </vt:lpstr>
      <vt:lpstr> Share Power</vt:lpstr>
      <vt:lpstr>  Show Empathy</vt:lpstr>
      <vt:lpstr>    Explore Concerns</vt:lpstr>
      <vt:lpstr>  Build Trust  </vt:lpstr>
      <vt:lpstr>         Build Therapeutic alliance</vt:lpstr>
      <vt:lpstr>Reach common understanding</vt:lpstr>
      <vt:lpstr> Helping those we supervise to RESPECT the patient </vt:lpstr>
      <vt:lpstr>Supervising and precepting for RESPECT</vt:lpstr>
      <vt:lpstr> How can we supervise Dr. Smith with RESPECT?</vt:lpstr>
      <vt:lpstr>Respect your supervisee </vt:lpstr>
      <vt:lpstr>  Elicit supervisee’s Explanatory model</vt:lpstr>
      <vt:lpstr>  Supervisee’s Social Context</vt:lpstr>
      <vt:lpstr>EmPower supervisee</vt:lpstr>
      <vt:lpstr> POLLING QUESTION </vt:lpstr>
      <vt:lpstr>  Show Empathy to supervisee</vt:lpstr>
      <vt:lpstr> Address supervisee’s Concerns and challenges</vt:lpstr>
      <vt:lpstr> Foster Trust and open communication</vt:lpstr>
      <vt:lpstr>PowerPoint Presentation</vt:lpstr>
      <vt:lpstr>ACKNOWLEDGEMENTS:</vt:lpstr>
      <vt:lpstr>Diversity Curriculum Task Force contributors to original RESPECT model include: </vt:lpstr>
      <vt:lpstr>REFERENCES</vt:lpstr>
      <vt:lpstr>PowerPoint Presentation</vt:lpstr>
      <vt:lpstr>PowerPoint Presentation</vt:lpstr>
      <vt:lpstr>PowerPoint Presentation</vt:lpstr>
      <vt:lpstr>PowerPoint Presentation</vt:lpstr>
    </vt:vector>
  </TitlesOfParts>
  <Company>KHJ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Tina</dc:creator>
  <cp:lastModifiedBy>Kim S. Kania Vaillancourt</cp:lastModifiedBy>
  <cp:revision>254</cp:revision>
  <cp:lastPrinted>2015-03-12T14:58:52Z</cp:lastPrinted>
  <dcterms:created xsi:type="dcterms:W3CDTF">2009-07-09T18:45:08Z</dcterms:created>
  <dcterms:modified xsi:type="dcterms:W3CDTF">2015-03-12T14:59:43Z</dcterms:modified>
</cp:coreProperties>
</file>