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779D-7F7C-7A10-7B9F-41A17A114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B81F5-E246-4111-E7C8-C7063CD2F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FB92-6685-238F-0F00-0F79F7EA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A912-9ED4-BA94-BEFF-71C5DE99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B6AC-66A9-B386-AE21-2DC40624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1996-3CE9-7218-F196-B2942E9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C2B7B-3BFB-A3ED-E37F-16A03A992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054CB-57AC-E8DF-8AF4-AC96BBDF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777D-7CE3-F534-9CB3-15880BA2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BF56-4A8B-30C5-2E6A-19AB59FF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74780-69F3-A43D-C250-9FD55AA4F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F7308-68FB-E0DE-3D83-09173AF1B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9FF69-382E-E793-2319-E0429145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347F-5614-C8C2-687E-1E766B16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2B227-83DE-11A4-D81A-D8C5A493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28A61-445E-B648-92BF-1D39B2044D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8150" y="457200"/>
            <a:ext cx="6096000" cy="54133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70" y="893675"/>
            <a:ext cx="4364996" cy="1189653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16F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80" y="2246250"/>
            <a:ext cx="4364996" cy="33662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CC8A-3DFF-8446-861F-9113EB8EAD1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6A0E-B4D9-2B45-91CB-9F1A2EB5417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40D3E4-E187-5744-90A9-6DAEC8107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0799" y="6402573"/>
            <a:ext cx="12269889" cy="4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CC8A-3DFF-8446-861F-9113EB8EAD1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6A0E-B4D9-2B45-91CB-9F1A2EB541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AD12360-1B67-AC4D-91BD-9245A21A7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50799" y="-60326"/>
            <a:ext cx="2260600" cy="2260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8EC00-3BD0-6E4E-AA4C-07BA284BEE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83106" y="2200274"/>
            <a:ext cx="9022080" cy="3525206"/>
          </a:xfrm>
        </p:spPr>
        <p:txBody>
          <a:bodyPr/>
          <a:lstStyle>
            <a:lvl1pPr>
              <a:defRPr sz="2400" b="1">
                <a:solidFill>
                  <a:srgbClr val="016FA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DC9C1-EAE3-C544-B7AC-A4CCA7DAC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799" y="6402573"/>
            <a:ext cx="12269889" cy="4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0C90-4BAD-E417-3F48-08DA5C6A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52EBD-568F-D480-BB6C-25CD9CEA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6805E-562E-C096-884C-4065A809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F5A20-589F-0431-8D0E-8D684A68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C8DF9-0307-4726-9542-BD2BC644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BCDF-E4C1-DAFC-E755-3CDBFBAE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9917F-FB1F-77EE-5F81-E242E84D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6B4B3-26FE-FA81-8D70-1270ADAE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E1088-4231-A800-8147-4EE66034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36F7-9466-4ABB-AE52-1A21539C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74D0-32A4-E74C-F598-4829490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D0F8-4962-8159-A888-FC279467F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75CE2-FB55-2D55-5C64-4CC2FBB01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E6C0F-68AD-68D6-4A72-F1B141A2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AB762-C30E-F9DC-FE47-B8F7E039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86246-7B65-0C56-B393-CE0FB3D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012A-DD1F-98E3-FF51-52C29855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61CBA-F3CE-4FF4-C192-7E237CD92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D3388-F7AE-6BCB-6F21-ABF361034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E36A5-12A0-7E9B-0777-42A6DED4A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B26AB-68E1-29FF-AD4E-958DAB686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5957C-AF90-4B66-F839-B000E84F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5D832-CE8C-4C56-9BAC-DFFF2223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A9ED1-CDEB-2C59-BC9D-6670019B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8CD7-1301-7C83-A284-68640829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9AB3A-67BC-922E-6189-3B2BCEF6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50A12-E886-4F68-48A3-21C2D57F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9F611-7F59-4AA3-6474-BABD5F44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7C2A2-CC5E-956F-5D46-E2F748BE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ACE78-3669-B035-F25B-7D03551C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658AF-EFC0-8C81-F816-F50019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A141-A1F0-26E5-F6B4-9CE663FC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6FB9-AA4B-65AF-ED3B-11A540C8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3BA7F-572E-93BF-63EE-8BA7838B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2956C-34C9-F93F-9B7E-EBBDB1B1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2580C-4EE8-5824-6EE8-6F9EDD79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8C4D7-C547-DD7A-3066-A343783E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CD87-55D9-3DCC-2DEF-1415C350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063BD-C3C1-5FF0-403A-A6684485E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9DB7D-7E7E-B6FD-003E-E6E95FF89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C4B2A-D7C9-CE77-EEA1-ACDAAFC4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3D054-1ECE-3A62-EF2E-1BC8491C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445E6-8613-0727-E8AA-260FD6B5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A3A62-F267-0735-B263-4F88A421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B4C9-B9EC-69BF-62D4-A2CED4E6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301B-729E-37DC-353D-3D32DAF24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9F35-4B5F-4CFF-8C3A-FAC45F59D14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8EF7-A1E6-6506-163A-D67D91CDF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A1DD-D59E-3A83-A067-4B24244A8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7D19-B7A2-42F2-A622-1256B942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1F09FD8-B818-EC40-AC7C-376CDD58B7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18270"/>
          <a:stretch/>
        </p:blipFill>
        <p:spPr>
          <a:xfrm>
            <a:off x="6096000" y="919162"/>
            <a:ext cx="5652655" cy="501967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7CAABC-84D4-4D9F-897D-106E9C11E8B6}"/>
              </a:ext>
            </a:extLst>
          </p:cNvPr>
          <p:cNvSpPr txBox="1">
            <a:spLocks/>
          </p:cNvSpPr>
          <p:nvPr/>
        </p:nvSpPr>
        <p:spPr>
          <a:xfrm>
            <a:off x="180974" y="2009775"/>
            <a:ext cx="5781675" cy="255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Compassion Cultivation Training</a:t>
            </a:r>
            <a:r>
              <a:rPr lang="en-US" sz="3600" b="1" i="0" baseline="30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(CCT</a:t>
            </a:r>
            <a:r>
              <a:rPr lang="en-US" sz="3600" b="1" i="0" baseline="30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l">
              <a:lnSpc>
                <a:spcPct val="100000"/>
              </a:lnSpc>
            </a:pP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70758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E8F79-94AC-E845-953F-B1E2147C06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59256" y="1690688"/>
            <a:ext cx="9022080" cy="3525206"/>
          </a:xfrm>
        </p:spPr>
        <p:txBody>
          <a:bodyPr/>
          <a:lstStyle/>
          <a:p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Compassion Cultivation Training is an 8-week training course that integrates evidence-based meditation techniques, interactive discussions, and lectures. </a:t>
            </a:r>
          </a:p>
          <a:p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Schwartz Center offers CCT exclusively for healthcare workers, creating a unique opportunity for participants to learn alongside colleagues who understand the demands and complexities of healthcare work. </a:t>
            </a:r>
          </a:p>
          <a:p>
            <a:r>
              <a:rPr lang="en-US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more: theschwartzcenter.org/cct/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259D8-D1FF-5C43-954A-5064520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 for 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119713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E8F79-94AC-E845-953F-B1E2147C06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59256" y="1690688"/>
            <a:ext cx="9022080" cy="35252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 price: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$350 per person (includes continuing education credits for eligible participants)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Non-member price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$425 per person (includes continuing education credits for eligible participants)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Continuing education credits: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hours of continuing education credits will be available for eligible participants who attend all eight sessions of their cohort</a:t>
            </a:r>
          </a:p>
          <a:p>
            <a:pPr algn="l"/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Space is limited to the first 40 participants per cohort.</a:t>
            </a:r>
            <a:endParaRPr lang="en-US" b="0" i="0" dirty="0">
              <a:solidFill>
                <a:srgbClr val="1B1F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259D8-D1FF-5C43-954A-5064520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 for 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318164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E8F79-94AC-E845-953F-B1E2147C06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57325" y="1690688"/>
            <a:ext cx="9662211" cy="445293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Cohort 1</a:t>
            </a:r>
            <a:endParaRPr lang="en-US" b="0" i="0" dirty="0">
              <a:solidFill>
                <a:srgbClr val="1B1F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Wednesday, April 9 – May 28, 2025 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6:00 – 8:00 PM ET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Deadline to register: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Friday, March 14, 2025</a:t>
            </a:r>
          </a:p>
          <a:p>
            <a:pPr marL="0" indent="0" algn="l">
              <a:buNone/>
            </a:pPr>
            <a:endParaRPr lang="en-US" b="1" i="0" dirty="0">
              <a:solidFill>
                <a:srgbClr val="1B1F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Cohort 2</a:t>
            </a:r>
            <a:endParaRPr lang="en-US" b="0" i="0" dirty="0">
              <a:solidFill>
                <a:srgbClr val="1B1F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Wednesday, September 3 – October 29, 2025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1B1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we will be skipping Wednesday, October 1 in observance of Yom Kippur</a:t>
            </a:r>
            <a:endParaRPr lang="en-US" b="0" dirty="0">
              <a:solidFill>
                <a:srgbClr val="1B1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6:00 – 8:00 PM ET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Deadline to register: </a:t>
            </a:r>
            <a:r>
              <a:rPr lang="en-US" b="0" i="0" dirty="0">
                <a:solidFill>
                  <a:srgbClr val="1B1F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Friday, August 8, 2025</a:t>
            </a:r>
          </a:p>
          <a:p>
            <a:pPr marL="0" indent="0" algn="l">
              <a:buNone/>
            </a:pPr>
            <a:endParaRPr lang="en-US" b="0" i="0" dirty="0">
              <a:solidFill>
                <a:srgbClr val="1B1F42"/>
              </a:solidFill>
              <a:effectLst/>
              <a:latin typeface="Quattrocento Sans" panose="020B05020500000200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259D8-D1FF-5C43-954A-5064520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 Cohort Dates</a:t>
            </a:r>
          </a:p>
        </p:txBody>
      </p:sp>
    </p:spTree>
    <p:extLst>
      <p:ext uri="{BB962C8B-B14F-4D97-AF65-F5344CB8AC3E}">
        <p14:creationId xmlns:p14="http://schemas.microsoft.com/office/powerpoint/2010/main" val="196156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Quattrocento Sans</vt:lpstr>
      <vt:lpstr>Office Theme</vt:lpstr>
      <vt:lpstr>PowerPoint Presentation</vt:lpstr>
      <vt:lpstr>CCT for Healthcare Workers</vt:lpstr>
      <vt:lpstr>CCT for Healthcare Workers</vt:lpstr>
      <vt:lpstr>CCT Cohort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McCoy, Angelina</dc:creator>
  <cp:lastModifiedBy>McCoy, Angelina</cp:lastModifiedBy>
  <cp:revision>4</cp:revision>
  <dcterms:created xsi:type="dcterms:W3CDTF">2024-12-11T18:29:55Z</dcterms:created>
  <dcterms:modified xsi:type="dcterms:W3CDTF">2025-01-17T19:58:58Z</dcterms:modified>
</cp:coreProperties>
</file>