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comments/modernComment_7F995300_C77873B.xml" ContentType="application/vnd.ms-powerpoint.comments+xml"/>
  <Override PartName="/ppt/tags/tag4.xml" ContentType="application/vnd.openxmlformats-officedocument.presentationml.tags+xml"/>
  <Override PartName="/ppt/notesSlides/notesSlide6.xml" ContentType="application/vnd.openxmlformats-officedocument.presentationml.notesSlide+xml"/>
  <Override PartName="/ppt/comments/modernComment_7FFFD28A_7FA12642.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FFF6A3_19FB33AC.xml" ContentType="application/vnd.ms-powerpoint.comments+xml"/>
  <Override PartName="/ppt/comments/modernComment_7FFFF6A4_62CBFB85.xml" ContentType="application/vnd.ms-powerpoint.comments+xml"/>
  <Override PartName="/ppt/comments/modernComment_7FFFF6A5_E0555363.xml" ContentType="application/vnd.ms-powerpoint.comment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F68C_FBF12A9C.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 id="2147483737" r:id="rId2"/>
  </p:sldMasterIdLst>
  <p:notesMasterIdLst>
    <p:notesMasterId r:id="rId52"/>
  </p:notesMasterIdLst>
  <p:handoutMasterIdLst>
    <p:handoutMasterId r:id="rId53"/>
  </p:handoutMasterIdLst>
  <p:sldIdLst>
    <p:sldId id="2147481223" r:id="rId3"/>
    <p:sldId id="2140754886" r:id="rId4"/>
    <p:sldId id="2147481230" r:id="rId5"/>
    <p:sldId id="2147481235" r:id="rId6"/>
    <p:sldId id="2147481234" r:id="rId7"/>
    <p:sldId id="2147481217" r:id="rId8"/>
    <p:sldId id="2147481214" r:id="rId9"/>
    <p:sldId id="2147481250" r:id="rId10"/>
    <p:sldId id="2147481215" r:id="rId11"/>
    <p:sldId id="2147468901" r:id="rId12"/>
    <p:sldId id="2147472012" r:id="rId13"/>
    <p:sldId id="2147481218" r:id="rId14"/>
    <p:sldId id="2147472047" r:id="rId15"/>
    <p:sldId id="2147472038" r:id="rId16"/>
    <p:sldId id="2140754688" r:id="rId17"/>
    <p:sldId id="2147472010" r:id="rId18"/>
    <p:sldId id="2140754739" r:id="rId19"/>
    <p:sldId id="2147481241" r:id="rId20"/>
    <p:sldId id="2147481245" r:id="rId21"/>
    <p:sldId id="2147481246" r:id="rId22"/>
    <p:sldId id="2147481247" r:id="rId23"/>
    <p:sldId id="2147481222" r:id="rId24"/>
    <p:sldId id="2147481216" r:id="rId25"/>
    <p:sldId id="2147481231" r:id="rId26"/>
    <p:sldId id="2147481219" r:id="rId27"/>
    <p:sldId id="549" r:id="rId28"/>
    <p:sldId id="2147471922" r:id="rId29"/>
    <p:sldId id="2147472035" r:id="rId30"/>
    <p:sldId id="2147481204" r:id="rId31"/>
    <p:sldId id="558" r:id="rId32"/>
    <p:sldId id="2147481237" r:id="rId33"/>
    <p:sldId id="2147481238" r:id="rId34"/>
    <p:sldId id="2147481240" r:id="rId35"/>
    <p:sldId id="2147481239" r:id="rId36"/>
    <p:sldId id="2147481251" r:id="rId37"/>
    <p:sldId id="2147481252" r:id="rId38"/>
    <p:sldId id="2147481253" r:id="rId39"/>
    <p:sldId id="2147481220" r:id="rId40"/>
    <p:sldId id="2147472044" r:id="rId41"/>
    <p:sldId id="2147481248" r:id="rId42"/>
    <p:sldId id="2147472043" r:id="rId43"/>
    <p:sldId id="2147481221" r:id="rId44"/>
    <p:sldId id="560" r:id="rId45"/>
    <p:sldId id="2147481232" r:id="rId46"/>
    <p:sldId id="2147481227" r:id="rId47"/>
    <p:sldId id="2147481213" r:id="rId48"/>
    <p:sldId id="2147481226" r:id="rId49"/>
    <p:sldId id="2147481228" r:id="rId50"/>
    <p:sldId id="2147471994" r:id="rId5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A0C307-31E0-ACB5-557D-C1717F7A388F}" name="Collier, Julie" initials="CJ" userId="S::jcollier@theschwartzcenter.org::33f9d932-b84c-4703-8065-0f52990a447f" providerId="AD"/>
  <p188:author id="{9DFD4110-685B-837B-51DA-AE48524829FB}" name="Parks, Christina" initials="CP" userId="S::cparks@theschwartzcenter.org::d2ba56ab-c89d-4cce-8eb9-e3ca03311ede" providerId="AD"/>
  <p188:author id="{99E72615-A093-F278-7519-0124A2F28F72}" name="Lock, Suzee" initials="SL" userId="S::slock@theschwartzcenter.org::18f49f51-67be-4bcb-9b96-0d194635741e" providerId="AD"/>
  <p188:author id="{3D32A72F-3358-C22C-56F9-2B3A6AC95A87}" name="Gustafson, Michael L.,M.D.,M.B.A." initials="MG" userId="S::mgustafson@theschwartzcenter.org::d4f4276f-8010-4611-bb54-393a6a39e68e" providerId="AD"/>
  <p188:author id="{7EE3A4C7-3878-5015-4097-A63F141F8A59}" name="Santiago, Elizabeth" initials="" userId="S::esantiago@theschwartzcenter.org::e5073af2-6319-4e28-ad74-de7da80c73a7" providerId="AD"/>
  <p188:author id="{EFE9FCCF-896F-BDF5-383A-100380675F74}" name="Bottner, Richard" initials="RB" userId="S::rbottner@theschwartzcenter.org::94cc0921-58a4-4806-a9eb-310512b5cfa0" providerId="AD"/>
  <p188:author id="{8F4320F9-B8F1-AF3C-62B7-2504803CAF3D}" name="Rybarczyk, Leah" initials="RL" userId="S::lrybarczyk@theschwartzcenter.org::24e82b10-3f95-4f6a-8807-92cfb1ad8fe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16FAC"/>
    <a:srgbClr val="000000"/>
    <a:srgbClr val="7EDCCA"/>
    <a:srgbClr val="009BA8"/>
    <a:srgbClr val="003563"/>
    <a:srgbClr val="0D87CB"/>
    <a:srgbClr val="91D9D9"/>
    <a:srgbClr val="60C0C3"/>
    <a:srgbClr val="F6A6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03" autoAdjust="0"/>
  </p:normalViewPr>
  <p:slideViewPr>
    <p:cSldViewPr snapToGrid="0">
      <p:cViewPr varScale="1">
        <p:scale>
          <a:sx n="72" d="100"/>
          <a:sy n="72" d="100"/>
        </p:scale>
        <p:origin x="99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omments/modernComment_7F995300_C77873B.xml><?xml version="1.0" encoding="utf-8"?>
<p188:cmLst xmlns:a="http://schemas.openxmlformats.org/drawingml/2006/main" xmlns:r="http://schemas.openxmlformats.org/officeDocument/2006/relationships" xmlns:p188="http://schemas.microsoft.com/office/powerpoint/2018/8/main">
  <p188:cm id="{1997EE6B-22AF-48CB-8E5D-7B05D4683C82}" authorId="{EFE9FCCF-896F-BDF5-383A-100380675F74}" status="resolved" created="2026-06-04T00:54:53.879" startDate="2026-06-15T10:40:29.020" dueDate="2026-06-15T10:40:29.020" assignedTo="{99E72615-A093-F278-7519-0124A2F28F72}" complete="100000" title="@Lock, Suzee I haven’t had a chance to look at the paper - Pls you share the file where you made these graphs so I can update later. Is it excel?">
    <pc:sldMkLst xmlns:pc="http://schemas.microsoft.com/office/powerpoint/2013/main/command">
      <pc:docMk/>
      <pc:sldMk cId="209159995" sldId="2140754688"/>
    </pc:sldMkLst>
    <p188:replyLst>
      <p188:reply id="{41944FDD-4236-4CC4-B593-4140116DA87D}" authorId="{EFE9FCCF-896F-BDF5-383A-100380675F74}" created="2026-06-15T10:40:29.020">
        <p188:txBody>
          <a:bodyPr/>
          <a:lstStyle/>
          <a:p>
            <a:r>
              <a:rPr lang="en-US"/>
              <a:t>[@Lock, Suzee] I haven’t had a chance to look at the paper - Pls you share the file where you made these graphs so I can update later. Is it excel?</a:t>
            </a:r>
          </a:p>
        </p188:txBody>
      </p188:reply>
      <p188:reply id="{EE45EC2B-205B-40E8-96A0-0F8D462B34EE}" authorId="{99E72615-A093-F278-7519-0124A2F28F72}" created="2026-06-15T13:29:59.712">
        <p188:txBody>
          <a:bodyPr/>
          <a:lstStyle/>
          <a:p>
            <a:r>
              <a:rPr lang="en-US"/>
              <a:t>shared in canva</a:t>
            </a:r>
          </a:p>
        </p188:txBody>
      </p188:reply>
    </p188:replyLst>
    <p188:txBody>
      <a:bodyPr/>
      <a:lstStyle/>
      <a:p>
        <a:r>
          <a:rPr lang="en-US"/>
          <a:t>Nice! I need to double check Beth’s original paper on the x and y axis. I just realized something based on your redesign that we may not have caught in the original slide. Stay tuned - this is definitely the right direction though!</a:t>
        </a:r>
      </a:p>
    </p188:txBody>
    <p188:extLst>
      <p:ext xmlns:p="http://schemas.openxmlformats.org/presentationml/2006/main" uri="{5BB2D875-25FF-4072-B9AC-8F64D62656EB}">
        <p228:taskDetails xmlns:p228="http://schemas.microsoft.com/office/powerpoint/2022/08/main">
          <p228:history>
            <p228:event time="2026-06-15T10:40:29.020" id="{F9EF74BD-C19B-4AD7-8E63-031F269815DB}">
              <p228:atrbtn authorId="{EFE9FCCF-896F-BDF5-383A-100380675F74}"/>
              <p228:anchr>
                <p228:comment id="{41944FDD-4236-4CC4-B593-4140116DA87D}"/>
              </p228:anchr>
              <p228:add/>
            </p228:event>
            <p228:event time="2026-06-15T10:40:29.020" id="{E66A4AFC-528C-40F0-AE5E-A2FC91683986}">
              <p228:atrbtn authorId="{EFE9FCCF-896F-BDF5-383A-100380675F74}"/>
              <p228:anchr>
                <p228:comment id="{41944FDD-4236-4CC4-B593-4140116DA87D}"/>
              </p228:anchr>
              <p228:asgn authorId="{99E72615-A093-F278-7519-0124A2F28F72}"/>
            </p228:event>
            <p228:event time="2026-06-15T10:40:29.020" id="{34BA6AEE-9037-4D64-B234-AB8E355267CE}">
              <p228:atrbtn authorId="{EFE9FCCF-896F-BDF5-383A-100380675F74}"/>
              <p228:anchr>
                <p228:comment id="{41944FDD-4236-4CC4-B593-4140116DA87D}"/>
              </p228:anchr>
              <p228:date stDt="2026-06-15T10:40:29.020" endDt="2026-06-15T10:40:29.020"/>
            </p228:event>
            <p228:event time="2026-06-15T10:40:29.020" id="{3C50E462-E98C-482B-8352-BC5F700321C2}">
              <p228:atrbtn authorId="{EFE9FCCF-896F-BDF5-383A-100380675F74}"/>
              <p228:anchr>
                <p228:comment id="{41944FDD-4236-4CC4-B593-4140116DA87D}"/>
              </p228:anchr>
              <p228:title val="@Lock, Suzee I haven’t had a chance to look at the paper - Pls you share the file where you made these graphs so I can update later. Is it excel?"/>
            </p228:event>
            <p228:event time="2026-06-15T13:30:03.165" id="{C26883F2-69D5-400C-A2F2-F5CBFC9A7CD6}">
              <p228:atrbtn authorId="{99E72615-A093-F278-7519-0124A2F28F72}"/>
              <p228:anchr>
                <p228:comment id="{00000000-0000-0000-0000-000000000000}"/>
              </p228:anchr>
              <p228:pcntCmplt val="100000"/>
            </p228:event>
          </p228:history>
        </p228:taskDetails>
      </p:ext>
      <p:ext xmlns:p="http://schemas.openxmlformats.org/presentationml/2006/main" uri="{57CB4572-C831-44C2-8A1C-0ADB6CCDFE69}">
        <p223:reactions xmlns:p223="http://schemas.microsoft.com/office/powerpoint/2022/03/main">
          <p223:rxn type="👍">
            <p223:instance time="2026-06-05T18:21:09.290" authorId="{99E72615-A093-F278-7519-0124A2F28F72}"/>
          </p223:rxn>
        </p223:reactions>
      </p:ext>
    </p188:extLst>
  </p188:cm>
</p188:cmLst>
</file>

<file path=ppt/comments/modernComment_7FFFD28A_7FA12642.xml><?xml version="1.0" encoding="utf-8"?>
<p188:cmLst xmlns:a="http://schemas.openxmlformats.org/drawingml/2006/main" xmlns:r="http://schemas.openxmlformats.org/officeDocument/2006/relationships" xmlns:p188="http://schemas.microsoft.com/office/powerpoint/2018/8/main">
  <p188:cm id="{0386E57F-3EA8-4194-A295-F8BCB9D8C44E}" authorId="{EFE9FCCF-896F-BDF5-383A-100380675F74}" status="resolved" created="2026-06-15T10:40:49.835" startDate="2026-06-15T10:40:49.835" dueDate="2026-06-15T10:40:49.835" assignedTo="{99E72615-A093-F278-7519-0124A2F28F72}" complete="100000" title="@Lock, Suzee same for these graphs pls (see comment slide 16)">
    <pc:sldMkLst xmlns:pc="http://schemas.microsoft.com/office/powerpoint/2013/main/command">
      <pc:docMk/>
      <pc:sldMk cId="2141267522" sldId="2147472010"/>
    </pc:sldMkLst>
    <p188:replyLst>
      <p188:reply id="{5CFDD462-5CC9-4AC0-85D2-0232284D1FFD}" authorId="{99E72615-A093-F278-7519-0124A2F28F72}" created="2026-06-15T13:30:10.134">
        <p188:txBody>
          <a:bodyPr/>
          <a:lstStyle/>
          <a:p>
            <a:r>
              <a:rPr lang="en-US"/>
              <a:t>shared in canva</a:t>
            </a:r>
          </a:p>
        </p188:txBody>
      </p188:reply>
    </p188:replyLst>
    <p188:txBody>
      <a:bodyPr/>
      <a:lstStyle/>
      <a:p>
        <a:r>
          <a:rPr lang="en-US"/>
          <a:t>[@Lock, Suzee] same for these graphs pls (see comment slide 16)</a:t>
        </a:r>
      </a:p>
    </p188:txBody>
    <p188:extLst>
      <p:ext xmlns:p="http://schemas.openxmlformats.org/presentationml/2006/main" uri="{5BB2D875-25FF-4072-B9AC-8F64D62656EB}">
        <p228:taskDetails xmlns:p228="http://schemas.microsoft.com/office/powerpoint/2022/08/main">
          <p228:history>
            <p228:event time="2026-06-15T10:40:49.835" id="{65963386-FFE9-4472-B86C-D09EA506BF12}">
              <p228:atrbtn authorId="{EFE9FCCF-896F-BDF5-383A-100380675F74}"/>
              <p228:anchr>
                <p228:comment id="{0386E57F-3EA8-4194-A295-F8BCB9D8C44E}"/>
              </p228:anchr>
              <p228:add/>
            </p228:event>
            <p228:event time="2026-06-15T10:40:49.835" id="{4FD4FDD6-73DD-476B-8F41-F5AC3383161D}">
              <p228:atrbtn authorId="{EFE9FCCF-896F-BDF5-383A-100380675F74}"/>
              <p228:anchr>
                <p228:comment id="{0386E57F-3EA8-4194-A295-F8BCB9D8C44E}"/>
              </p228:anchr>
              <p228:asgn authorId="{99E72615-A093-F278-7519-0124A2F28F72}"/>
            </p228:event>
            <p228:event time="2026-06-15T10:40:49.835" id="{A07CEA7B-AF19-4690-8ED2-B3753D2D5150}">
              <p228:atrbtn authorId="{EFE9FCCF-896F-BDF5-383A-100380675F74}"/>
              <p228:anchr>
                <p228:comment id="{0386E57F-3EA8-4194-A295-F8BCB9D8C44E}"/>
              </p228:anchr>
              <p228:title val="@Lock, Suzee same for these graphs pls (see comment slide 16)"/>
            </p228:event>
            <p228:event time="2026-06-15T10:40:49.835" id="{F98266C0-8ABF-4D1B-AE28-4DDE9AA56BE7}">
              <p228:atrbtn authorId="{EFE9FCCF-896F-BDF5-383A-100380675F74}"/>
              <p228:anchr>
                <p228:comment id="{0386E57F-3EA8-4194-A295-F8BCB9D8C44E}"/>
              </p228:anchr>
              <p228:date stDt="2026-06-15T10:40:49.835" endDt="2026-06-15T10:40:49.835"/>
            </p228:event>
            <p228:event time="2026-06-15T13:30:13.728" id="{140FABD2-45DE-40EE-BE74-75FAD8D98EA1}">
              <p228:atrbtn authorId="{99E72615-A093-F278-7519-0124A2F28F72}"/>
              <p228:anchr>
                <p228:comment id="{00000000-0000-0000-0000-000000000000}"/>
              </p228:anchr>
              <p228:pcntCmplt val="100000"/>
            </p228:event>
          </p228:history>
        </p228:taskDetails>
      </p:ext>
    </p188:extLst>
  </p188:cm>
</p188:cmLst>
</file>

<file path=ppt/comments/modernComment_7FFFF6A3_19FB33AC.xml><?xml version="1.0" encoding="utf-8"?>
<p188:cmLst xmlns:a="http://schemas.openxmlformats.org/drawingml/2006/main" xmlns:r="http://schemas.openxmlformats.org/officeDocument/2006/relationships" xmlns:p188="http://schemas.microsoft.com/office/powerpoint/2018/8/main">
  <p188:cm id="{72B554DD-553C-4727-B933-AD555CCF7895}" authorId="{EFE9FCCF-896F-BDF5-383A-100380675F74}" status="resolved" created="2026-06-14T13:12:41.282" startDate="2026-06-14T13:12:41.282" dueDate="2026-06-14T13:12:41.282" assignedTo="{99E72615-A093-F278-7519-0124A2F28F72}" complete="100000" title="@Lock, Suzee pls put finishing touches on this new slide">
    <pc:sldMkLst xmlns:pc="http://schemas.microsoft.com/office/powerpoint/2013/main/command">
      <pc:docMk/>
      <pc:sldMk cId="435893164" sldId="2147481251"/>
    </pc:sldMkLst>
    <p188:txBody>
      <a:bodyPr/>
      <a:lstStyle/>
      <a:p>
        <a:r>
          <a:rPr lang="en-US"/>
          <a:t>[@Lock, Suzee] pls put finishing touches on this new slide</a:t>
        </a:r>
      </a:p>
    </p188:txBody>
    <p188:extLst>
      <p:ext xmlns:p="http://schemas.openxmlformats.org/presentationml/2006/main" uri="{5BB2D875-25FF-4072-B9AC-8F64D62656EB}">
        <p228:taskDetails xmlns:p228="http://schemas.microsoft.com/office/powerpoint/2022/08/main">
          <p228:history>
            <p228:event time="2026-06-14T13:12:41.282" id="{B176EF4B-CBEE-425B-B618-3D629F80A015}">
              <p228:atrbtn authorId="{EFE9FCCF-896F-BDF5-383A-100380675F74}"/>
              <p228:anchr>
                <p228:comment id="{72B554DD-553C-4727-B933-AD555CCF7895}"/>
              </p228:anchr>
              <p228:add/>
            </p228:event>
            <p228:event time="2026-06-14T13:12:41.282" id="{5FBB37AA-A785-453A-9C91-F189F5EC0C53}">
              <p228:atrbtn authorId="{EFE9FCCF-896F-BDF5-383A-100380675F74}"/>
              <p228:anchr>
                <p228:comment id="{72B554DD-553C-4727-B933-AD555CCF7895}"/>
              </p228:anchr>
              <p228:asgn authorId="{99E72615-A093-F278-7519-0124A2F28F72}"/>
            </p228:event>
            <p228:event time="2026-06-14T13:12:41.282" id="{3193D1D2-8DDF-49DD-AD35-37250C03D6CC}">
              <p228:atrbtn authorId="{EFE9FCCF-896F-BDF5-383A-100380675F74}"/>
              <p228:anchr>
                <p228:comment id="{72B554DD-553C-4727-B933-AD555CCF7895}"/>
              </p228:anchr>
              <p228:title val="@Lock, Suzee pls put finishing touches on this new slide"/>
            </p228:event>
            <p228:event time="2026-06-14T13:12:41.282" id="{50AE2388-9488-4B41-98FA-2CE739023BFF}">
              <p228:atrbtn authorId="{EFE9FCCF-896F-BDF5-383A-100380675F74}"/>
              <p228:anchr>
                <p228:comment id="{72B554DD-553C-4727-B933-AD555CCF7895}"/>
              </p228:anchr>
              <p228:date stDt="2026-06-14T13:12:41.282" endDt="2026-06-14T13:12:41.282"/>
            </p228:event>
            <p228:event time="2026-06-15T13:35:10.391" id="{C39A638C-ED44-47B4-9B67-10AEA5975718}">
              <p228:atrbtn authorId="{99E72615-A093-F278-7519-0124A2F28F72}"/>
              <p228:anchr>
                <p228:comment id="{00000000-0000-0000-0000-000000000000}"/>
              </p228:anchr>
              <p228:pcntCmplt val="100000"/>
            </p228:event>
          </p228:history>
        </p228:taskDetails>
      </p:ext>
    </p188:extLst>
  </p188:cm>
  <p188:cm id="{C402440E-1F78-47DE-A934-F0C9D4443076}" authorId="{EFE9FCCF-896F-BDF5-383A-100380675F74}" created="2026-06-14T13:12:53.458">
    <pc:sldMkLst xmlns:pc="http://schemas.microsoft.com/office/powerpoint/2013/main/command">
      <pc:docMk/>
      <pc:sldMk cId="435893164" sldId="2147481251"/>
    </pc:sldMkLst>
    <p188:txBody>
      <a:bodyPr/>
      <a:lstStyle/>
      <a:p>
        <a:r>
          <a:rPr lang="en-US"/>
          <a:t>NOTE: NEEDS APPROVAL</a:t>
        </a:r>
      </a:p>
    </p188:txBody>
  </p188:cm>
</p188:cmLst>
</file>

<file path=ppt/comments/modernComment_7FFFF6A4_62CBFB85.xml><?xml version="1.0" encoding="utf-8"?>
<p188:cmLst xmlns:a="http://schemas.openxmlformats.org/drawingml/2006/main" xmlns:r="http://schemas.openxmlformats.org/officeDocument/2006/relationships" xmlns:p188="http://schemas.microsoft.com/office/powerpoint/2018/8/main">
  <p188:cm id="{B32CF2BA-3516-4CEA-8F44-51E6F53E644C}" authorId="{EFE9FCCF-896F-BDF5-383A-100380675F74}" created="2026-06-14T13:12:53.458">
    <pc:sldMkLst xmlns:pc="http://schemas.microsoft.com/office/powerpoint/2013/main/command">
      <pc:docMk/>
      <pc:sldMk cId="435893164" sldId="2147481251"/>
    </pc:sldMkLst>
    <p188:txBody>
      <a:bodyPr/>
      <a:lstStyle/>
      <a:p>
        <a:r>
          <a:rPr lang="en-US"/>
          <a:t>NOTE: NEEDS APPROVAL</a:t>
        </a:r>
      </a:p>
    </p188:txBody>
  </p188:cm>
  <p188:cm id="{79F2DEEA-3A8A-4DDE-A312-6DF8604D97DB}" authorId="{EFE9FCCF-896F-BDF5-383A-100380675F74}" status="resolved" created="2026-06-14T13:31:57.006" startDate="2026-06-14T13:31:57.006" dueDate="2026-06-14T13:31:57.006" assignedTo="{99E72615-A093-F278-7519-0124A2F28F72}" complete="100000" title="@Lock, Suzee pls put finishing touches on this new slide">
    <pc:sldMkLst xmlns:pc="http://schemas.microsoft.com/office/powerpoint/2013/main/command">
      <pc:docMk/>
      <pc:sldMk cId="1657535365" sldId="2147481252"/>
    </pc:sldMkLst>
    <p188:txBody>
      <a:bodyPr/>
      <a:lstStyle/>
      <a:p>
        <a:r>
          <a:rPr lang="en-US"/>
          <a:t>[@Lock, Suzee] pls put finishing touches on this new slide</a:t>
        </a:r>
      </a:p>
    </p188:txBody>
    <p188:extLst>
      <p:ext xmlns:p="http://schemas.openxmlformats.org/presentationml/2006/main" uri="{5BB2D875-25FF-4072-B9AC-8F64D62656EB}">
        <p228:taskDetails xmlns:p228="http://schemas.microsoft.com/office/powerpoint/2022/08/main">
          <p228:history>
            <p228:event time="2026-06-14T13:31:57.006" id="{CB50715D-3DA2-4D94-BF7E-767CE9E58F5E}">
              <p228:atrbtn authorId="{EFE9FCCF-896F-BDF5-383A-100380675F74}"/>
              <p228:anchr>
                <p228:comment id="{79F2DEEA-3A8A-4DDE-A312-6DF8604D97DB}"/>
              </p228:anchr>
              <p228:add/>
            </p228:event>
            <p228:event time="2026-06-14T13:31:57.006" id="{819E3E3D-1FA6-4C57-89B0-7A7E747483E3}">
              <p228:atrbtn authorId="{EFE9FCCF-896F-BDF5-383A-100380675F74}"/>
              <p228:anchr>
                <p228:comment id="{79F2DEEA-3A8A-4DDE-A312-6DF8604D97DB}"/>
              </p228:anchr>
              <p228:asgn authorId="{99E72615-A093-F278-7519-0124A2F28F72}"/>
            </p228:event>
            <p228:event time="2026-06-14T13:31:57.006" id="{86C51605-972F-463B-966E-BA6FC73F94EF}">
              <p228:atrbtn authorId="{EFE9FCCF-896F-BDF5-383A-100380675F74}"/>
              <p228:anchr>
                <p228:comment id="{79F2DEEA-3A8A-4DDE-A312-6DF8604D97DB}"/>
              </p228:anchr>
              <p228:title val="@Lock, Suzee pls put finishing touches on this new slide"/>
            </p228:event>
            <p228:event time="2026-06-14T13:31:57.006" id="{B74289DC-00E1-42DC-A2A7-0068696D2D1C}">
              <p228:atrbtn authorId="{EFE9FCCF-896F-BDF5-383A-100380675F74}"/>
              <p228:anchr>
                <p228:comment id="{79F2DEEA-3A8A-4DDE-A312-6DF8604D97DB}"/>
              </p228:anchr>
              <p228:date stDt="2026-06-14T13:31:57.006" endDt="2026-06-14T13:31:57.006"/>
            </p228:event>
            <p228:event time="2026-06-15T13:36:21.191" id="{FE43D1C3-361D-4002-A5B4-E35E65F9F44B}">
              <p228:atrbtn authorId="{99E72615-A093-F278-7519-0124A2F28F72}"/>
              <p228:anchr>
                <p228:comment id="{00000000-0000-0000-0000-000000000000}"/>
              </p228:anchr>
              <p228:pcntCmplt val="100000"/>
            </p228:event>
          </p228:history>
        </p228:taskDetails>
      </p:ext>
    </p188:extLst>
  </p188:cm>
</p188:cmLst>
</file>

<file path=ppt/comments/modernComment_7FFFF6A5_E0555363.xml><?xml version="1.0" encoding="utf-8"?>
<p188:cmLst xmlns:a="http://schemas.openxmlformats.org/drawingml/2006/main" xmlns:r="http://schemas.openxmlformats.org/officeDocument/2006/relationships" xmlns:p188="http://schemas.microsoft.com/office/powerpoint/2018/8/main">
  <p188:cm id="{4DFA7354-6F99-444F-AA48-B461E4693EB6}" authorId="{EFE9FCCF-896F-BDF5-383A-100380675F74}" status="resolved" created="2026-06-14T17:32:55.831" startDate="2026-06-14T17:32:55.831" dueDate="2026-06-14T17:32:55.831" assignedTo="{99E72615-A093-F278-7519-0124A2F28F72}" complete="100000" title="@Lock, Suzee pls put finishing touches on this new slide">
    <pc:sldMkLst xmlns:pc="http://schemas.microsoft.com/office/powerpoint/2013/main/command">
      <pc:docMk/>
      <pc:sldMk cId="3763688291" sldId="2147481253"/>
    </pc:sldMkLst>
    <p188:txBody>
      <a:bodyPr/>
      <a:lstStyle/>
      <a:p>
        <a:r>
          <a:rPr lang="en-US"/>
          <a:t>[@Lock, Suzee]  pls put finishing touches on this new slide</a:t>
        </a:r>
      </a:p>
    </p188:txBody>
    <p188:extLst>
      <p:ext xmlns:p="http://schemas.openxmlformats.org/presentationml/2006/main" uri="{5BB2D875-25FF-4072-B9AC-8F64D62656EB}">
        <p228:taskDetails xmlns:p228="http://schemas.microsoft.com/office/powerpoint/2022/08/main">
          <p228:history>
            <p228:event time="2026-06-14T17:32:55.831" id="{38775027-E332-4112-A0EA-EE2EC846B557}">
              <p228:atrbtn authorId="{EFE9FCCF-896F-BDF5-383A-100380675F74}"/>
              <p228:anchr>
                <p228:comment id="{4DFA7354-6F99-444F-AA48-B461E4693EB6}"/>
              </p228:anchr>
              <p228:add/>
            </p228:event>
            <p228:event time="2026-06-14T17:32:55.831" id="{15DFA90D-9227-4EFB-989F-0672351A0C01}">
              <p228:atrbtn authorId="{EFE9FCCF-896F-BDF5-383A-100380675F74}"/>
              <p228:anchr>
                <p228:comment id="{4DFA7354-6F99-444F-AA48-B461E4693EB6}"/>
              </p228:anchr>
              <p228:asgn authorId="{99E72615-A093-F278-7519-0124A2F28F72}"/>
            </p228:event>
            <p228:event time="2026-06-14T17:32:55.831" id="{07E7F39C-604E-4689-8597-4A934D80274E}">
              <p228:atrbtn authorId="{EFE9FCCF-896F-BDF5-383A-100380675F74}"/>
              <p228:anchr>
                <p228:comment id="{4DFA7354-6F99-444F-AA48-B461E4693EB6}"/>
              </p228:anchr>
              <p228:title val="@Lock, Suzee pls put finishing touches on this new slide"/>
            </p228:event>
            <p228:event time="2026-06-14T17:32:55.831" id="{6D0871A2-F4F5-42DE-AABF-234927006234}">
              <p228:atrbtn authorId="{EFE9FCCF-896F-BDF5-383A-100380675F74}"/>
              <p228:anchr>
                <p228:comment id="{4DFA7354-6F99-444F-AA48-B461E4693EB6}"/>
              </p228:anchr>
              <p228:date stDt="2026-06-14T17:32:55.831" endDt="2026-06-14T17:32:55.831"/>
            </p228:event>
            <p228:event time="2026-06-15T13:37:41.786" id="{B809CA6E-27A1-4C81-BD13-DAF0F11271B3}">
              <p228:atrbtn authorId="{99E72615-A093-F278-7519-0124A2F28F72}"/>
              <p228:anchr>
                <p228:comment id="{00000000-0000-0000-0000-000000000000}"/>
              </p228:anchr>
              <p228:pcntCmplt val="100000"/>
            </p228:event>
          </p228:history>
        </p228:taskDetails>
      </p:ext>
    </p188:extLst>
  </p188:cm>
  <p188:cm id="{D7D8497C-9281-469B-AE93-DBF81EF9ED8D}" authorId="{EFE9FCCF-896F-BDF5-383A-100380675F74}" created="2026-06-14T17:33:03.794">
    <pc:sldMkLst xmlns:pc="http://schemas.microsoft.com/office/powerpoint/2013/main/command">
      <pc:docMk/>
      <pc:sldMk cId="3763688291" sldId="2147481253"/>
    </pc:sldMkLst>
    <p188:txBody>
      <a:bodyPr/>
      <a:lstStyle/>
      <a:p>
        <a:r>
          <a:rPr lang="en-US"/>
          <a:t>NOTE: NEEDS APPROVAL</a:t>
        </a:r>
      </a:p>
    </p188:txBody>
  </p188:cm>
</p188:cmLst>
</file>

<file path=ppt/comments/modernComment_7FFFF68C_FBF12A9C.xml><?xml version="1.0" encoding="utf-8"?>
<p188:cmLst xmlns:a="http://schemas.openxmlformats.org/drawingml/2006/main" xmlns:r="http://schemas.openxmlformats.org/officeDocument/2006/relationships" xmlns:p188="http://schemas.microsoft.com/office/powerpoint/2018/8/main">
  <p188:cm id="{8A858039-93A6-4D6F-8A19-1DAE59421E9A}" authorId="{EFE9FCCF-896F-BDF5-383A-100380675F74}" status="resolved" created="2026-05-14T13:06:58.542" complete="100000">
    <pc:sldMkLst xmlns:pc="http://schemas.microsoft.com/office/powerpoint/2013/main/command">
      <pc:docMk/>
      <pc:sldMk cId="4226886300" sldId="2147481228"/>
    </pc:sldMkLst>
    <p188:txBody>
      <a:bodyPr/>
      <a:lstStyle/>
      <a:p>
        <a:r>
          <a:rPr lang="en-US"/>
          <a:t>Break into two slides?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DA6F47-E267-EA4D-ACE8-FAF2ED165A8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B131FA40-6E6E-C443-ABC1-C56D4E7CE104}"/>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7956454-F326-0F46-85E4-A6A906D8174C}" type="datetimeFigureOut">
              <a:rPr lang="en-US" smtClean="0"/>
              <a:t>8/13/2026</a:t>
            </a:fld>
            <a:endParaRPr lang="en-US"/>
          </a:p>
        </p:txBody>
      </p:sp>
      <p:sp>
        <p:nvSpPr>
          <p:cNvPr id="4" name="Footer Placeholder 3">
            <a:extLst>
              <a:ext uri="{FF2B5EF4-FFF2-40B4-BE49-F238E27FC236}">
                <a16:creationId xmlns:a16="http://schemas.microsoft.com/office/drawing/2014/main" id="{6519B9D6-E380-E641-8E40-45E00736D20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245893-D5F9-D74B-AE86-24732F776AA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E3664DB-EF2F-6B47-B2CF-6B0B9954434C}" type="slidenum">
              <a:rPr lang="en-US" smtClean="0"/>
              <a:t>‹#›</a:t>
            </a:fld>
            <a:endParaRPr lang="en-US"/>
          </a:p>
        </p:txBody>
      </p:sp>
    </p:spTree>
    <p:extLst>
      <p:ext uri="{BB962C8B-B14F-4D97-AF65-F5344CB8AC3E}">
        <p14:creationId xmlns:p14="http://schemas.microsoft.com/office/powerpoint/2010/main" val="25101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C50A0BC-1802-4ACD-A6FA-413E6528453B}" type="datetimeFigureOut">
              <a:rPr lang="en-US" smtClean="0"/>
              <a:t>8/13/2026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1A88A4E-7154-4559-B787-0D00303E2571}" type="slidenum">
              <a:rPr lang="en-US" smtClean="0"/>
              <a:t>‹#›</a:t>
            </a:fld>
            <a:endParaRPr lang="en-US"/>
          </a:p>
        </p:txBody>
      </p:sp>
    </p:spTree>
    <p:extLst>
      <p:ext uri="{BB962C8B-B14F-4D97-AF65-F5344CB8AC3E}">
        <p14:creationId xmlns:p14="http://schemas.microsoft.com/office/powerpoint/2010/main" val="743300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jamanetwork.com/journals/jama-health-forum/fullarticle/2802872#avp230001r2"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amanetwork.com/journals/jama-health-forum/fullarticle/2802872#avp230001r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72">
              <a:defRPr/>
            </a:pPr>
            <a:endParaRPr lang="en-US" dirty="0"/>
          </a:p>
        </p:txBody>
      </p:sp>
      <p:sp>
        <p:nvSpPr>
          <p:cNvPr id="4" name="Slide Number Placeholder 3"/>
          <p:cNvSpPr>
            <a:spLocks noGrp="1"/>
          </p:cNvSpPr>
          <p:nvPr>
            <p:ph type="sldNum" sz="quarter" idx="5"/>
          </p:nvPr>
        </p:nvSpPr>
        <p:spPr/>
        <p:txBody>
          <a:bodyPr/>
          <a:lstStyle/>
          <a:p>
            <a:pPr marL="0" marR="0" lvl="0" indent="0" algn="r" defTabSz="966472" rtl="0" eaLnBrk="1" fontAlgn="auto" latinLnBrk="0" hangingPunct="1">
              <a:lnSpc>
                <a:spcPct val="100000"/>
              </a:lnSpc>
              <a:spcBef>
                <a:spcPts val="0"/>
              </a:spcBef>
              <a:spcAft>
                <a:spcPts val="0"/>
              </a:spcAft>
              <a:buClrTx/>
              <a:buSzTx/>
              <a:buFontTx/>
              <a:buNone/>
              <a:tabLst/>
              <a:defRPr/>
            </a:pPr>
            <a:fld id="{5EF25D98-5053-48E0-842F-7717583696C1}"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472"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32A8080B-B2A5-C536-CEA1-C8D88ECF62A2}"/>
              </a:ext>
            </a:extLst>
          </p:cNvPr>
          <p:cNvSpPr>
            <a:spLocks noGrp="1"/>
          </p:cNvSpPr>
          <p:nvPr>
            <p:ph type="dt" idx="1"/>
          </p:nvPr>
        </p:nvSpPr>
        <p:spPr/>
        <p:txBody>
          <a:bodyPr/>
          <a:lstStyle/>
          <a:p>
            <a:pPr marL="0" marR="0" lvl="0" indent="0" algn="r" defTabSz="474225"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10/28/2024</a:t>
            </a:r>
          </a:p>
        </p:txBody>
      </p:sp>
    </p:spTree>
    <p:extLst>
      <p:ext uri="{BB962C8B-B14F-4D97-AF65-F5344CB8AC3E}">
        <p14:creationId xmlns:p14="http://schemas.microsoft.com/office/powerpoint/2010/main" val="2762833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45DCE-EE10-82F7-14A8-985319102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90E11-3503-095E-13FC-F55DBE7D9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621DC-B193-9678-5A3E-E95D5A496D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B977FE-AE8F-FFEE-8BFF-AD65D4D3D02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A88A4E-7154-4559-B787-0D00303E2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104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212121"/>
                </a:solidFill>
                <a:effectLst/>
                <a:latin typeface="BlinkMacSystemFont"/>
              </a:rPr>
              <a:t>Aiken LH, Lasater KB, Sloane DM, Pogue CA, Fitzpatrick Rosenbaum KE, Muir KJ, McHugh MD; US Clinician Wellbeing Study Consortium. Physician and Nurse Well-Being and Preferred Interventions to Address Burnout in Hospital Practice: Factors Associated With Turnover, Outcomes, and Patient Safety. JAMA Health Forum. 2023 Jul 7;4(7):e231809.</a:t>
            </a:r>
          </a:p>
          <a:p>
            <a:r>
              <a:rPr lang="en-US" b="0" i="0">
                <a:solidFill>
                  <a:srgbClr val="212121"/>
                </a:solidFill>
                <a:effectLst/>
                <a:latin typeface="BlinkMacSystemFont"/>
              </a:rPr>
              <a:t>Aiken LH, </a:t>
            </a:r>
            <a:r>
              <a:rPr lang="en-US" b="0" i="0" err="1">
                <a:solidFill>
                  <a:srgbClr val="212121"/>
                </a:solidFill>
                <a:effectLst/>
                <a:latin typeface="BlinkMacSystemFont"/>
              </a:rPr>
              <a:t>Sermeus</a:t>
            </a:r>
            <a:r>
              <a:rPr lang="en-US" b="0" i="0">
                <a:solidFill>
                  <a:srgbClr val="212121"/>
                </a:solidFill>
                <a:effectLst/>
                <a:latin typeface="BlinkMacSystemFont"/>
              </a:rPr>
              <a:t> W, McKee M, Lasater KB, Sloane D, Pogue CA, Kohnen D, Dello S, Maier CBB, Drennan J, McHugh MD; Magnet4Europe Consortium. Physician and nurse well-being, patient safety and recommendations for interventions: cross-sectional survey in hospitals in six European countries. BMJ Open. 2024 Feb 12;14(2):e079931.</a:t>
            </a:r>
          </a:p>
          <a:p>
            <a:r>
              <a:rPr lang="en-US" b="0" i="0">
                <a:solidFill>
                  <a:srgbClr val="212121"/>
                </a:solidFill>
                <a:effectLst/>
                <a:latin typeface="BlinkMacSystemFont"/>
              </a:rPr>
              <a:t>Owoc J, </a:t>
            </a:r>
            <a:r>
              <a:rPr lang="en-US" b="0" i="0" err="1">
                <a:solidFill>
                  <a:srgbClr val="212121"/>
                </a:solidFill>
                <a:effectLst/>
                <a:latin typeface="BlinkMacSystemFont"/>
              </a:rPr>
              <a:t>Mańczak</a:t>
            </a:r>
            <a:r>
              <a:rPr lang="en-US" b="0" i="0">
                <a:solidFill>
                  <a:srgbClr val="212121"/>
                </a:solidFill>
                <a:effectLst/>
                <a:latin typeface="BlinkMacSystemFont"/>
              </a:rPr>
              <a:t> M, </a:t>
            </a:r>
            <a:r>
              <a:rPr lang="en-US" b="0" i="0" err="1">
                <a:solidFill>
                  <a:srgbClr val="212121"/>
                </a:solidFill>
                <a:effectLst/>
                <a:latin typeface="BlinkMacSystemFont"/>
              </a:rPr>
              <a:t>Jabłońska</a:t>
            </a:r>
            <a:r>
              <a:rPr lang="en-US" b="0" i="0">
                <a:solidFill>
                  <a:srgbClr val="212121"/>
                </a:solidFill>
                <a:effectLst/>
                <a:latin typeface="BlinkMacSystemFont"/>
              </a:rPr>
              <a:t> M, </a:t>
            </a:r>
            <a:r>
              <a:rPr lang="en-US" b="0" i="0" err="1">
                <a:solidFill>
                  <a:srgbClr val="212121"/>
                </a:solidFill>
                <a:effectLst/>
                <a:latin typeface="BlinkMacSystemFont"/>
              </a:rPr>
              <a:t>Tombarkiewicz</a:t>
            </a:r>
            <a:r>
              <a:rPr lang="en-US" b="0" i="0">
                <a:solidFill>
                  <a:srgbClr val="212121"/>
                </a:solidFill>
                <a:effectLst/>
                <a:latin typeface="BlinkMacSystemFont"/>
              </a:rPr>
              <a:t> M, Olszewski R. Association Between Physician Burnout and Self-reported Errors: Meta-analysis. J Patient Saf. 2022 Jan 1;18(1):e180-e188. </a:t>
            </a:r>
          </a:p>
          <a:p>
            <a:r>
              <a:rPr lang="en-US" b="0" i="0">
                <a:solidFill>
                  <a:srgbClr val="212121"/>
                </a:solidFill>
                <a:effectLst/>
                <a:latin typeface="BlinkMacSystemFont"/>
              </a:rPr>
              <a:t>Balch (malpractice) http://refhub.elsevier.com/S0002-9610(21)00759-5/sref24 </a:t>
            </a:r>
          </a:p>
          <a:p>
            <a:r>
              <a:rPr lang="en-US" b="0" i="0">
                <a:solidFill>
                  <a:srgbClr val="212121"/>
                </a:solidFill>
                <a:effectLst/>
                <a:latin typeface="BlinkMacSystemFont"/>
              </a:rPr>
              <a:t>Al-</a:t>
            </a:r>
            <a:r>
              <a:rPr lang="en-US" b="0" i="0" err="1">
                <a:solidFill>
                  <a:srgbClr val="212121"/>
                </a:solidFill>
                <a:effectLst/>
                <a:latin typeface="BlinkMacSystemFont"/>
              </a:rPr>
              <a:t>Ghunaim</a:t>
            </a:r>
            <a:r>
              <a:rPr lang="en-US" b="0" i="0">
                <a:solidFill>
                  <a:srgbClr val="212121"/>
                </a:solidFill>
                <a:effectLst/>
                <a:latin typeface="BlinkMacSystemFont"/>
              </a:rPr>
              <a:t> TA, Johnson J, Biyani CS, Alshahrani KM, Dunning A, O'Connor DB. Surgeon burnout, impact on patient safety and professionalism: A systematic review and meta-analysis. Am J Surg. 2022 Jul;224(1 Pt A):228-238. </a:t>
            </a:r>
          </a:p>
          <a:p>
            <a:r>
              <a:rPr lang="en-US" b="0" i="0">
                <a:solidFill>
                  <a:srgbClr val="212121"/>
                </a:solidFill>
                <a:effectLst/>
                <a:latin typeface="BlinkMacSystemFont"/>
              </a:rPr>
              <a:t>Tawfik DS, Scheid A, Profit J, Shanafelt T, </a:t>
            </a:r>
            <a:r>
              <a:rPr lang="en-US" b="0" i="0" err="1">
                <a:solidFill>
                  <a:srgbClr val="212121"/>
                </a:solidFill>
                <a:effectLst/>
                <a:latin typeface="BlinkMacSystemFont"/>
              </a:rPr>
              <a:t>Trockel</a:t>
            </a:r>
            <a:r>
              <a:rPr lang="en-US" b="0" i="0">
                <a:solidFill>
                  <a:srgbClr val="212121"/>
                </a:solidFill>
                <a:effectLst/>
                <a:latin typeface="BlinkMacSystemFont"/>
              </a:rPr>
              <a:t> M, Adair KC, Sexton JB, Ioannidis JPA. Evidence Relating Health Care Provider Burnout and Quality of Care: A Systematic Review and Meta-analysis. Ann Intern Med. 2019 Oct 15;171(8):555-567.</a:t>
            </a:r>
          </a:p>
          <a:p>
            <a:r>
              <a:rPr lang="en-US" b="0" i="0">
                <a:solidFill>
                  <a:srgbClr val="212121"/>
                </a:solidFill>
                <a:effectLst/>
                <a:latin typeface="BlinkMacSystemFont"/>
              </a:rPr>
              <a:t>Sullivan EE, Khazen M, </a:t>
            </a:r>
            <a:r>
              <a:rPr lang="en-US" b="0" i="0" err="1">
                <a:solidFill>
                  <a:srgbClr val="212121"/>
                </a:solidFill>
                <a:effectLst/>
                <a:latin typeface="BlinkMacSystemFont"/>
              </a:rPr>
              <a:t>Arabadjis</a:t>
            </a:r>
            <a:r>
              <a:rPr lang="en-US" b="0" i="0">
                <a:solidFill>
                  <a:srgbClr val="212121"/>
                </a:solidFill>
                <a:effectLst/>
                <a:latin typeface="BlinkMacSystemFont"/>
              </a:rPr>
              <a:t> SD, </a:t>
            </a:r>
            <a:r>
              <a:rPr lang="en-US" b="0" i="0" err="1">
                <a:solidFill>
                  <a:srgbClr val="212121"/>
                </a:solidFill>
                <a:effectLst/>
                <a:latin typeface="BlinkMacSystemFont"/>
              </a:rPr>
              <a:t>Mirica</a:t>
            </a:r>
            <a:r>
              <a:rPr lang="en-US" b="0" i="0">
                <a:solidFill>
                  <a:srgbClr val="212121"/>
                </a:solidFill>
                <a:effectLst/>
                <a:latin typeface="BlinkMacSystemFont"/>
              </a:rPr>
              <a:t> M, Ramos JM, Olson APJ, Linzer M, Schiff GD. Exploring relationships between physician stress, burnout, and diagnostic elements in clinician notes. Diagnosis (Berl). 2023 Mar 7;10(3):309-312.</a:t>
            </a:r>
            <a:endParaRPr lang="en-US"/>
          </a:p>
        </p:txBody>
      </p:sp>
      <p:sp>
        <p:nvSpPr>
          <p:cNvPr id="4" name="Slide Number Placeholder 3"/>
          <p:cNvSpPr>
            <a:spLocks noGrp="1"/>
          </p:cNvSpPr>
          <p:nvPr>
            <p:ph type="sldNum" sz="quarter" idx="5"/>
          </p:nvPr>
        </p:nvSpPr>
        <p:spPr/>
        <p:txBody>
          <a:bodyPr/>
          <a:lstStyle/>
          <a:p>
            <a:fld id="{B1E69EA8-5D34-D348-AA53-C4A4E09CDFEE}" type="slidenum">
              <a:rPr lang="en-US" smtClean="0"/>
              <a:t>11</a:t>
            </a:fld>
            <a:endParaRPr lang="en-US"/>
          </a:p>
        </p:txBody>
      </p:sp>
    </p:spTree>
    <p:extLst>
      <p:ext uri="{BB962C8B-B14F-4D97-AF65-F5344CB8AC3E}">
        <p14:creationId xmlns:p14="http://schemas.microsoft.com/office/powerpoint/2010/main" val="3709606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F103-B7E9-3726-A180-D630B9416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37276-E259-5500-E238-35E8544B9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85DB7-8BFF-DE15-19AD-F467CDB4C419}"/>
              </a:ext>
            </a:extLst>
          </p:cNvPr>
          <p:cNvSpPr>
            <a:spLocks noGrp="1"/>
          </p:cNvSpPr>
          <p:nvPr>
            <p:ph type="body" idx="1"/>
          </p:nvPr>
        </p:nvSpPr>
        <p:spPr/>
        <p:txBody>
          <a:bodyPr/>
          <a:lstStyle/>
          <a:p>
            <a:pPr>
              <a:lnSpc>
                <a:spcPct val="90000"/>
              </a:lnSpc>
              <a:spcBef>
                <a:spcPts val="1529"/>
              </a:spcBef>
            </a:pPr>
            <a:endParaRPr lang="en-US">
              <a:latin typeface="Quattrocento Sans"/>
            </a:endParaRPr>
          </a:p>
        </p:txBody>
      </p:sp>
      <p:sp>
        <p:nvSpPr>
          <p:cNvPr id="4" name="Slide Number Placeholder 3">
            <a:extLst>
              <a:ext uri="{FF2B5EF4-FFF2-40B4-BE49-F238E27FC236}">
                <a16:creationId xmlns:a16="http://schemas.microsoft.com/office/drawing/2014/main" id="{AEACA0BB-C06B-4439-ED61-BAA9BF7FDE38}"/>
              </a:ext>
            </a:extLst>
          </p:cNvPr>
          <p:cNvSpPr>
            <a:spLocks noGrp="1"/>
          </p:cNvSpPr>
          <p:nvPr>
            <p:ph type="sldNum" sz="quarter" idx="5"/>
          </p:nvPr>
        </p:nvSpPr>
        <p:spPr/>
        <p:txBody>
          <a:bodyPr/>
          <a:lstStyle/>
          <a:p>
            <a:fld id="{51260442-433A-4880-8BAC-1BEB710013B9}" type="slidenum">
              <a:rPr lang="en-US" smtClean="0"/>
              <a:t>13</a:t>
            </a:fld>
            <a:endParaRPr lang="en-US"/>
          </a:p>
        </p:txBody>
      </p:sp>
    </p:spTree>
    <p:extLst>
      <p:ext uri="{BB962C8B-B14F-4D97-AF65-F5344CB8AC3E}">
        <p14:creationId xmlns:p14="http://schemas.microsoft.com/office/powerpoint/2010/main" val="160622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shows a dose-response curve. More session attended, more impact.</a:t>
            </a:r>
          </a:p>
        </p:txBody>
      </p:sp>
      <p:sp>
        <p:nvSpPr>
          <p:cNvPr id="4" name="Slide Number Placeholder 3"/>
          <p:cNvSpPr>
            <a:spLocks noGrp="1"/>
          </p:cNvSpPr>
          <p:nvPr>
            <p:ph type="sldNum" sz="quarter" idx="5"/>
          </p:nvPr>
        </p:nvSpPr>
        <p:spPr/>
        <p:txBody>
          <a:bodyPr/>
          <a:lstStyle/>
          <a:p>
            <a:fld id="{F1A88A4E-7154-4559-B787-0D00303E2571}" type="slidenum">
              <a:rPr lang="en-US" smtClean="0"/>
              <a:t>15</a:t>
            </a:fld>
            <a:endParaRPr lang="en-US"/>
          </a:p>
        </p:txBody>
      </p:sp>
    </p:spTree>
    <p:extLst>
      <p:ext uri="{BB962C8B-B14F-4D97-AF65-F5344CB8AC3E}">
        <p14:creationId xmlns:p14="http://schemas.microsoft.com/office/powerpoint/2010/main" val="58771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A88A4E-7154-4559-B787-0D00303E2571}" type="slidenum">
              <a:rPr lang="en-US" smtClean="0"/>
              <a:t>16</a:t>
            </a:fld>
            <a:endParaRPr lang="en-US"/>
          </a:p>
        </p:txBody>
      </p:sp>
    </p:spTree>
    <p:extLst>
      <p:ext uri="{BB962C8B-B14F-4D97-AF65-F5344CB8AC3E}">
        <p14:creationId xmlns:p14="http://schemas.microsoft.com/office/powerpoint/2010/main" val="3354138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A88A4E-7154-4559-B787-0D00303E2571}" type="slidenum">
              <a:rPr lang="en-US" smtClean="0"/>
              <a:t>17</a:t>
            </a:fld>
            <a:endParaRPr lang="en-US"/>
          </a:p>
        </p:txBody>
      </p:sp>
    </p:spTree>
    <p:extLst>
      <p:ext uri="{BB962C8B-B14F-4D97-AF65-F5344CB8AC3E}">
        <p14:creationId xmlns:p14="http://schemas.microsoft.com/office/powerpoint/2010/main" val="3181419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AA366-9E4D-9E9D-8243-1D26397DD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4E7B9-8613-9CD7-6677-26FB11DBC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71B51-CAAA-F067-7634-41B0E40A3E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F3899-4A6F-5476-0ED5-80EF4694E2C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A88A4E-7154-4559-B787-0D00303E2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782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B6DE5-8D08-2D86-A99D-06E1FE245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0F01C-6F75-ACCC-9A8C-C7FD59DD9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12BC3-3F21-803E-1DF5-DC33750328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E63747-D076-F670-B49D-BF78664C607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A88A4E-7154-4559-B787-0D00303E2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7865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3AA1-3453-4CCA-56F6-517011EC4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AC2D8-78AD-D8F5-83AC-D790B6F69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B2F9AF-4268-D9A6-2806-104BAEEB9D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A60517-405C-46B6-6854-80F6A860104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A88A4E-7154-4559-B787-0D00303E2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655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F54F3-3466-9088-37E3-D343B1B64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0CBAF-08EC-6207-0611-F70A05658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86CCA2-82C4-3395-5A6B-DA7082C09A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7093F4-1023-10C8-95DD-03FF945F48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A88A4E-7154-4559-B787-0D00303E2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261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212121"/>
                </a:solidFill>
                <a:effectLst/>
                <a:latin typeface="BlinkMacSystemFont"/>
              </a:rPr>
              <a:t>Li CJ, Shah YB, Harness ED, Goldberg ZN, Nash DB. Physician Burnout and Medical Errors: Exploring the Relationship, Cost, and Solutions. Am J Med Qual. 2023 Jul-Aug 01;38(4):196-202.</a:t>
            </a:r>
          </a:p>
          <a:p>
            <a:r>
              <a:rPr lang="en-US"/>
              <a:t>https://www.ama-assn.org/press-center/press-releases/surge-medical-liability-premiums-increases-reaches-fourth-year</a:t>
            </a:r>
          </a:p>
          <a:p>
            <a:r>
              <a:rPr lang="en-US">
                <a:hlinkClick r:id="rId3"/>
              </a:rPr>
              <a:t>Burnout, Professionalism, and the Quality of US Health Care | Health Policy | JAMA Health Forum | JAMA Network</a:t>
            </a:r>
            <a:endParaRPr lang="en-US"/>
          </a:p>
          <a:p>
            <a:r>
              <a:rPr lang="en-US"/>
              <a:t>https://www.beckershospitalreview.com/workforce/the-cost-of-nurse-turnover-in-24-numbers-2023.html </a:t>
            </a:r>
          </a:p>
          <a:p>
            <a:r>
              <a:rPr lang="en-US"/>
              <a:t>https://www.beckershospitalreview.com/finance/the-cost-of-physician-turnover.html</a:t>
            </a:r>
          </a:p>
          <a:p>
            <a:r>
              <a:rPr lang="en-US" b="0" i="0">
                <a:solidFill>
                  <a:srgbClr val="212121"/>
                </a:solidFill>
                <a:effectLst/>
                <a:latin typeface="BlinkMacSystemFont"/>
              </a:rPr>
              <a:t>https://www.fitchratings.com/research/us-public-finance/operating-margins-reset-potential-pain-point-for-us-nfp-hospitals-29-01-2024?ite=1055569&amp;ito=2639&amp;itq=830bbef9-6a48-4bdc-a0f0-058bbe8ad808&amp;itx%5Bidio%5D=139430645.</a:t>
            </a:r>
          </a:p>
          <a:p>
            <a:endParaRPr lang="en-US"/>
          </a:p>
        </p:txBody>
      </p:sp>
      <p:sp>
        <p:nvSpPr>
          <p:cNvPr id="4" name="Slide Number Placeholder 3"/>
          <p:cNvSpPr>
            <a:spLocks noGrp="1"/>
          </p:cNvSpPr>
          <p:nvPr>
            <p:ph type="sldNum" sz="quarter" idx="5"/>
          </p:nvPr>
        </p:nvSpPr>
        <p:spPr/>
        <p:txBody>
          <a:bodyPr/>
          <a:lstStyle/>
          <a:p>
            <a:fld id="{F1A88A4E-7154-4559-B787-0D00303E2571}" type="slidenum">
              <a:rPr lang="en-US" smtClean="0"/>
              <a:t>27</a:t>
            </a:fld>
            <a:endParaRPr lang="en-US"/>
          </a:p>
        </p:txBody>
      </p:sp>
    </p:spTree>
    <p:extLst>
      <p:ext uri="{BB962C8B-B14F-4D97-AF65-F5344CB8AC3E}">
        <p14:creationId xmlns:p14="http://schemas.microsoft.com/office/powerpoint/2010/main" val="1541009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8D15B-90D5-C8A6-3A37-D841C1A1B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4753E-D8B6-7BE7-31BA-0DA5FA0AF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19062-0918-8C50-C14C-CD284DB7E367}"/>
              </a:ext>
            </a:extLst>
          </p:cNvPr>
          <p:cNvSpPr>
            <a:spLocks noGrp="1"/>
          </p:cNvSpPr>
          <p:nvPr>
            <p:ph type="body" idx="1"/>
          </p:nvPr>
        </p:nvSpPr>
        <p:spPr/>
        <p:txBody>
          <a:bodyPr/>
          <a:lstStyle/>
          <a:p>
            <a:r>
              <a:rPr lang="en-US" b="0" i="0">
                <a:solidFill>
                  <a:srgbClr val="212121"/>
                </a:solidFill>
                <a:effectLst/>
                <a:latin typeface="BlinkMacSystemFont"/>
              </a:rPr>
              <a:t>Li CJ, Shah YB, Harness ED, Goldberg ZN, Nash DB. Physician Burnout and Medical Errors: Exploring the Relationship, Cost, and Solutions. Am J Med Qual. 2023 Jul-Aug 01;38(4):196-202.</a:t>
            </a:r>
          </a:p>
          <a:p>
            <a:r>
              <a:rPr lang="en-US"/>
              <a:t>https://www.ama-assn.org/press-center/press-releases/surge-medical-liability-premiums-increases-reaches-fourth-year</a:t>
            </a:r>
          </a:p>
          <a:p>
            <a:r>
              <a:rPr lang="en-US">
                <a:hlinkClick r:id="rId3"/>
              </a:rPr>
              <a:t>Burnout, Professionalism, and the Quality of US Health Care | Health Policy | JAMA Health Forum | JAMA Network</a:t>
            </a:r>
            <a:endParaRPr lang="en-US"/>
          </a:p>
          <a:p>
            <a:r>
              <a:rPr lang="en-US"/>
              <a:t>https://www.beckershospitalreview.com/workforce/the-cost-of-nurse-turnover-in-24-numbers-2023.html </a:t>
            </a:r>
          </a:p>
          <a:p>
            <a:r>
              <a:rPr lang="en-US"/>
              <a:t>https://www.beckershospitalreview.com/finance/the-cost-of-physician-turnover.html</a:t>
            </a:r>
          </a:p>
          <a:p>
            <a:r>
              <a:rPr lang="en-US" b="0" i="0">
                <a:solidFill>
                  <a:srgbClr val="212121"/>
                </a:solidFill>
                <a:effectLst/>
                <a:latin typeface="BlinkMacSystemFont"/>
              </a:rPr>
              <a:t>https://www.fitchratings.com/research/us-public-finance/operating-margins-reset-potential-pain-point-for-us-nfp-hospitals-29-01-2024?ite=1055569&amp;ito=2639&amp;itq=830bbef9-6a48-4bdc-a0f0-058bbe8ad808&amp;itx%5Bidio%5D=139430645.</a:t>
            </a:r>
          </a:p>
          <a:p>
            <a:endParaRPr lang="en-US"/>
          </a:p>
        </p:txBody>
      </p:sp>
      <p:sp>
        <p:nvSpPr>
          <p:cNvPr id="4" name="Slide Number Placeholder 3">
            <a:extLst>
              <a:ext uri="{FF2B5EF4-FFF2-40B4-BE49-F238E27FC236}">
                <a16:creationId xmlns:a16="http://schemas.microsoft.com/office/drawing/2014/main" id="{D556C9B4-45D0-88A7-32FB-B78BB0678562}"/>
              </a:ext>
            </a:extLst>
          </p:cNvPr>
          <p:cNvSpPr>
            <a:spLocks noGrp="1"/>
          </p:cNvSpPr>
          <p:nvPr>
            <p:ph type="sldNum" sz="quarter" idx="5"/>
          </p:nvPr>
        </p:nvSpPr>
        <p:spPr/>
        <p:txBody>
          <a:bodyPr/>
          <a:lstStyle/>
          <a:p>
            <a:fld id="{F1A88A4E-7154-4559-B787-0D00303E2571}" type="slidenum">
              <a:rPr lang="en-US" smtClean="0"/>
              <a:t>28</a:t>
            </a:fld>
            <a:endParaRPr lang="en-US"/>
          </a:p>
        </p:txBody>
      </p:sp>
    </p:spTree>
    <p:extLst>
      <p:ext uri="{BB962C8B-B14F-4D97-AF65-F5344CB8AC3E}">
        <p14:creationId xmlns:p14="http://schemas.microsoft.com/office/powerpoint/2010/main" val="247540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BD3F5-BED0-FD97-313F-26E4D8BF1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32334-4CD4-4773-817A-29DD28278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F7429-D49D-CEBA-5548-057D6A4596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9C40A-0F12-331F-AD58-52AB3D510495}"/>
              </a:ext>
            </a:extLst>
          </p:cNvPr>
          <p:cNvSpPr>
            <a:spLocks noGrp="1"/>
          </p:cNvSpPr>
          <p:nvPr>
            <p:ph type="sldNum" sz="quarter" idx="5"/>
          </p:nvPr>
        </p:nvSpPr>
        <p:spPr/>
        <p:txBody>
          <a:bodyPr/>
          <a:lstStyle/>
          <a:p>
            <a:pPr defTabSz="465887">
              <a:defRPr/>
            </a:pPr>
            <a:fld id="{F1A88A4E-7154-4559-B787-0D00303E2571}" type="slidenum">
              <a:rPr lang="en-US">
                <a:solidFill>
                  <a:prstClr val="black"/>
                </a:solidFill>
                <a:latin typeface="Calibri" panose="020F0502020204030204"/>
              </a:rPr>
              <a:pPr defTabSz="465887">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3892447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DE31-7AB0-B1D9-CE0E-DF5113A71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23E9D-DA91-8596-47F5-196EAD19D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10301-F9E3-AE36-AC2C-2A367DD25201}"/>
              </a:ext>
            </a:extLst>
          </p:cNvPr>
          <p:cNvSpPr>
            <a:spLocks noGrp="1"/>
          </p:cNvSpPr>
          <p:nvPr>
            <p:ph type="body" idx="1"/>
          </p:nvPr>
        </p:nvSpPr>
        <p:spPr/>
        <p:txBody>
          <a:bodyPr/>
          <a:lstStyle/>
          <a:p>
            <a:pPr>
              <a:lnSpc>
                <a:spcPts val="2934"/>
              </a:lnSpc>
            </a:pPr>
            <a:endParaRPr lang="en-US">
              <a:solidFill>
                <a:srgbClr val="003563"/>
              </a:solidFill>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C1F66826-A63A-6041-C2CD-FB4275E28584}"/>
              </a:ext>
            </a:extLst>
          </p:cNvPr>
          <p:cNvSpPr>
            <a:spLocks noGrp="1"/>
          </p:cNvSpPr>
          <p:nvPr>
            <p:ph type="sldNum" sz="quarter" idx="5"/>
          </p:nvPr>
        </p:nvSpPr>
        <p:spPr/>
        <p:txBody>
          <a:bodyPr/>
          <a:lstStyle/>
          <a:p>
            <a:fld id="{51260442-433A-4880-8BAC-1BEB710013B9}" type="slidenum">
              <a:rPr lang="en-US" smtClean="0"/>
              <a:t>39</a:t>
            </a:fld>
            <a:endParaRPr lang="en-US"/>
          </a:p>
        </p:txBody>
      </p:sp>
    </p:spTree>
    <p:extLst>
      <p:ext uri="{BB962C8B-B14F-4D97-AF65-F5344CB8AC3E}">
        <p14:creationId xmlns:p14="http://schemas.microsoft.com/office/powerpoint/2010/main" val="1943307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04FA7-B12F-8BF0-F243-DC6D2CB461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C93C2-C5B0-66C9-EE51-A82974D6A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D63D32-C07C-D99C-5237-63FC018A26AB}"/>
              </a:ext>
            </a:extLst>
          </p:cNvPr>
          <p:cNvSpPr>
            <a:spLocks noGrp="1"/>
          </p:cNvSpPr>
          <p:nvPr>
            <p:ph type="body" idx="1"/>
          </p:nvPr>
        </p:nvSpPr>
        <p:spPr/>
        <p:txBody>
          <a:bodyPr/>
          <a:lstStyle/>
          <a:p>
            <a:endParaRPr lang="en-US">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1A12DA12-13C6-58A7-B505-6439FD2FCFD7}"/>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1260442-433A-4880-8BAC-1BEB710013B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123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934"/>
              </a:lnSpc>
            </a:pPr>
            <a:endParaRPr lang="en-US">
              <a:solidFill>
                <a:srgbClr val="003563"/>
              </a:solidFill>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fld id="{51260442-433A-4880-8BAC-1BEB710013B9}" type="slidenum">
              <a:rPr lang="en-US" smtClean="0"/>
              <a:t>41</a:t>
            </a:fld>
            <a:endParaRPr lang="en-US"/>
          </a:p>
        </p:txBody>
      </p:sp>
    </p:spTree>
    <p:extLst>
      <p:ext uri="{BB962C8B-B14F-4D97-AF65-F5344CB8AC3E}">
        <p14:creationId xmlns:p14="http://schemas.microsoft.com/office/powerpoint/2010/main" val="247197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260442-433A-4880-8BAC-1BEB710013B9}" type="slidenum">
              <a:rPr lang="en-US" smtClean="0"/>
              <a:pPr/>
              <a:t>42</a:t>
            </a:fld>
            <a:endParaRPr lang="en-US"/>
          </a:p>
        </p:txBody>
      </p:sp>
    </p:spTree>
    <p:extLst>
      <p:ext uri="{BB962C8B-B14F-4D97-AF65-F5344CB8AC3E}">
        <p14:creationId xmlns:p14="http://schemas.microsoft.com/office/powerpoint/2010/main" val="1039602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A picture containing shirt, umbrella&#10;&#10;Description automatically generated">
            <a:extLst>
              <a:ext uri="{FF2B5EF4-FFF2-40B4-BE49-F238E27FC236}">
                <a16:creationId xmlns:a16="http://schemas.microsoft.com/office/drawing/2014/main" id="{E1091C16-59DD-1D49-947E-16DBC13A0E9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013" y="-106449"/>
            <a:ext cx="5230813" cy="1644410"/>
          </a:xfrm>
          <a:prstGeom prst="rect">
            <a:avLst/>
          </a:prstGeom>
        </p:spPr>
      </p:pic>
      <p:sp>
        <p:nvSpPr>
          <p:cNvPr id="2" name="Title 1"/>
          <p:cNvSpPr>
            <a:spLocks noGrp="1"/>
          </p:cNvSpPr>
          <p:nvPr>
            <p:ph type="ctrTitle"/>
          </p:nvPr>
        </p:nvSpPr>
        <p:spPr>
          <a:xfrm>
            <a:off x="543339" y="1692966"/>
            <a:ext cx="5804452" cy="1909762"/>
          </a:xfrm>
        </p:spPr>
        <p:txBody>
          <a:bodyPr anchor="b">
            <a:normAutofit/>
          </a:bodyPr>
          <a:lstStyle>
            <a:lvl1pPr algn="l">
              <a:defRPr sz="4800" b="1">
                <a:solidFill>
                  <a:schemeClr val="tx2"/>
                </a:solidFill>
              </a:defRPr>
            </a:lvl1pPr>
          </a:lstStyle>
          <a:p>
            <a:r>
              <a:rPr lang="en-US"/>
              <a:t>Click to edit Master title style</a:t>
            </a:r>
          </a:p>
        </p:txBody>
      </p:sp>
      <p:sp>
        <p:nvSpPr>
          <p:cNvPr id="3" name="Subtitle 2"/>
          <p:cNvSpPr>
            <a:spLocks noGrp="1"/>
          </p:cNvSpPr>
          <p:nvPr>
            <p:ph type="subTitle" idx="1"/>
          </p:nvPr>
        </p:nvSpPr>
        <p:spPr>
          <a:xfrm>
            <a:off x="543339" y="4161181"/>
            <a:ext cx="9144000" cy="118938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pic>
        <p:nvPicPr>
          <p:cNvPr id="8" name="Picture 7" descr="A picture containing object, clock&#10;&#10;Description automatically generated">
            <a:extLst>
              <a:ext uri="{FF2B5EF4-FFF2-40B4-BE49-F238E27FC236}">
                <a16:creationId xmlns:a16="http://schemas.microsoft.com/office/drawing/2014/main" id="{73ECA80C-3673-004B-A590-84F649BAFBCF}"/>
              </a:ext>
            </a:extLst>
          </p:cNvPr>
          <p:cNvPicPr>
            <a:picLocks noChangeAspect="1"/>
          </p:cNvPicPr>
          <p:nvPr userDrawn="1"/>
        </p:nvPicPr>
        <p:blipFill>
          <a:blip r:embed="rId3" cstate="email">
            <a:alphaModFix amt="50000"/>
            <a:extLst>
              <a:ext uri="{28A0092B-C50C-407E-A947-70E740481C1C}">
                <a14:useLocalDpi xmlns:a14="http://schemas.microsoft.com/office/drawing/2010/main"/>
              </a:ext>
            </a:extLst>
          </a:blip>
          <a:stretch>
            <a:fillRect/>
          </a:stretch>
        </p:blipFill>
        <p:spPr>
          <a:xfrm>
            <a:off x="57642" y="0"/>
            <a:ext cx="12134358" cy="6858000"/>
          </a:xfrm>
          <a:prstGeom prst="rect">
            <a:avLst/>
          </a:prstGeom>
        </p:spPr>
      </p:pic>
    </p:spTree>
    <p:extLst>
      <p:ext uri="{BB962C8B-B14F-4D97-AF65-F5344CB8AC3E}">
        <p14:creationId xmlns:p14="http://schemas.microsoft.com/office/powerpoint/2010/main" val="83072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E4B9D9-C081-4C43-824C-A4CE4D2F2F2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ctrTitle"/>
          </p:nvPr>
        </p:nvSpPr>
        <p:spPr>
          <a:xfrm>
            <a:off x="914400" y="1122363"/>
            <a:ext cx="10363200" cy="2387600"/>
          </a:xfrm>
        </p:spPr>
        <p:txBody>
          <a:bodyPr anchor="b">
            <a:normAutofit/>
          </a:bodyPr>
          <a:lstStyle>
            <a:lvl1pPr algn="ctr">
              <a:defRPr sz="4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856382"/>
            <a:ext cx="9144000" cy="1401417"/>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spTree>
    <p:extLst>
      <p:ext uri="{BB962C8B-B14F-4D97-AF65-F5344CB8AC3E}">
        <p14:creationId xmlns:p14="http://schemas.microsoft.com/office/powerpoint/2010/main" val="382869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80F23E-8C94-0C46-8EBD-FDD41BC3792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4112418"/>
          </a:xfrm>
          <a:prstGeom prst="rect">
            <a:avLst/>
          </a:prstGeom>
        </p:spPr>
      </p:pic>
      <p:sp>
        <p:nvSpPr>
          <p:cNvPr id="3" name="Text Placeholder 2"/>
          <p:cNvSpPr>
            <a:spLocks noGrp="1"/>
          </p:cNvSpPr>
          <p:nvPr>
            <p:ph type="body" idx="1"/>
          </p:nvPr>
        </p:nvSpPr>
        <p:spPr>
          <a:xfrm>
            <a:off x="831851" y="5570540"/>
            <a:ext cx="10515600" cy="519112"/>
          </a:xfrm>
        </p:spPr>
        <p:txBody>
          <a:bodyPr/>
          <a:lstStyle>
            <a:lvl1pPr marL="0" indent="0" algn="ctr">
              <a:buNone/>
              <a:defRPr sz="2400">
                <a:solidFill>
                  <a:srgbClr val="016FA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sp>
        <p:nvSpPr>
          <p:cNvPr id="2" name="Title 1"/>
          <p:cNvSpPr>
            <a:spLocks noGrp="1"/>
          </p:cNvSpPr>
          <p:nvPr>
            <p:ph type="title"/>
          </p:nvPr>
        </p:nvSpPr>
        <p:spPr>
          <a:xfrm>
            <a:off x="2291385" y="3266271"/>
            <a:ext cx="7596532" cy="750612"/>
          </a:xfrm>
        </p:spPr>
        <p:txBody>
          <a:bodyPr anchor="b">
            <a:normAutofit/>
          </a:bodyPr>
          <a:lstStyle>
            <a:lvl1pPr algn="ctr">
              <a:defRPr sz="4800" b="1">
                <a:solidFill>
                  <a:schemeClr val="bg1"/>
                </a:solidFill>
              </a:defRPr>
            </a:lvl1pPr>
          </a:lstStyle>
          <a:p>
            <a:r>
              <a:rPr lang="en-US"/>
              <a:t>Click to edit Master title style</a:t>
            </a:r>
          </a:p>
        </p:txBody>
      </p:sp>
    </p:spTree>
    <p:extLst>
      <p:ext uri="{BB962C8B-B14F-4D97-AF65-F5344CB8AC3E}">
        <p14:creationId xmlns:p14="http://schemas.microsoft.com/office/powerpoint/2010/main" val="125090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F2EEB0-8E1C-E34D-B414-CBBDD6FC2F86}"/>
              </a:ext>
            </a:extLst>
          </p:cNvPr>
          <p:cNvSpPr/>
          <p:nvPr userDrawn="1"/>
        </p:nvSpPr>
        <p:spPr>
          <a:xfrm>
            <a:off x="-60960" y="-121920"/>
            <a:ext cx="12313920" cy="3779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Text Placeholder 2"/>
          <p:cNvSpPr>
            <a:spLocks noGrp="1"/>
          </p:cNvSpPr>
          <p:nvPr>
            <p:ph type="body" idx="1"/>
          </p:nvPr>
        </p:nvSpPr>
        <p:spPr>
          <a:xfrm>
            <a:off x="831851" y="5570540"/>
            <a:ext cx="10515600" cy="519112"/>
          </a:xfrm>
        </p:spPr>
        <p:txBody>
          <a:bodyPr/>
          <a:lstStyle>
            <a:lvl1pPr marL="0" indent="0" algn="ctr">
              <a:buNone/>
              <a:defRPr sz="2400">
                <a:solidFill>
                  <a:srgbClr val="016FA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pic>
        <p:nvPicPr>
          <p:cNvPr id="15" name="Picture 14" descr="A picture containing clock&#10;&#10;Description automatically generated">
            <a:extLst>
              <a:ext uri="{FF2B5EF4-FFF2-40B4-BE49-F238E27FC236}">
                <a16:creationId xmlns:a16="http://schemas.microsoft.com/office/drawing/2014/main" id="{F9321FF4-FE56-2144-B169-7BD04FD5E0B5}"/>
              </a:ext>
            </a:extLst>
          </p:cNvPr>
          <p:cNvPicPr>
            <a:picLocks noChangeAspect="1"/>
          </p:cNvPicPr>
          <p:nvPr userDrawn="1"/>
        </p:nvPicPr>
        <p:blipFill>
          <a:blip r:embed="rId2">
            <a:alphaModFix amt="50000"/>
          </a:blip>
          <a:stretch>
            <a:fillRect/>
          </a:stretch>
        </p:blipFill>
        <p:spPr>
          <a:xfrm>
            <a:off x="3800475" y="768348"/>
            <a:ext cx="4591051" cy="4591051"/>
          </a:xfrm>
          <a:prstGeom prst="rect">
            <a:avLst/>
          </a:prstGeom>
        </p:spPr>
      </p:pic>
      <p:sp>
        <p:nvSpPr>
          <p:cNvPr id="2" name="Title 1"/>
          <p:cNvSpPr>
            <a:spLocks noGrp="1"/>
          </p:cNvSpPr>
          <p:nvPr>
            <p:ph type="title"/>
          </p:nvPr>
        </p:nvSpPr>
        <p:spPr>
          <a:xfrm>
            <a:off x="3451619" y="2806946"/>
            <a:ext cx="5276063" cy="750612"/>
          </a:xfrm>
        </p:spPr>
        <p:txBody>
          <a:bodyPr anchor="b">
            <a:normAutofit/>
          </a:bodyPr>
          <a:lstStyle>
            <a:lvl1pPr algn="ctr">
              <a:defRPr sz="4800" b="1">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0349474D-216F-4A8B-BEEB-6B9062C3592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1751744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F66DC7-614C-BC4A-8DFE-D979399BFFC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848" y="0"/>
            <a:ext cx="12206777" cy="2534675"/>
          </a:xfrm>
          <a:prstGeom prst="rect">
            <a:avLst/>
          </a:prstGeom>
        </p:spPr>
      </p:pic>
      <p:sp>
        <p:nvSpPr>
          <p:cNvPr id="3" name="Text Placeholder 2"/>
          <p:cNvSpPr>
            <a:spLocks noGrp="1"/>
          </p:cNvSpPr>
          <p:nvPr>
            <p:ph type="body" idx="1"/>
          </p:nvPr>
        </p:nvSpPr>
        <p:spPr>
          <a:xfrm>
            <a:off x="831851" y="4323325"/>
            <a:ext cx="10515600" cy="519112"/>
          </a:xfrm>
        </p:spPr>
        <p:txBody>
          <a:bodyPr/>
          <a:lstStyle>
            <a:lvl1pPr marL="0" indent="0" algn="ctr">
              <a:buNone/>
              <a:defRPr sz="2400">
                <a:solidFill>
                  <a:srgbClr val="016FA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sp>
        <p:nvSpPr>
          <p:cNvPr id="2" name="Title 1"/>
          <p:cNvSpPr>
            <a:spLocks noGrp="1"/>
          </p:cNvSpPr>
          <p:nvPr>
            <p:ph type="title"/>
          </p:nvPr>
        </p:nvSpPr>
        <p:spPr>
          <a:xfrm>
            <a:off x="1741395" y="1016018"/>
            <a:ext cx="8727682" cy="750612"/>
          </a:xfrm>
        </p:spPr>
        <p:txBody>
          <a:bodyPr anchor="b">
            <a:normAutofit/>
          </a:bodyPr>
          <a:lstStyle>
            <a:lvl1pPr algn="ctr">
              <a:defRPr sz="4800" b="1">
                <a:solidFill>
                  <a:schemeClr val="bg1"/>
                </a:solidFill>
              </a:defRPr>
            </a:lvl1pPr>
          </a:lstStyle>
          <a:p>
            <a:r>
              <a:rPr lang="en-US"/>
              <a:t>Click to edit Master title style</a:t>
            </a:r>
          </a:p>
        </p:txBody>
      </p:sp>
    </p:spTree>
    <p:extLst>
      <p:ext uri="{BB962C8B-B14F-4D97-AF65-F5344CB8AC3E}">
        <p14:creationId xmlns:p14="http://schemas.microsoft.com/office/powerpoint/2010/main" val="1055845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34CC8A-3DFF-8446-861F-9113EB8EAD1C}"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pic>
        <p:nvPicPr>
          <p:cNvPr id="10" name="Picture 9" descr="A close up of a logo&#10;&#10;Description automatically generated">
            <a:extLst>
              <a:ext uri="{FF2B5EF4-FFF2-40B4-BE49-F238E27FC236}">
                <a16:creationId xmlns:a16="http://schemas.microsoft.com/office/drawing/2014/main" id="{CAD12360-1B67-AC4D-91BD-9245A21A7FA1}"/>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50799" y="-60326"/>
            <a:ext cx="2260600" cy="2260600"/>
          </a:xfrm>
          <a:prstGeom prst="rect">
            <a:avLst/>
          </a:prstGeom>
        </p:spPr>
      </p:pic>
      <p:sp>
        <p:nvSpPr>
          <p:cNvPr id="12" name="Content Placeholder 2">
            <a:extLst>
              <a:ext uri="{FF2B5EF4-FFF2-40B4-BE49-F238E27FC236}">
                <a16:creationId xmlns:a16="http://schemas.microsoft.com/office/drawing/2014/main" id="{70C8EC00-3BD0-6E4E-AA4C-07BA284BEEF7}"/>
              </a:ext>
            </a:extLst>
          </p:cNvPr>
          <p:cNvSpPr>
            <a:spLocks noGrp="1"/>
          </p:cNvSpPr>
          <p:nvPr>
            <p:ph sz="half" idx="13"/>
          </p:nvPr>
        </p:nvSpPr>
        <p:spPr>
          <a:xfrm>
            <a:off x="1583106" y="2200274"/>
            <a:ext cx="902208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pic>
        <p:nvPicPr>
          <p:cNvPr id="11" name="Picture 10">
            <a:extLst>
              <a:ext uri="{FF2B5EF4-FFF2-40B4-BE49-F238E27FC236}">
                <a16:creationId xmlns:a16="http://schemas.microsoft.com/office/drawing/2014/main" id="{3E3DC9C1-EAE3-C544-B7AC-A4CCA7DAC84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334892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2834CC8A-3DFF-8446-861F-9113EB8EAD1C}" type="datetimeFigureOut">
              <a:rPr lang="en-US" smtClean="0"/>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296A0E-B4D9-2B45-91CB-9F1A2EB5417D}" type="slidenum">
              <a:rPr lang="en-US" smtClean="0"/>
              <a:t>‹#›</a:t>
            </a:fld>
            <a:endParaRPr lang="en-US"/>
          </a:p>
        </p:txBody>
      </p:sp>
      <p:sp>
        <p:nvSpPr>
          <p:cNvPr id="9" name="Text Placeholder 8">
            <a:extLst>
              <a:ext uri="{FF2B5EF4-FFF2-40B4-BE49-F238E27FC236}">
                <a16:creationId xmlns:a16="http://schemas.microsoft.com/office/drawing/2014/main" id="{80E64FDC-5E99-CB4B-9C8E-6B448AE83B74}"/>
              </a:ext>
            </a:extLst>
          </p:cNvPr>
          <p:cNvSpPr>
            <a:spLocks noGrp="1"/>
          </p:cNvSpPr>
          <p:nvPr>
            <p:ph type="body" sz="quarter" idx="13"/>
          </p:nvPr>
        </p:nvSpPr>
        <p:spPr>
          <a:xfrm>
            <a:off x="838200" y="2008188"/>
            <a:ext cx="10515600" cy="3741448"/>
          </a:xfrm>
        </p:spPr>
        <p:txBody>
          <a:bodyPr/>
          <a:lstStyle>
            <a:lvl1pPr>
              <a:defRPr b="0">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FFA9966F-2BD9-A749-A471-BE97F8968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3206314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8294" y="1888714"/>
            <a:ext cx="4946226" cy="3617490"/>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2" name="Title 1"/>
          <p:cNvSpPr>
            <a:spLocks noGrp="1"/>
          </p:cNvSpPr>
          <p:nvPr>
            <p:ph type="title"/>
          </p:nvPr>
        </p:nvSpPr>
        <p:spPr>
          <a:xfrm>
            <a:off x="582507" y="232094"/>
            <a:ext cx="11026987" cy="1066620"/>
          </a:xfrm>
        </p:spPr>
        <p:txBody>
          <a:bodyPr>
            <a:normAutofit/>
          </a:bodyPr>
          <a:lstStyle>
            <a:lvl1pPr algn="ctr">
              <a:defRPr sz="3600" b="1">
                <a:solidFill>
                  <a:schemeClr val="tx2"/>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B340108B-A708-C045-9205-04FB8C8514B4}"/>
              </a:ext>
            </a:extLst>
          </p:cNvPr>
          <p:cNvSpPr>
            <a:spLocks noGrp="1"/>
          </p:cNvSpPr>
          <p:nvPr>
            <p:ph sz="half" idx="13"/>
          </p:nvPr>
        </p:nvSpPr>
        <p:spPr>
          <a:xfrm>
            <a:off x="6407574" y="1888713"/>
            <a:ext cx="4946226" cy="3614409"/>
          </a:xfrm>
        </p:spPr>
        <p:txBody>
          <a:bodyPr/>
          <a:lstStyle>
            <a:lvl1pPr>
              <a:defRPr sz="2400" b="1">
                <a:solidFill>
                  <a:schemeClr val="accent1"/>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D8CA1513-C2BF-A14D-8FEE-024EC0F44F28}"/>
              </a:ext>
            </a:extLst>
          </p:cNvPr>
          <p:cNvSpPr/>
          <p:nvPr userDrawn="1"/>
        </p:nvSpPr>
        <p:spPr>
          <a:xfrm>
            <a:off x="530859" y="1755228"/>
            <a:ext cx="5365443" cy="3942119"/>
          </a:xfrm>
          <a:prstGeom prst="rect">
            <a:avLst/>
          </a:prstGeom>
          <a:noFill/>
          <a:ln w="38100">
            <a:solidFill>
              <a:srgbClr val="016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DE7DC2-302C-5E4A-9E02-A590F6086D8E}"/>
              </a:ext>
            </a:extLst>
          </p:cNvPr>
          <p:cNvSpPr/>
          <p:nvPr userDrawn="1"/>
        </p:nvSpPr>
        <p:spPr>
          <a:xfrm>
            <a:off x="6200139" y="1755228"/>
            <a:ext cx="5365443" cy="392127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logo&#10;&#10;Description automatically generated">
            <a:extLst>
              <a:ext uri="{FF2B5EF4-FFF2-40B4-BE49-F238E27FC236}">
                <a16:creationId xmlns:a16="http://schemas.microsoft.com/office/drawing/2014/main" id="{F6AAA0A2-B3B9-D740-9172-FC214A06BF6F}"/>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50799" y="-60326"/>
            <a:ext cx="2037716" cy="2037716"/>
          </a:xfrm>
          <a:prstGeom prst="rect">
            <a:avLst/>
          </a:prstGeom>
        </p:spPr>
      </p:pic>
      <p:pic>
        <p:nvPicPr>
          <p:cNvPr id="15" name="Picture 14">
            <a:extLst>
              <a:ext uri="{FF2B5EF4-FFF2-40B4-BE49-F238E27FC236}">
                <a16:creationId xmlns:a16="http://schemas.microsoft.com/office/drawing/2014/main" id="{8DEA186E-1CF5-5940-ACE2-4252196A337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302159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8294" y="1888714"/>
            <a:ext cx="4946226" cy="3617490"/>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2" name="Title 1"/>
          <p:cNvSpPr>
            <a:spLocks noGrp="1"/>
          </p:cNvSpPr>
          <p:nvPr>
            <p:ph type="title"/>
          </p:nvPr>
        </p:nvSpPr>
        <p:spPr>
          <a:xfrm>
            <a:off x="582507" y="232094"/>
            <a:ext cx="11026987" cy="1066620"/>
          </a:xfrm>
        </p:spPr>
        <p:txBody>
          <a:bodyPr>
            <a:normAutofit/>
          </a:bodyPr>
          <a:lstStyle>
            <a:lvl1pPr algn="ctr">
              <a:defRPr sz="3600" b="1">
                <a:solidFill>
                  <a:schemeClr val="tx2"/>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B340108B-A708-C045-9205-04FB8C8514B4}"/>
              </a:ext>
            </a:extLst>
          </p:cNvPr>
          <p:cNvSpPr>
            <a:spLocks noGrp="1"/>
          </p:cNvSpPr>
          <p:nvPr>
            <p:ph sz="half" idx="13"/>
          </p:nvPr>
        </p:nvSpPr>
        <p:spPr>
          <a:xfrm>
            <a:off x="6407574" y="1888713"/>
            <a:ext cx="4946226" cy="3614409"/>
          </a:xfrm>
        </p:spPr>
        <p:txBody>
          <a:bodyPr/>
          <a:lstStyle>
            <a:lvl1pPr>
              <a:defRPr sz="2400" b="1">
                <a:solidFill>
                  <a:srgbClr val="003563"/>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D8CA1513-C2BF-A14D-8FEE-024EC0F44F28}"/>
              </a:ext>
            </a:extLst>
          </p:cNvPr>
          <p:cNvSpPr/>
          <p:nvPr userDrawn="1"/>
        </p:nvSpPr>
        <p:spPr>
          <a:xfrm>
            <a:off x="530859" y="1755228"/>
            <a:ext cx="5365443" cy="3942119"/>
          </a:xfrm>
          <a:prstGeom prst="rect">
            <a:avLst/>
          </a:prstGeom>
          <a:noFill/>
          <a:ln w="38100">
            <a:solidFill>
              <a:srgbClr val="016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DE7DC2-302C-5E4A-9E02-A590F6086D8E}"/>
              </a:ext>
            </a:extLst>
          </p:cNvPr>
          <p:cNvSpPr/>
          <p:nvPr userDrawn="1"/>
        </p:nvSpPr>
        <p:spPr>
          <a:xfrm>
            <a:off x="6200139" y="1755228"/>
            <a:ext cx="5365443" cy="3921272"/>
          </a:xfrm>
          <a:prstGeom prst="rect">
            <a:avLst/>
          </a:prstGeom>
          <a:noFill/>
          <a:ln w="38100">
            <a:solidFill>
              <a:srgbClr val="003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logo&#10;&#10;Description automatically generated">
            <a:extLst>
              <a:ext uri="{FF2B5EF4-FFF2-40B4-BE49-F238E27FC236}">
                <a16:creationId xmlns:a16="http://schemas.microsoft.com/office/drawing/2014/main" id="{F6AAA0A2-B3B9-D740-9172-FC214A06BF6F}"/>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50799" y="-60326"/>
            <a:ext cx="2037716" cy="2037716"/>
          </a:xfrm>
          <a:prstGeom prst="rect">
            <a:avLst/>
          </a:prstGeom>
        </p:spPr>
      </p:pic>
      <p:pic>
        <p:nvPicPr>
          <p:cNvPr id="15" name="Picture 14">
            <a:extLst>
              <a:ext uri="{FF2B5EF4-FFF2-40B4-BE49-F238E27FC236}">
                <a16:creationId xmlns:a16="http://schemas.microsoft.com/office/drawing/2014/main" id="{8DEA186E-1CF5-5940-ACE2-4252196A337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1435485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8" name="Picture 7" descr="A picture containing fish&#10;&#10;Description automatically generated">
            <a:extLst>
              <a:ext uri="{FF2B5EF4-FFF2-40B4-BE49-F238E27FC236}">
                <a16:creationId xmlns:a16="http://schemas.microsoft.com/office/drawing/2014/main" id="{B0EB6290-49EF-1947-AD4B-93D869F97E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47" y="-30314"/>
            <a:ext cx="12269884" cy="1522540"/>
          </a:xfrm>
          <a:prstGeom prst="rect">
            <a:avLst/>
          </a:prstGeom>
        </p:spPr>
      </p:pic>
      <p:sp>
        <p:nvSpPr>
          <p:cNvPr id="3" name="Content Placeholder 2"/>
          <p:cNvSpPr>
            <a:spLocks noGrp="1"/>
          </p:cNvSpPr>
          <p:nvPr>
            <p:ph sz="half" idx="1"/>
          </p:nvPr>
        </p:nvSpPr>
        <p:spPr>
          <a:xfrm>
            <a:off x="1032087" y="1754633"/>
            <a:ext cx="4946226" cy="4150041"/>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2" name="Title 1"/>
          <p:cNvSpPr>
            <a:spLocks noGrp="1"/>
          </p:cNvSpPr>
          <p:nvPr>
            <p:ph type="title"/>
          </p:nvPr>
        </p:nvSpPr>
        <p:spPr>
          <a:xfrm>
            <a:off x="582507" y="232093"/>
            <a:ext cx="11026987" cy="1260133"/>
          </a:xfrm>
        </p:spPr>
        <p:txBody>
          <a:bodyPr>
            <a:normAutofit/>
          </a:bodyPr>
          <a:lstStyle>
            <a:lvl1pPr algn="ctr">
              <a:defRPr sz="3600" b="1">
                <a:solidFill>
                  <a:schemeClr val="bg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B340108B-A708-C045-9205-04FB8C8514B4}"/>
              </a:ext>
            </a:extLst>
          </p:cNvPr>
          <p:cNvSpPr>
            <a:spLocks noGrp="1"/>
          </p:cNvSpPr>
          <p:nvPr>
            <p:ph sz="half" idx="13"/>
          </p:nvPr>
        </p:nvSpPr>
        <p:spPr>
          <a:xfrm>
            <a:off x="6137487" y="1754633"/>
            <a:ext cx="4946226" cy="4150041"/>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D5BD8457-01C4-D847-8E68-65C7A0D2124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330828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17" name="Picture 16" descr="A close up of a logo&#10;&#10;Description automatically generated">
            <a:extLst>
              <a:ext uri="{FF2B5EF4-FFF2-40B4-BE49-F238E27FC236}">
                <a16:creationId xmlns:a16="http://schemas.microsoft.com/office/drawing/2014/main" id="{B868BD75-9EF2-0C4E-BEF4-0C5BB01992A7}"/>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50799" y="-60326"/>
            <a:ext cx="1971039" cy="1971039"/>
          </a:xfrm>
          <a:prstGeom prst="rect">
            <a:avLst/>
          </a:prstGeom>
        </p:spPr>
      </p:pic>
      <p:sp>
        <p:nvSpPr>
          <p:cNvPr id="20" name="Rounded Rectangle 19">
            <a:extLst>
              <a:ext uri="{FF2B5EF4-FFF2-40B4-BE49-F238E27FC236}">
                <a16:creationId xmlns:a16="http://schemas.microsoft.com/office/drawing/2014/main" id="{A7A2C68E-3E53-E046-B137-BCC92A08B058}"/>
              </a:ext>
            </a:extLst>
          </p:cNvPr>
          <p:cNvSpPr/>
          <p:nvPr userDrawn="1"/>
        </p:nvSpPr>
        <p:spPr>
          <a:xfrm>
            <a:off x="5997576" y="1558290"/>
            <a:ext cx="5183188" cy="8239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ounded Rectangle 12">
            <a:extLst>
              <a:ext uri="{FF2B5EF4-FFF2-40B4-BE49-F238E27FC236}">
                <a16:creationId xmlns:a16="http://schemas.microsoft.com/office/drawing/2014/main" id="{23582017-F8DE-694F-9850-D4AD5B1B4A76}"/>
              </a:ext>
            </a:extLst>
          </p:cNvPr>
          <p:cNvSpPr/>
          <p:nvPr userDrawn="1"/>
        </p:nvSpPr>
        <p:spPr>
          <a:xfrm>
            <a:off x="709826" y="1558290"/>
            <a:ext cx="5183188" cy="8239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722526" y="1691639"/>
            <a:ext cx="5157787" cy="508635"/>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984875" y="1691639"/>
            <a:ext cx="5183188" cy="508635"/>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2834CC8A-3DFF-8446-861F-9113EB8EAD1C}" type="datetimeFigureOut">
              <a:rPr lang="en-US" smtClean="0"/>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296A0E-B4D9-2B45-91CB-9F1A2EB5417D}" type="slidenum">
              <a:rPr lang="en-US" smtClean="0"/>
              <a:t>‹#›</a:t>
            </a:fld>
            <a:endParaRPr lang="en-US"/>
          </a:p>
        </p:txBody>
      </p:sp>
      <p:sp>
        <p:nvSpPr>
          <p:cNvPr id="12" name="Title 1">
            <a:extLst>
              <a:ext uri="{FF2B5EF4-FFF2-40B4-BE49-F238E27FC236}">
                <a16:creationId xmlns:a16="http://schemas.microsoft.com/office/drawing/2014/main" id="{38CC503C-0A6F-A244-A78F-E417F7895F5E}"/>
              </a:ext>
            </a:extLst>
          </p:cNvPr>
          <p:cNvSpPr>
            <a:spLocks noGrp="1"/>
          </p:cNvSpPr>
          <p:nvPr>
            <p:ph type="title"/>
          </p:nvPr>
        </p:nvSpPr>
        <p:spPr>
          <a:xfrm>
            <a:off x="682758" y="376397"/>
            <a:ext cx="10515600" cy="1106485"/>
          </a:xfrm>
        </p:spPr>
        <p:txBody>
          <a:bodyPr>
            <a:noAutofit/>
          </a:bodyPr>
          <a:lstStyle>
            <a:lvl1pPr>
              <a:defRPr sz="4000" b="1">
                <a:solidFill>
                  <a:schemeClr val="tx2"/>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92E3DB12-A884-114C-A982-CBCD207B90B7}"/>
              </a:ext>
            </a:extLst>
          </p:cNvPr>
          <p:cNvSpPr>
            <a:spLocks noGrp="1"/>
          </p:cNvSpPr>
          <p:nvPr>
            <p:ph sz="half" idx="13"/>
          </p:nvPr>
        </p:nvSpPr>
        <p:spPr>
          <a:xfrm>
            <a:off x="838200" y="2457610"/>
            <a:ext cx="492644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69A29D47-37FF-6A45-B08B-6697DA301DDA}"/>
              </a:ext>
            </a:extLst>
          </p:cNvPr>
          <p:cNvSpPr>
            <a:spLocks noGrp="1"/>
          </p:cNvSpPr>
          <p:nvPr>
            <p:ph sz="half" idx="14"/>
          </p:nvPr>
        </p:nvSpPr>
        <p:spPr>
          <a:xfrm>
            <a:off x="6147380" y="2457610"/>
            <a:ext cx="492644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a:extLst>
              <a:ext uri="{FF2B5EF4-FFF2-40B4-BE49-F238E27FC236}">
                <a16:creationId xmlns:a16="http://schemas.microsoft.com/office/drawing/2014/main" id="{39F1F117-F682-E24E-9431-87D56FD1C08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2158091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17" name="Picture 16" descr="A close up of a logo&#10;&#10;Description automatically generated">
            <a:extLst>
              <a:ext uri="{FF2B5EF4-FFF2-40B4-BE49-F238E27FC236}">
                <a16:creationId xmlns:a16="http://schemas.microsoft.com/office/drawing/2014/main" id="{B868BD75-9EF2-0C4E-BEF4-0C5BB01992A7}"/>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50799" y="-60326"/>
            <a:ext cx="1971039" cy="1971039"/>
          </a:xfrm>
          <a:prstGeom prst="rect">
            <a:avLst/>
          </a:prstGeom>
        </p:spPr>
      </p:pic>
      <p:sp>
        <p:nvSpPr>
          <p:cNvPr id="20" name="Rounded Rectangle 19">
            <a:extLst>
              <a:ext uri="{FF2B5EF4-FFF2-40B4-BE49-F238E27FC236}">
                <a16:creationId xmlns:a16="http://schemas.microsoft.com/office/drawing/2014/main" id="{A7A2C68E-3E53-E046-B137-BCC92A08B058}"/>
              </a:ext>
            </a:extLst>
          </p:cNvPr>
          <p:cNvSpPr/>
          <p:nvPr userDrawn="1"/>
        </p:nvSpPr>
        <p:spPr>
          <a:xfrm>
            <a:off x="5997576" y="1558290"/>
            <a:ext cx="5183188" cy="823912"/>
          </a:xfrm>
          <a:prstGeom prst="round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ounded Rectangle 12">
            <a:extLst>
              <a:ext uri="{FF2B5EF4-FFF2-40B4-BE49-F238E27FC236}">
                <a16:creationId xmlns:a16="http://schemas.microsoft.com/office/drawing/2014/main" id="{23582017-F8DE-694F-9850-D4AD5B1B4A76}"/>
              </a:ext>
            </a:extLst>
          </p:cNvPr>
          <p:cNvSpPr/>
          <p:nvPr userDrawn="1"/>
        </p:nvSpPr>
        <p:spPr>
          <a:xfrm>
            <a:off x="709826" y="1558290"/>
            <a:ext cx="5183188" cy="823912"/>
          </a:xfrm>
          <a:prstGeom prst="roundRect">
            <a:avLst/>
          </a:prstGeom>
          <a:solidFill>
            <a:srgbClr val="016F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722526" y="1691639"/>
            <a:ext cx="5157787" cy="508635"/>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984875" y="1691639"/>
            <a:ext cx="5183188" cy="508635"/>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2834CC8A-3DFF-8446-861F-9113EB8EAD1C}" type="datetimeFigureOut">
              <a:rPr lang="en-US" smtClean="0"/>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296A0E-B4D9-2B45-91CB-9F1A2EB5417D}" type="slidenum">
              <a:rPr lang="en-US" smtClean="0"/>
              <a:t>‹#›</a:t>
            </a:fld>
            <a:endParaRPr lang="en-US"/>
          </a:p>
        </p:txBody>
      </p:sp>
      <p:sp>
        <p:nvSpPr>
          <p:cNvPr id="12" name="Title 1">
            <a:extLst>
              <a:ext uri="{FF2B5EF4-FFF2-40B4-BE49-F238E27FC236}">
                <a16:creationId xmlns:a16="http://schemas.microsoft.com/office/drawing/2014/main" id="{38CC503C-0A6F-A244-A78F-E417F7895F5E}"/>
              </a:ext>
            </a:extLst>
          </p:cNvPr>
          <p:cNvSpPr>
            <a:spLocks noGrp="1"/>
          </p:cNvSpPr>
          <p:nvPr>
            <p:ph type="title"/>
          </p:nvPr>
        </p:nvSpPr>
        <p:spPr>
          <a:xfrm>
            <a:off x="682758" y="376397"/>
            <a:ext cx="10515600" cy="1106485"/>
          </a:xfrm>
        </p:spPr>
        <p:txBody>
          <a:bodyPr>
            <a:noAutofit/>
          </a:bodyPr>
          <a:lstStyle>
            <a:lvl1pPr>
              <a:defRPr sz="4000" b="1">
                <a:solidFill>
                  <a:schemeClr val="tx2"/>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92E3DB12-A884-114C-A982-CBCD207B90B7}"/>
              </a:ext>
            </a:extLst>
          </p:cNvPr>
          <p:cNvSpPr>
            <a:spLocks noGrp="1"/>
          </p:cNvSpPr>
          <p:nvPr>
            <p:ph sz="half" idx="13"/>
          </p:nvPr>
        </p:nvSpPr>
        <p:spPr>
          <a:xfrm>
            <a:off x="838200" y="2457610"/>
            <a:ext cx="492644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69A29D47-37FF-6A45-B08B-6697DA301DDA}"/>
              </a:ext>
            </a:extLst>
          </p:cNvPr>
          <p:cNvSpPr>
            <a:spLocks noGrp="1"/>
          </p:cNvSpPr>
          <p:nvPr>
            <p:ph sz="half" idx="14"/>
          </p:nvPr>
        </p:nvSpPr>
        <p:spPr>
          <a:xfrm>
            <a:off x="6147380" y="2457610"/>
            <a:ext cx="492644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a:extLst>
              <a:ext uri="{FF2B5EF4-FFF2-40B4-BE49-F238E27FC236}">
                <a16:creationId xmlns:a16="http://schemas.microsoft.com/office/drawing/2014/main" id="{39F1F117-F682-E24E-9431-87D56FD1C08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4160577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6680" y="351184"/>
            <a:ext cx="3932237" cy="1600200"/>
          </a:xfrm>
        </p:spPr>
        <p:txBody>
          <a:bodyPr anchor="b">
            <a:normAutofit/>
          </a:bodyPr>
          <a:lstStyle>
            <a:lvl1pPr>
              <a:defRPr sz="2800" b="1">
                <a:solidFill>
                  <a:srgbClr val="016FAC"/>
                </a:solidFill>
              </a:defRPr>
            </a:lvl1pPr>
          </a:lstStyle>
          <a:p>
            <a:r>
              <a:rPr lang="en-US"/>
              <a:t>Click to edit Master title style</a:t>
            </a:r>
          </a:p>
        </p:txBody>
      </p:sp>
      <p:sp>
        <p:nvSpPr>
          <p:cNvPr id="4" name="Text Placeholder 3"/>
          <p:cNvSpPr>
            <a:spLocks noGrp="1"/>
          </p:cNvSpPr>
          <p:nvPr>
            <p:ph type="body" sz="half" idx="2"/>
          </p:nvPr>
        </p:nvSpPr>
        <p:spPr>
          <a:xfrm>
            <a:off x="526680" y="2126974"/>
            <a:ext cx="3932237" cy="36359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14" name="Content Placeholder 2">
            <a:extLst>
              <a:ext uri="{FF2B5EF4-FFF2-40B4-BE49-F238E27FC236}">
                <a16:creationId xmlns:a16="http://schemas.microsoft.com/office/drawing/2014/main" id="{E8B58088-DF22-C147-961B-2EF33D11DB4D}"/>
              </a:ext>
            </a:extLst>
          </p:cNvPr>
          <p:cNvSpPr>
            <a:spLocks noGrp="1"/>
          </p:cNvSpPr>
          <p:nvPr>
            <p:ph sz="half" idx="14"/>
          </p:nvPr>
        </p:nvSpPr>
        <p:spPr>
          <a:xfrm>
            <a:off x="5337505" y="730713"/>
            <a:ext cx="5835180" cy="4358822"/>
          </a:xfrm>
        </p:spPr>
        <p:txBody>
          <a:bodyPr/>
          <a:lstStyle>
            <a:lvl1pPr>
              <a:defRPr sz="2400" b="1">
                <a:solidFill>
                  <a:schemeClr val="accent1"/>
                </a:solidFill>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4A196E3F-BD1E-7140-8DC2-F36BC5E642D1}"/>
              </a:ext>
            </a:extLst>
          </p:cNvPr>
          <p:cNvSpPr/>
          <p:nvPr userDrawn="1"/>
        </p:nvSpPr>
        <p:spPr>
          <a:xfrm>
            <a:off x="4985597" y="479426"/>
            <a:ext cx="6538996" cy="486139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0CBA326-A538-E94C-8366-7CB18779516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1043179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8A28A61-445E-B648-92BF-1D39B2044D7D}"/>
              </a:ext>
            </a:extLst>
          </p:cNvPr>
          <p:cNvSpPr>
            <a:spLocks noGrp="1"/>
          </p:cNvSpPr>
          <p:nvPr>
            <p:ph type="pic" sz="quarter" idx="13"/>
          </p:nvPr>
        </p:nvSpPr>
        <p:spPr>
          <a:xfrm>
            <a:off x="5518150" y="457200"/>
            <a:ext cx="6096000" cy="5413375"/>
          </a:xfrm>
        </p:spPr>
        <p:txBody>
          <a:bodyPr/>
          <a:lstStyle/>
          <a:p>
            <a:endParaRPr lang="en-US"/>
          </a:p>
        </p:txBody>
      </p:sp>
      <p:sp>
        <p:nvSpPr>
          <p:cNvPr id="2" name="Title 1"/>
          <p:cNvSpPr>
            <a:spLocks noGrp="1"/>
          </p:cNvSpPr>
          <p:nvPr>
            <p:ph type="title"/>
          </p:nvPr>
        </p:nvSpPr>
        <p:spPr>
          <a:xfrm>
            <a:off x="579570" y="893675"/>
            <a:ext cx="4364996" cy="1189653"/>
          </a:xfrm>
        </p:spPr>
        <p:txBody>
          <a:bodyPr anchor="b">
            <a:normAutofit/>
          </a:bodyPr>
          <a:lstStyle>
            <a:lvl1pPr>
              <a:defRPr sz="2800" b="1">
                <a:solidFill>
                  <a:srgbClr val="016FAC"/>
                </a:solidFill>
              </a:defRPr>
            </a:lvl1pPr>
          </a:lstStyle>
          <a:p>
            <a:r>
              <a:rPr lang="en-US"/>
              <a:t>Click to edit Master title style</a:t>
            </a:r>
          </a:p>
        </p:txBody>
      </p:sp>
      <p:sp>
        <p:nvSpPr>
          <p:cNvPr id="4" name="Text Placeholder 3"/>
          <p:cNvSpPr>
            <a:spLocks noGrp="1"/>
          </p:cNvSpPr>
          <p:nvPr>
            <p:ph type="body" sz="half" idx="2"/>
          </p:nvPr>
        </p:nvSpPr>
        <p:spPr>
          <a:xfrm>
            <a:off x="588580" y="2246250"/>
            <a:ext cx="4364996" cy="33662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pic>
        <p:nvPicPr>
          <p:cNvPr id="15" name="Picture 14">
            <a:extLst>
              <a:ext uri="{FF2B5EF4-FFF2-40B4-BE49-F238E27FC236}">
                <a16:creationId xmlns:a16="http://schemas.microsoft.com/office/drawing/2014/main" id="{EB40D3E4-E187-5744-90A9-6DAEC810715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1221676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Quote">
    <p:spTree>
      <p:nvGrpSpPr>
        <p:cNvPr id="1" name=""/>
        <p:cNvGrpSpPr/>
        <p:nvPr/>
      </p:nvGrpSpPr>
      <p:grpSpPr>
        <a:xfrm>
          <a:off x="0" y="0"/>
          <a:ext cx="0" cy="0"/>
          <a:chOff x="0" y="0"/>
          <a:chExt cx="0" cy="0"/>
        </a:xfrm>
      </p:grpSpPr>
      <p:sp>
        <p:nvSpPr>
          <p:cNvPr id="2" name="Title 1"/>
          <p:cNvSpPr>
            <a:spLocks noGrp="1"/>
          </p:cNvSpPr>
          <p:nvPr>
            <p:ph type="title"/>
          </p:nvPr>
        </p:nvSpPr>
        <p:spPr>
          <a:xfrm>
            <a:off x="536029" y="1676723"/>
            <a:ext cx="4548927" cy="3185500"/>
          </a:xfrm>
        </p:spPr>
        <p:txBody>
          <a:bodyPr anchor="b">
            <a:normAutofit/>
          </a:bodyPr>
          <a:lstStyle>
            <a:lvl1pPr>
              <a:defRPr sz="3600" b="1">
                <a:solidFill>
                  <a:schemeClr val="tx2"/>
                </a:solidFill>
              </a:defRPr>
            </a:lvl1pPr>
          </a:lstStyle>
          <a:p>
            <a:r>
              <a:rPr lang="en-US"/>
              <a:t>Click to edit Master title style</a:t>
            </a:r>
          </a:p>
        </p:txBody>
      </p:sp>
      <p:sp>
        <p:nvSpPr>
          <p:cNvPr id="5" name="Date Placeholder 4"/>
          <p:cNvSpPr>
            <a:spLocks noGrp="1"/>
          </p:cNvSpPr>
          <p:nvPr>
            <p:ph type="dt" sz="half" idx="10"/>
          </p:nvPr>
        </p:nvSpPr>
        <p:spPr/>
        <p:txBody>
          <a:bodyPr/>
          <a:lstStyle/>
          <a:p>
            <a:fld id="{2834CC8A-3DFF-8446-861F-9113EB8EAD1C}"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14" name="Picture Placeholder 11">
            <a:extLst>
              <a:ext uri="{FF2B5EF4-FFF2-40B4-BE49-F238E27FC236}">
                <a16:creationId xmlns:a16="http://schemas.microsoft.com/office/drawing/2014/main" id="{337C71C8-C934-444F-B0FE-031798DEC424}"/>
              </a:ext>
            </a:extLst>
          </p:cNvPr>
          <p:cNvSpPr>
            <a:spLocks noGrp="1"/>
          </p:cNvSpPr>
          <p:nvPr>
            <p:ph type="pic" sz="quarter" idx="13"/>
          </p:nvPr>
        </p:nvSpPr>
        <p:spPr>
          <a:xfrm>
            <a:off x="5518150" y="457200"/>
            <a:ext cx="6096000" cy="5413375"/>
          </a:xfrm>
        </p:spPr>
        <p:txBody>
          <a:bodyPr/>
          <a:lstStyle/>
          <a:p>
            <a:endParaRPr lang="en-US"/>
          </a:p>
        </p:txBody>
      </p:sp>
      <p:pic>
        <p:nvPicPr>
          <p:cNvPr id="13" name="Picture 12">
            <a:extLst>
              <a:ext uri="{FF2B5EF4-FFF2-40B4-BE49-F238E27FC236}">
                <a16:creationId xmlns:a16="http://schemas.microsoft.com/office/drawing/2014/main" id="{AA82DFC4-FC3D-2848-918B-9FB8102865C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99" y="6402573"/>
            <a:ext cx="12269889" cy="497427"/>
          </a:xfrm>
          <a:prstGeom prst="rect">
            <a:avLst/>
          </a:prstGeom>
        </p:spPr>
      </p:pic>
    </p:spTree>
    <p:extLst>
      <p:ext uri="{BB962C8B-B14F-4D97-AF65-F5344CB8AC3E}">
        <p14:creationId xmlns:p14="http://schemas.microsoft.com/office/powerpoint/2010/main" val="1300250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8E52-819D-40EB-BD22-C93D155982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73FCA9-9DD7-4D46-93D3-0AC3F9D7886C}"/>
              </a:ext>
            </a:extLst>
          </p:cNvPr>
          <p:cNvSpPr>
            <a:spLocks noGrp="1"/>
          </p:cNvSpPr>
          <p:nvPr>
            <p:ph type="dt" sz="half" idx="10"/>
          </p:nvPr>
        </p:nvSpPr>
        <p:spPr/>
        <p:txBody>
          <a:bodyPr/>
          <a:lstStyle/>
          <a:p>
            <a:fld id="{2834CC8A-3DFF-8446-861F-9113EB8EAD1C}" type="datetimeFigureOut">
              <a:rPr lang="en-US" smtClean="0"/>
              <a:t>8/13/2026</a:t>
            </a:fld>
            <a:endParaRPr lang="en-US"/>
          </a:p>
        </p:txBody>
      </p:sp>
      <p:sp>
        <p:nvSpPr>
          <p:cNvPr id="4" name="Footer Placeholder 3">
            <a:extLst>
              <a:ext uri="{FF2B5EF4-FFF2-40B4-BE49-F238E27FC236}">
                <a16:creationId xmlns:a16="http://schemas.microsoft.com/office/drawing/2014/main" id="{605970D6-3D82-484F-80AB-704FC4F197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4AA872-AF6C-449B-905B-3EC61FDC6595}"/>
              </a:ext>
            </a:extLst>
          </p:cNvPr>
          <p:cNvSpPr>
            <a:spLocks noGrp="1"/>
          </p:cNvSpPr>
          <p:nvPr>
            <p:ph type="sldNum" sz="quarter" idx="12"/>
          </p:nvPr>
        </p:nvSpPr>
        <p:spPr/>
        <p:txBody>
          <a:bodyPr/>
          <a:lstStyle/>
          <a:p>
            <a:fld id="{0F296A0E-B4D9-2B45-91CB-9F1A2EB5417D}" type="slidenum">
              <a:rPr lang="en-US" smtClean="0"/>
              <a:t>‹#›</a:t>
            </a:fld>
            <a:endParaRPr lang="en-US"/>
          </a:p>
        </p:txBody>
      </p:sp>
      <p:pic>
        <p:nvPicPr>
          <p:cNvPr id="6" name="Picture 5" descr="A picture containing fish&#10;&#10;Description automatically generated">
            <a:extLst>
              <a:ext uri="{FF2B5EF4-FFF2-40B4-BE49-F238E27FC236}">
                <a16:creationId xmlns:a16="http://schemas.microsoft.com/office/drawing/2014/main" id="{A8B372E2-56C1-414A-9E23-19F74662E13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2118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EBADE0-D6A9-B479-A3DC-7F6A42542F7E}"/>
              </a:ext>
            </a:extLst>
          </p:cNvPr>
          <p:cNvSpPr>
            <a:spLocks noGrp="1"/>
          </p:cNvSpPr>
          <p:nvPr>
            <p:ph type="dt" sz="half" idx="10"/>
          </p:nvPr>
        </p:nvSpPr>
        <p:spPr/>
        <p:txBody>
          <a:bodyPr/>
          <a:lstStyle/>
          <a:p>
            <a:fld id="{7FFF72EE-91BA-496A-A86B-06498ACC4ACD}" type="datetimeFigureOut">
              <a:rPr lang="en-US" smtClean="0"/>
              <a:t>8/13/2026</a:t>
            </a:fld>
            <a:endParaRPr lang="en-US"/>
          </a:p>
        </p:txBody>
      </p:sp>
      <p:sp>
        <p:nvSpPr>
          <p:cNvPr id="3" name="Footer Placeholder 2">
            <a:extLst>
              <a:ext uri="{FF2B5EF4-FFF2-40B4-BE49-F238E27FC236}">
                <a16:creationId xmlns:a16="http://schemas.microsoft.com/office/drawing/2014/main" id="{2B563F7A-7935-4C3F-5025-4828385232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C759FA-CCD3-0979-88E1-9C226B137EBD}"/>
              </a:ext>
            </a:extLst>
          </p:cNvPr>
          <p:cNvSpPr>
            <a:spLocks noGrp="1"/>
          </p:cNvSpPr>
          <p:nvPr>
            <p:ph type="sldNum" sz="quarter" idx="12"/>
          </p:nvPr>
        </p:nvSpPr>
        <p:spPr/>
        <p:txBody>
          <a:bodyPr/>
          <a:lstStyle/>
          <a:p>
            <a:fld id="{85A83CBD-FF5A-4805-BECF-F85C7F70945D}" type="slidenum">
              <a:rPr lang="en-US" smtClean="0"/>
              <a:t>‹#›</a:t>
            </a:fld>
            <a:endParaRPr lang="en-US"/>
          </a:p>
        </p:txBody>
      </p:sp>
    </p:spTree>
    <p:extLst>
      <p:ext uri="{BB962C8B-B14F-4D97-AF65-F5344CB8AC3E}">
        <p14:creationId xmlns:p14="http://schemas.microsoft.com/office/powerpoint/2010/main" val="4162234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4" descr="A picture containing light&#10;&#10;Description automatically generated">
            <a:extLst>
              <a:ext uri="{FF2B5EF4-FFF2-40B4-BE49-F238E27FC236}">
                <a16:creationId xmlns:a16="http://schemas.microsoft.com/office/drawing/2014/main" id="{F11E4AC7-69BE-E149-B2FD-41DFF3EB45F2}"/>
              </a:ext>
            </a:extLst>
          </p:cNvPr>
          <p:cNvPicPr>
            <a:picLocks noChangeAspect="1"/>
          </p:cNvPicPr>
          <p:nvPr userDrawn="1"/>
        </p:nvPicPr>
        <p:blipFill>
          <a:blip r:embed="rId2" cstate="email">
            <a:alphaModFix amt="35000"/>
            <a:extLst>
              <a:ext uri="{28A0092B-C50C-407E-A947-70E740481C1C}">
                <a14:useLocalDpi xmlns:a14="http://schemas.microsoft.com/office/drawing/2010/main"/>
              </a:ext>
            </a:extLst>
          </a:blip>
          <a:stretch>
            <a:fillRect/>
          </a:stretch>
        </p:blipFill>
        <p:spPr>
          <a:xfrm>
            <a:off x="6350" y="6350"/>
            <a:ext cx="12179300" cy="6845300"/>
          </a:xfrm>
          <a:prstGeom prst="rect">
            <a:avLst/>
          </a:prstGeom>
        </p:spPr>
      </p:pic>
      <p:pic>
        <p:nvPicPr>
          <p:cNvPr id="4" name="Picture 3">
            <a:extLst>
              <a:ext uri="{FF2B5EF4-FFF2-40B4-BE49-F238E27FC236}">
                <a16:creationId xmlns:a16="http://schemas.microsoft.com/office/drawing/2014/main" id="{AF780594-E567-4D0B-9388-34829003BBB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7091" y="6372493"/>
            <a:ext cx="12246181" cy="496466"/>
          </a:xfrm>
          <a:prstGeom prst="rect">
            <a:avLst/>
          </a:prstGeom>
        </p:spPr>
      </p:pic>
    </p:spTree>
    <p:extLst>
      <p:ext uri="{BB962C8B-B14F-4D97-AF65-F5344CB8AC3E}">
        <p14:creationId xmlns:p14="http://schemas.microsoft.com/office/powerpoint/2010/main" val="241707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B8C9D1-4F42-AD4C-8136-8BB6C596E771}"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E13EE8-F481-C846-94E3-0102CB9DF8A7}" type="slidenum">
              <a:rPr lang="en-US" smtClean="0"/>
              <a:t>‹#›</a:t>
            </a:fld>
            <a:endParaRPr lang="en-US"/>
          </a:p>
        </p:txBody>
      </p:sp>
    </p:spTree>
    <p:extLst>
      <p:ext uri="{BB962C8B-B14F-4D97-AF65-F5344CB8AC3E}">
        <p14:creationId xmlns:p14="http://schemas.microsoft.com/office/powerpoint/2010/main" val="1361917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9/17/2024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49242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9/17/2024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5521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9/17/2024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86220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9/17/2024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53513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9/17/2024</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72718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9/17/2024</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4231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9/17/2024</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3599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9/17/2024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7067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9/17/2024</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196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9/17/2024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94694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9/17/2024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4242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34CC8A-3DFF-8446-861F-9113EB8EAD1C}" type="datetimeFigureOut">
              <a:rPr lang="en-US" smtClean="0"/>
              <a:t>8/13/2026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296A0E-B4D9-2B45-91CB-9F1A2EB5417D}" type="slidenum">
              <a:rPr lang="en-US" smtClean="0"/>
              <a:t>‹#›</a:t>
            </a:fld>
            <a:endParaRPr lang="en-US"/>
          </a:p>
        </p:txBody>
      </p:sp>
    </p:spTree>
    <p:extLst>
      <p:ext uri="{BB962C8B-B14F-4D97-AF65-F5344CB8AC3E}">
        <p14:creationId xmlns:p14="http://schemas.microsoft.com/office/powerpoint/2010/main" val="4111930260"/>
      </p:ext>
    </p:extLst>
  </p:cSld>
  <p:clrMap bg1="lt1" tx1="dk1" bg2="lt2" tx2="dk2" accent1="accent1" accent2="accent2" accent3="accent3" accent4="accent4" accent5="accent5" accent6="accent6" hlink="hlink" folHlink="folHlink"/>
  <p:sldLayoutIdLst>
    <p:sldLayoutId id="2147483685" r:id="rId1"/>
    <p:sldLayoutId id="2147483684" r:id="rId2"/>
    <p:sldLayoutId id="2147483663" r:id="rId3"/>
    <p:sldLayoutId id="2147483683" r:id="rId4"/>
    <p:sldLayoutId id="2147483703" r:id="rId5"/>
    <p:sldLayoutId id="2147483672" r:id="rId6"/>
    <p:sldLayoutId id="2147483676" r:id="rId7"/>
    <p:sldLayoutId id="2147483664" r:id="rId8"/>
    <p:sldLayoutId id="2147483702" r:id="rId9"/>
    <p:sldLayoutId id="2147483687" r:id="rId10"/>
    <p:sldLayoutId id="2147483665" r:id="rId11"/>
    <p:sldLayoutId id="2147483701" r:id="rId12"/>
    <p:sldLayoutId id="2147483668" r:id="rId13"/>
    <p:sldLayoutId id="2147483679" r:id="rId14"/>
    <p:sldLayoutId id="2147483688" r:id="rId15"/>
    <p:sldLayoutId id="2147483700" r:id="rId16"/>
    <p:sldLayoutId id="2147483704" r:id="rId17"/>
    <p:sldLayoutId id="2147483705" r:id="rId18"/>
    <p:sldLayoutId id="214748370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a:t>9/17/2024</a:t>
            </a: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4602007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mmunity@theschwartzcenter.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6.xml"/><Relationship Id="rId1" Type="http://schemas.openxmlformats.org/officeDocument/2006/relationships/tags" Target="../tags/tag1.xml"/><Relationship Id="rId5" Type="http://schemas.openxmlformats.org/officeDocument/2006/relationships/image" Target="../media/image15.pn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theschwartzcenter.org/research/schwartz-rounds-research/" TargetMode="External"/><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2.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7.xml"/><Relationship Id="rId1" Type="http://schemas.openxmlformats.org/officeDocument/2006/relationships/tags" Target="../tags/tag3.xml"/><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microsoft.com/office/2018/10/relationships/comments" Target="../comments/modernComment_7F995300_C77873B.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4.xml"/><Relationship Id="rId5" Type="http://schemas.openxmlformats.org/officeDocument/2006/relationships/image" Target="../media/image32.png"/><Relationship Id="rId4" Type="http://schemas.microsoft.com/office/2018/10/relationships/comments" Target="../comments/modernComment_7FFFD28A_7FA1264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7.sv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sv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53.svg"/><Relationship Id="rId2" Type="http://schemas.microsoft.com/office/2018/10/relationships/comments" Target="../comments/modernComment_7FFFF6A3_19FB33AC.xm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53.svg"/><Relationship Id="rId2" Type="http://schemas.microsoft.com/office/2018/10/relationships/comments" Target="../comments/modernComment_7FFFF6A4_62CBFB85.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3" Type="http://schemas.openxmlformats.org/officeDocument/2006/relationships/image" Target="../media/image53.svg"/><Relationship Id="rId2" Type="http://schemas.microsoft.com/office/2018/10/relationships/comments" Target="../comments/modernComment_7FFFF6A5_E0555363.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70.svg"/><Relationship Id="rId4" Type="http://schemas.openxmlformats.org/officeDocument/2006/relationships/image" Target="../media/image69.sv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7.xml"/><Relationship Id="rId1" Type="http://schemas.openxmlformats.org/officeDocument/2006/relationships/tags" Target="../tags/tag5.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svg"/><Relationship Id="rId7" Type="http://schemas.openxmlformats.org/officeDocument/2006/relationships/image" Target="../media/image80.svg"/><Relationship Id="rId2" Type="http://schemas.openxmlformats.org/officeDocument/2006/relationships/image" Target="../media/image75.png"/><Relationship Id="rId1" Type="http://schemas.openxmlformats.org/officeDocument/2006/relationships/slideLayout" Target="../slideLayouts/slideLayout17.xml"/><Relationship Id="rId6" Type="http://schemas.openxmlformats.org/officeDocument/2006/relationships/image" Target="../media/image79.svg"/><Relationship Id="rId5" Type="http://schemas.openxmlformats.org/officeDocument/2006/relationships/image" Target="../media/image78.svg"/><Relationship Id="rId4" Type="http://schemas.openxmlformats.org/officeDocument/2006/relationships/image" Target="../media/image77.svg"/><Relationship Id="rId9"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hyperlink" Target="https://www.theschwartzcenter.org/the-case-for-compassion/" TargetMode="External"/><Relationship Id="rId2" Type="http://schemas.openxmlformats.org/officeDocument/2006/relationships/hyperlink" Target="https://www.theschwartzcenter.org/media/Schwartz-Rounds-Research-Summary-and-Chart-2024.pdf"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microsoft.com/office/2018/10/relationships/comments" Target="../comments/modernComment_7FFFF68C_FBF12A9C.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hyperlink" Target="https://www.theschwartzcenter.org/research/evidence-in-action/" TargetMode="External"/><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D84A39-7EA4-E7DA-EE49-0EE930A9C3C4}"/>
              </a:ext>
            </a:extLst>
          </p:cNvPr>
          <p:cNvSpPr/>
          <p:nvPr/>
        </p:nvSpPr>
        <p:spPr>
          <a:xfrm>
            <a:off x="453224" y="1518699"/>
            <a:ext cx="9329531" cy="451634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3" name="Subtitle 2">
            <a:extLst>
              <a:ext uri="{FF2B5EF4-FFF2-40B4-BE49-F238E27FC236}">
                <a16:creationId xmlns:a16="http://schemas.microsoft.com/office/drawing/2014/main" id="{26A7B119-CBC8-64C9-BECB-6C138CB07A2E}"/>
              </a:ext>
            </a:extLst>
          </p:cNvPr>
          <p:cNvSpPr>
            <a:spLocks noGrp="1"/>
          </p:cNvSpPr>
          <p:nvPr>
            <p:ph type="subTitle" idx="1"/>
          </p:nvPr>
        </p:nvSpPr>
        <p:spPr>
          <a:xfrm>
            <a:off x="638755" y="1759767"/>
            <a:ext cx="9144000" cy="1189383"/>
          </a:xfrm>
        </p:spPr>
        <p:txBody>
          <a:bodyPr>
            <a:noAutofit/>
          </a:bodyPr>
          <a:lstStyle/>
          <a:p>
            <a:pPr>
              <a:lnSpc>
                <a:spcPct val="100000"/>
              </a:lnSpc>
            </a:pPr>
            <a:r>
              <a:rPr lang="en-US" sz="2500" b="1" dirty="0">
                <a:solidFill>
                  <a:schemeClr val="accent1"/>
                </a:solidFill>
              </a:rPr>
              <a:t>Note To Presenters:</a:t>
            </a:r>
          </a:p>
          <a:p>
            <a:pPr>
              <a:lnSpc>
                <a:spcPct val="100000"/>
              </a:lnSpc>
            </a:pPr>
            <a:r>
              <a:rPr lang="en-US" sz="2500" dirty="0">
                <a:solidFill>
                  <a:schemeClr val="accent1"/>
                </a:solidFill>
              </a:rPr>
              <a:t>This PowerPoint is designed to be an adaptable resource. Presenters may use the full deck or select slides based on audience, time, and local priorities. The accompanying implementation guide provides suggestions for how to best use these materials.</a:t>
            </a:r>
            <a:br>
              <a:rPr lang="en-US" sz="2500" dirty="0">
                <a:solidFill>
                  <a:schemeClr val="accent1"/>
                </a:solidFill>
              </a:rPr>
            </a:br>
            <a:br>
              <a:rPr lang="en-US" sz="2500" dirty="0">
                <a:solidFill>
                  <a:schemeClr val="accent1"/>
                </a:solidFill>
              </a:rPr>
            </a:br>
            <a:r>
              <a:rPr lang="en-US" sz="2500" dirty="0">
                <a:solidFill>
                  <a:schemeClr val="accent1"/>
                </a:solidFill>
              </a:rPr>
              <a:t>This slide deck is intended to be iterative. Please share feedback on how this slide deck could be improved by emailing </a:t>
            </a:r>
            <a:r>
              <a:rPr lang="en-US" sz="2500" b="1" dirty="0">
                <a:solidFill>
                  <a:schemeClr val="accent1"/>
                </a:solidFill>
                <a:hlinkClick r:id="rId2"/>
              </a:rPr>
              <a:t>community@theschwartzcenter.org</a:t>
            </a:r>
            <a:r>
              <a:rPr lang="en-US" sz="2500" dirty="0">
                <a:solidFill>
                  <a:schemeClr val="accent1"/>
                </a:solidFill>
              </a:rPr>
              <a:t>.</a:t>
            </a:r>
          </a:p>
          <a:p>
            <a:r>
              <a:rPr lang="en-US" sz="1800" b="1" dirty="0">
                <a:solidFill>
                  <a:schemeClr val="accent1"/>
                </a:solidFill>
              </a:rPr>
              <a:t>Last Updated: July 2026</a:t>
            </a:r>
          </a:p>
          <a:p>
            <a:r>
              <a:rPr lang="en-US" sz="1800" b="1" dirty="0">
                <a:solidFill>
                  <a:srgbClr val="FF0000"/>
                </a:solidFill>
              </a:rPr>
              <a:t>Hide this instructional slide before presenting.</a:t>
            </a:r>
          </a:p>
        </p:txBody>
      </p:sp>
    </p:spTree>
    <p:extLst>
      <p:ext uri="{BB962C8B-B14F-4D97-AF65-F5344CB8AC3E}">
        <p14:creationId xmlns:p14="http://schemas.microsoft.com/office/powerpoint/2010/main" val="169027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4173862" y="0"/>
            <a:ext cx="8202904" cy="6858000"/>
            <a:chOff x="0" y="0"/>
            <a:chExt cx="16405808" cy="13716000"/>
          </a:xfrm>
        </p:grpSpPr>
        <p:pic>
          <p:nvPicPr>
            <p:cNvPr id="3" name="Picture 3"/>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rcRect/>
            <a:stretch>
              <a:fillRect/>
            </a:stretch>
          </p:blipFill>
          <p:spPr>
            <a:xfrm>
              <a:off x="0" y="0"/>
              <a:ext cx="16405808" cy="13716000"/>
            </a:xfrm>
            <a:prstGeom prst="rect">
              <a:avLst/>
            </a:prstGeom>
          </p:spPr>
        </p:pic>
      </p:grpSp>
      <p:grpSp>
        <p:nvGrpSpPr>
          <p:cNvPr id="10" name="Group 4">
            <a:extLst>
              <a:ext uri="{FF2B5EF4-FFF2-40B4-BE49-F238E27FC236}">
                <a16:creationId xmlns:a16="http://schemas.microsoft.com/office/drawing/2014/main" id="{86379842-09D7-7E65-799F-08F05A4D5A03}"/>
              </a:ext>
            </a:extLst>
          </p:cNvPr>
          <p:cNvGrpSpPr>
            <a:grpSpLocks noGrp="1" noUngrp="1" noRot="1" noMove="1" noResize="1"/>
          </p:cNvGrpSpPr>
          <p:nvPr/>
        </p:nvGrpSpPr>
        <p:grpSpPr>
          <a:xfrm>
            <a:off x="905462" y="159028"/>
            <a:ext cx="7133659" cy="6341165"/>
            <a:chOff x="0" y="-38100"/>
            <a:chExt cx="2818236" cy="1666237"/>
          </a:xfrm>
          <a:effectLst>
            <a:outerShdw blurRad="50800" dist="38100" dir="2700000" algn="tl" rotWithShape="0">
              <a:prstClr val="black">
                <a:alpha val="40000"/>
              </a:prstClr>
            </a:outerShdw>
          </a:effectLst>
        </p:grpSpPr>
        <p:sp>
          <p:nvSpPr>
            <p:cNvPr id="12" name="Freeform 5">
              <a:extLst>
                <a:ext uri="{FF2B5EF4-FFF2-40B4-BE49-F238E27FC236}">
                  <a16:creationId xmlns:a16="http://schemas.microsoft.com/office/drawing/2014/main" id="{BF36B54B-368B-EEAB-AFF0-10FC5530CEB8}"/>
                </a:ext>
              </a:extLst>
            </p:cNvPr>
            <p:cNvSpPr>
              <a:spLocks noGrp="1" noRot="1" noMove="1" noResize="1" noEditPoints="1" noAdjustHandles="1" noChangeArrowheads="1" noChangeShapeType="1"/>
            </p:cNvSpPr>
            <p:nvPr/>
          </p:nvSpPr>
          <p:spPr>
            <a:xfrm>
              <a:off x="0" y="0"/>
              <a:ext cx="2818236" cy="1628137"/>
            </a:xfrm>
            <a:custGeom>
              <a:avLst/>
              <a:gdLst/>
              <a:ahLst/>
              <a:cxnLst/>
              <a:rect l="l" t="t" r="r" b="b"/>
              <a:pathLst>
                <a:path w="2818236" h="1628137">
                  <a:moveTo>
                    <a:pt x="0" y="0"/>
                  </a:moveTo>
                  <a:lnTo>
                    <a:pt x="2818236" y="0"/>
                  </a:lnTo>
                  <a:lnTo>
                    <a:pt x="2818236" y="1628137"/>
                  </a:lnTo>
                  <a:lnTo>
                    <a:pt x="0" y="1628137"/>
                  </a:lnTo>
                  <a:close/>
                </a:path>
              </a:pathLst>
            </a:custGeom>
            <a:solidFill>
              <a:schemeClr val="tx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3461"/>
                </a:solidFill>
                <a:effectLst/>
                <a:uLnTx/>
                <a:uFillTx/>
                <a:latin typeface="Calibri"/>
                <a:ea typeface="+mn-ea"/>
                <a:cs typeface="+mn-cs"/>
              </a:endParaRPr>
            </a:p>
          </p:txBody>
        </p:sp>
        <p:sp>
          <p:nvSpPr>
            <p:cNvPr id="13" name="TextBox 6">
              <a:extLst>
                <a:ext uri="{FF2B5EF4-FFF2-40B4-BE49-F238E27FC236}">
                  <a16:creationId xmlns:a16="http://schemas.microsoft.com/office/drawing/2014/main" id="{155F264E-1555-FF5A-ACDE-AC07AD3FC653}"/>
                </a:ext>
              </a:extLst>
            </p:cNvPr>
            <p:cNvSpPr txBox="1">
              <a:spLocks noGrp="1" noRot="1" noMove="1" noResize="1" noEditPoints="1" noAdjustHandles="1" noChangeArrowheads="1" noChangeShapeType="1"/>
            </p:cNvSpPr>
            <p:nvPr/>
          </p:nvSpPr>
          <p:spPr>
            <a:xfrm>
              <a:off x="0" y="-38100"/>
              <a:ext cx="2818236" cy="1666237"/>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srgbClr val="003461"/>
                </a:solidFill>
                <a:effectLst/>
                <a:uLnTx/>
                <a:uFillTx/>
                <a:latin typeface="Calibri"/>
                <a:ea typeface="+mn-ea"/>
                <a:cs typeface="+mn-cs"/>
              </a:endParaRPr>
            </a:p>
          </p:txBody>
        </p:sp>
      </p:grpSp>
      <p:grpSp>
        <p:nvGrpSpPr>
          <p:cNvPr id="14" name="Group 7">
            <a:extLst>
              <a:ext uri="{FF2B5EF4-FFF2-40B4-BE49-F238E27FC236}">
                <a16:creationId xmlns:a16="http://schemas.microsoft.com/office/drawing/2014/main" id="{44F480CA-1C1B-EEFA-1C5B-B757E091A13E}"/>
              </a:ext>
            </a:extLst>
          </p:cNvPr>
          <p:cNvGrpSpPr>
            <a:grpSpLocks noGrp="1" noUngrp="1" noRot="1" noMove="1" noResize="1"/>
          </p:cNvGrpSpPr>
          <p:nvPr/>
        </p:nvGrpSpPr>
        <p:grpSpPr>
          <a:xfrm>
            <a:off x="0" y="304025"/>
            <a:ext cx="905461" cy="6198702"/>
            <a:chOff x="0" y="-666"/>
            <a:chExt cx="357713" cy="1628803"/>
          </a:xfrm>
          <a:solidFill>
            <a:schemeClr val="accent3"/>
          </a:solidFill>
          <a:effectLst>
            <a:outerShdw blurRad="50800" dist="38100" dir="2700000" algn="tl" rotWithShape="0">
              <a:prstClr val="black">
                <a:alpha val="40000"/>
              </a:prstClr>
            </a:outerShdw>
          </a:effectLst>
        </p:grpSpPr>
        <p:sp>
          <p:nvSpPr>
            <p:cNvPr id="15" name="Freeform 8">
              <a:extLst>
                <a:ext uri="{FF2B5EF4-FFF2-40B4-BE49-F238E27FC236}">
                  <a16:creationId xmlns:a16="http://schemas.microsoft.com/office/drawing/2014/main" id="{BEFDBC7B-7514-8AE9-49FD-BFDEEB4D28CE}"/>
                </a:ext>
              </a:extLst>
            </p:cNvPr>
            <p:cNvSpPr>
              <a:spLocks noGrp="1" noRot="1" noMove="1" noResize="1" noEditPoints="1" noAdjustHandles="1" noChangeArrowheads="1" noChangeShapeType="1"/>
            </p:cNvSpPr>
            <p:nvPr/>
          </p:nvSpPr>
          <p:spPr>
            <a:xfrm>
              <a:off x="0" y="0"/>
              <a:ext cx="357713" cy="1628137"/>
            </a:xfrm>
            <a:custGeom>
              <a:avLst/>
              <a:gdLst/>
              <a:ahLst/>
              <a:cxnLst/>
              <a:rect l="l" t="t" r="r" b="b"/>
              <a:pathLst>
                <a:path w="357713" h="1628137">
                  <a:moveTo>
                    <a:pt x="0" y="0"/>
                  </a:moveTo>
                  <a:lnTo>
                    <a:pt x="357713" y="0"/>
                  </a:lnTo>
                  <a:lnTo>
                    <a:pt x="357713" y="1628137"/>
                  </a:lnTo>
                  <a:lnTo>
                    <a:pt x="0" y="1628137"/>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461"/>
                </a:solidFill>
                <a:effectLst/>
                <a:uLnTx/>
                <a:uFillTx/>
                <a:latin typeface="Calibri"/>
                <a:ea typeface="+mn-ea"/>
                <a:cs typeface="+mn-cs"/>
              </a:endParaRPr>
            </a:p>
          </p:txBody>
        </p:sp>
        <p:sp>
          <p:nvSpPr>
            <p:cNvPr id="16" name="TextBox 9">
              <a:extLst>
                <a:ext uri="{FF2B5EF4-FFF2-40B4-BE49-F238E27FC236}">
                  <a16:creationId xmlns:a16="http://schemas.microsoft.com/office/drawing/2014/main" id="{EACA4F15-7EB1-C3B7-CF25-C9ACB413F9A4}"/>
                </a:ext>
              </a:extLst>
            </p:cNvPr>
            <p:cNvSpPr txBox="1">
              <a:spLocks/>
            </p:cNvSpPr>
            <p:nvPr/>
          </p:nvSpPr>
          <p:spPr>
            <a:xfrm>
              <a:off x="0" y="-666"/>
              <a:ext cx="357713" cy="1628137"/>
            </a:xfrm>
            <a:prstGeom prst="rect">
              <a:avLst/>
            </a:prstGeom>
            <a:grpFill/>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srgbClr val="003461"/>
                </a:solidFill>
                <a:effectLst/>
                <a:uLnTx/>
                <a:uFillTx/>
                <a:latin typeface="Calibri"/>
                <a:ea typeface="+mn-ea"/>
                <a:cs typeface="+mn-cs"/>
              </a:endParaRPr>
            </a:p>
          </p:txBody>
        </p:sp>
      </p:grpSp>
      <p:sp>
        <p:nvSpPr>
          <p:cNvPr id="17" name="TextBox 16">
            <a:extLst>
              <a:ext uri="{FF2B5EF4-FFF2-40B4-BE49-F238E27FC236}">
                <a16:creationId xmlns:a16="http://schemas.microsoft.com/office/drawing/2014/main" id="{3AC82DC0-7FD2-FF34-E3F4-B19D72955DA3}"/>
              </a:ext>
            </a:extLst>
          </p:cNvPr>
          <p:cNvSpPr txBox="1"/>
          <p:nvPr/>
        </p:nvSpPr>
        <p:spPr>
          <a:xfrm>
            <a:off x="985671" y="2065055"/>
            <a:ext cx="7133659" cy="615553"/>
          </a:xfrm>
          <a:prstGeom prst="rect">
            <a:avLst/>
          </a:prstGeom>
          <a:noFill/>
        </p:spPr>
        <p:txBody>
          <a:bodyPr wrap="square">
            <a:spAutoFit/>
          </a:bodyPr>
          <a:lstStyle/>
          <a:p>
            <a:pPr lvl="0" defTabSz="914400">
              <a:spcBef>
                <a:spcPct val="0"/>
              </a:spcBef>
              <a:defRPr/>
            </a:pPr>
            <a:r>
              <a:rPr lang="en-US" sz="3400" b="1">
                <a:solidFill>
                  <a:schemeClr val="bg1"/>
                </a:solidFill>
                <a:latin typeface="Arial" panose="020B0604020202020204"/>
                <a:cs typeface="Arial" panose="020B0604020202020204" pitchFamily="34" charset="0"/>
              </a:rPr>
              <a:t>The Schwartz Rounds</a:t>
            </a:r>
            <a:r>
              <a:rPr lang="en-US" sz="3400" b="1" baseline="30000">
                <a:solidFill>
                  <a:schemeClr val="bg1"/>
                </a:solidFill>
                <a:latin typeface="Arial" panose="020B0604020202020204"/>
                <a:cs typeface="Arial" panose="020B0604020202020204" pitchFamily="34" charset="0"/>
              </a:rPr>
              <a:t>®</a:t>
            </a:r>
            <a:r>
              <a:rPr lang="en-US" sz="3400">
                <a:solidFill>
                  <a:schemeClr val="bg1"/>
                </a:solidFill>
                <a:latin typeface="Arial" panose="020B0604020202020204"/>
                <a:cs typeface="Arial" panose="020B0604020202020204" pitchFamily="34" charset="0"/>
              </a:rPr>
              <a:t> </a:t>
            </a:r>
            <a:r>
              <a:rPr lang="en-US" sz="3400" b="1">
                <a:solidFill>
                  <a:schemeClr val="bg1"/>
                </a:solidFill>
                <a:latin typeface="Arial" panose="020B0604020202020204"/>
              </a:rPr>
              <a:t>Program</a:t>
            </a:r>
          </a:p>
        </p:txBody>
      </p:sp>
      <p:sp>
        <p:nvSpPr>
          <p:cNvPr id="18" name="TextBox 17">
            <a:extLst>
              <a:ext uri="{FF2B5EF4-FFF2-40B4-BE49-F238E27FC236}">
                <a16:creationId xmlns:a16="http://schemas.microsoft.com/office/drawing/2014/main" id="{E65C5EB1-6159-4250-4D91-3FC3C7DF3DE9}"/>
              </a:ext>
            </a:extLst>
          </p:cNvPr>
          <p:cNvSpPr txBox="1"/>
          <p:nvPr/>
        </p:nvSpPr>
        <p:spPr>
          <a:xfrm>
            <a:off x="1088269" y="3275642"/>
            <a:ext cx="5131777" cy="2092881"/>
          </a:xfrm>
          <a:prstGeom prst="rect">
            <a:avLst/>
          </a:prstGeom>
          <a:noFill/>
        </p:spPr>
        <p:txBody>
          <a:bodyPr wrap="square" lIns="91440" tIns="45720" rIns="91440" bIns="45720" rtlCol="0" anchor="t">
            <a:spAutoFit/>
          </a:bodyPr>
          <a:lstStyle/>
          <a:p>
            <a:pPr>
              <a:defRPr/>
            </a:pPr>
            <a:r>
              <a:rPr lang="en-US" sz="2800" dirty="0">
                <a:solidFill>
                  <a:schemeClr val="bg1"/>
                </a:solidFill>
                <a:latin typeface="Arial"/>
                <a:cs typeface="Arial"/>
              </a:rPr>
              <a:t>An Evidence-Based </a:t>
            </a:r>
            <a:r>
              <a:rPr lang="en-US" sz="2800">
                <a:solidFill>
                  <a:schemeClr val="bg1"/>
                </a:solidFill>
                <a:latin typeface="Arial"/>
                <a:cs typeface="Arial"/>
              </a:rPr>
              <a:t>Strategy T</a:t>
            </a:r>
            <a:r>
              <a:rPr lang="en-US" sz="2800" dirty="0">
                <a:solidFill>
                  <a:schemeClr val="bg1"/>
                </a:solidFill>
                <a:latin typeface="Arial"/>
                <a:cs typeface="Arial"/>
              </a:rPr>
              <a:t>o Strengthen Staff Well-being, Connection, and Cultures of Compassionate Care</a:t>
            </a:r>
            <a:endParaRPr lang="en-US" sz="2800" i="0" u="none" strike="noStrike" kern="1200" cap="none" spc="0" normalizeH="0" baseline="0" noProof="0" dirty="0">
              <a:ln>
                <a:noFill/>
              </a:ln>
              <a:solidFill>
                <a:schemeClr val="bg1"/>
              </a:solidFill>
              <a:effectLst/>
              <a:uLnTx/>
              <a:uFillTx/>
              <a:latin typeface="Arial"/>
              <a:cs typeface="Arial"/>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descr="A black and white logo&#10;&#10;AI-generated content may be incorrect.">
            <a:extLst>
              <a:ext uri="{FF2B5EF4-FFF2-40B4-BE49-F238E27FC236}">
                <a16:creationId xmlns:a16="http://schemas.microsoft.com/office/drawing/2014/main" id="{5E6DE33C-1CCE-ACA9-F2C4-0D95960E16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9772" y="661416"/>
            <a:ext cx="4746171" cy="694653"/>
          </a:xfrm>
          <a:prstGeom prst="rect">
            <a:avLst/>
          </a:prstGeom>
        </p:spPr>
      </p:pic>
    </p:spTree>
    <p:custDataLst>
      <p:tags r:id="rId1"/>
    </p:custDataLst>
    <p:extLst>
      <p:ext uri="{BB962C8B-B14F-4D97-AF65-F5344CB8AC3E}">
        <p14:creationId xmlns:p14="http://schemas.microsoft.com/office/powerpoint/2010/main" val="86041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83918-5E84-108D-3DFA-65BC3304FC6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AC24049-55D1-78FC-BCD3-EE0584586C09}"/>
              </a:ext>
            </a:extLst>
          </p:cNvPr>
          <p:cNvSpPr/>
          <p:nvPr/>
        </p:nvSpPr>
        <p:spPr>
          <a:xfrm>
            <a:off x="276225" y="303321"/>
            <a:ext cx="6400800" cy="5962650"/>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Title 3">
            <a:extLst>
              <a:ext uri="{FF2B5EF4-FFF2-40B4-BE49-F238E27FC236}">
                <a16:creationId xmlns:a16="http://schemas.microsoft.com/office/drawing/2014/main" id="{4E671786-1A4F-FC2C-9652-549E18E72856}"/>
              </a:ext>
            </a:extLst>
          </p:cNvPr>
          <p:cNvSpPr>
            <a:spLocks noGrp="1"/>
          </p:cNvSpPr>
          <p:nvPr>
            <p:ph type="title"/>
          </p:nvPr>
        </p:nvSpPr>
        <p:spPr>
          <a:xfrm>
            <a:off x="709449" y="303321"/>
            <a:ext cx="5558001" cy="1325563"/>
          </a:xfrm>
        </p:spPr>
        <p:txBody>
          <a:bodyPr>
            <a:normAutofit/>
          </a:bodyPr>
          <a:lstStyle/>
          <a:p>
            <a:r>
              <a:rPr lang="en-US" sz="3200">
                <a:solidFill>
                  <a:schemeClr val="accent1"/>
                </a:solidFill>
              </a:rPr>
              <a:t>About the </a:t>
            </a:r>
            <a:br>
              <a:rPr lang="en-US" sz="3200">
                <a:solidFill>
                  <a:schemeClr val="accent1"/>
                </a:solidFill>
              </a:rPr>
            </a:br>
            <a:r>
              <a:rPr lang="en-US" sz="3200">
                <a:solidFill>
                  <a:schemeClr val="accent1"/>
                </a:solidFill>
              </a:rPr>
              <a:t>Schwartz Center</a:t>
            </a:r>
          </a:p>
        </p:txBody>
      </p:sp>
      <p:pic>
        <p:nvPicPr>
          <p:cNvPr id="3" name="Picture 2" descr="A close-up of a website&#10;&#10;AI-generated content may be incorrect.">
            <a:extLst>
              <a:ext uri="{FF2B5EF4-FFF2-40B4-BE49-F238E27FC236}">
                <a16:creationId xmlns:a16="http://schemas.microsoft.com/office/drawing/2014/main" id="{115013F4-39BD-3707-DCAC-A9E663AA50A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270721" y="971550"/>
            <a:ext cx="4321204" cy="4914900"/>
          </a:xfrm>
          <a:prstGeom prst="rect">
            <a:avLst/>
          </a:prstGeom>
        </p:spPr>
      </p:pic>
      <p:sp>
        <p:nvSpPr>
          <p:cNvPr id="2" name="TextBox 1">
            <a:extLst>
              <a:ext uri="{FF2B5EF4-FFF2-40B4-BE49-F238E27FC236}">
                <a16:creationId xmlns:a16="http://schemas.microsoft.com/office/drawing/2014/main" id="{029108AB-B8EA-8192-FE0C-5DA76D1A5C0C}"/>
              </a:ext>
            </a:extLst>
          </p:cNvPr>
          <p:cNvSpPr txBox="1"/>
          <p:nvPr/>
        </p:nvSpPr>
        <p:spPr>
          <a:xfrm>
            <a:off x="709449" y="1505059"/>
            <a:ext cx="555800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1"/>
                </a:solidFill>
                <a:latin typeface="Arial"/>
                <a:ea typeface="Montserrat"/>
                <a:cs typeface="Arial"/>
              </a:rPr>
              <a:t>Our programs increase compassion in healthcare and create more meaningful connections between patients and healthcare professionals. </a:t>
            </a:r>
          </a:p>
          <a:p>
            <a:endParaRPr lang="en-US">
              <a:solidFill>
                <a:schemeClr val="accent1"/>
              </a:solidFill>
              <a:latin typeface="Arial"/>
              <a:ea typeface="Montserrat"/>
              <a:cs typeface="Arial"/>
            </a:endParaRPr>
          </a:p>
          <a:p>
            <a:r>
              <a:rPr lang="en-US">
                <a:solidFill>
                  <a:schemeClr val="accent1"/>
                </a:solidFill>
                <a:latin typeface="Arial"/>
                <a:ea typeface="Montserrat"/>
                <a:cs typeface="Arial"/>
              </a:rPr>
              <a:t>We work with more than 700 healthcare partners in the U.S., the U.K., Ireland, Canada, Australia, and New </a:t>
            </a:r>
            <a:r>
              <a:rPr lang="en-US" dirty="0">
                <a:solidFill>
                  <a:schemeClr val="accent1"/>
                </a:solidFill>
                <a:latin typeface="Arial"/>
                <a:ea typeface="Montserrat"/>
                <a:cs typeface="Arial"/>
              </a:rPr>
              <a:t>Zealand to advance compassion for patients, care teams, and their healing relationships.</a:t>
            </a:r>
            <a:endParaRPr lang="en-US" dirty="0">
              <a:solidFill>
                <a:schemeClr val="accent1"/>
              </a:solidFill>
              <a:latin typeface="Arial"/>
            </a:endParaRPr>
          </a:p>
          <a:p>
            <a:endParaRPr lang="en-US">
              <a:solidFill>
                <a:schemeClr val="accent1"/>
              </a:solidFill>
              <a:latin typeface="Arial"/>
              <a:ea typeface="Montserrat"/>
              <a:cs typeface="Arial"/>
            </a:endParaRPr>
          </a:p>
          <a:p>
            <a:r>
              <a:rPr lang="en-US">
                <a:solidFill>
                  <a:schemeClr val="accent1"/>
                </a:solidFill>
                <a:latin typeface="Arial"/>
                <a:ea typeface="Montserrat"/>
                <a:cs typeface="Arial"/>
              </a:rPr>
              <a:t>Healthcare organizations face unprecedented challenges: staffing shortages, widespread provider burnout, mounting financial pressures, and deepening health disparities. We deliver evidence-based solutions that restore purpose to healthcare work, reduce burnout, and ensure that compassion remains at the heart of healing.</a:t>
            </a:r>
            <a:endParaRPr lang="en-US">
              <a:solidFill>
                <a:schemeClr val="accent1"/>
              </a:solidFill>
              <a:latin typeface="Arial"/>
            </a:endParaRPr>
          </a:p>
        </p:txBody>
      </p:sp>
    </p:spTree>
    <p:extLst>
      <p:ext uri="{BB962C8B-B14F-4D97-AF65-F5344CB8AC3E}">
        <p14:creationId xmlns:p14="http://schemas.microsoft.com/office/powerpoint/2010/main" val="3652745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07E6A-55FB-B2E5-2BAB-05208FA1F1B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1A7015A-5B03-A5F8-045E-22F47E376AA3}"/>
              </a:ext>
            </a:extLst>
          </p:cNvPr>
          <p:cNvSpPr/>
          <p:nvPr/>
        </p:nvSpPr>
        <p:spPr>
          <a:xfrm>
            <a:off x="276225" y="303321"/>
            <a:ext cx="11646144" cy="5962650"/>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Title 3">
            <a:extLst>
              <a:ext uri="{FF2B5EF4-FFF2-40B4-BE49-F238E27FC236}">
                <a16:creationId xmlns:a16="http://schemas.microsoft.com/office/drawing/2014/main" id="{8EF5DD3B-FBE8-66C3-9C3D-D6662522CB5A}"/>
              </a:ext>
            </a:extLst>
          </p:cNvPr>
          <p:cNvSpPr>
            <a:spLocks noGrp="1"/>
          </p:cNvSpPr>
          <p:nvPr>
            <p:ph type="title"/>
          </p:nvPr>
        </p:nvSpPr>
        <p:spPr>
          <a:xfrm>
            <a:off x="838200" y="215661"/>
            <a:ext cx="10515600" cy="1325563"/>
          </a:xfrm>
        </p:spPr>
        <p:txBody>
          <a:bodyPr>
            <a:normAutofit/>
          </a:bodyPr>
          <a:lstStyle/>
          <a:p>
            <a:r>
              <a:rPr lang="en-US" sz="3200">
                <a:solidFill>
                  <a:schemeClr val="accent1"/>
                </a:solidFill>
              </a:rPr>
              <a:t>Our Work</a:t>
            </a:r>
          </a:p>
        </p:txBody>
      </p:sp>
      <p:sp>
        <p:nvSpPr>
          <p:cNvPr id="7" name="TextBox 6">
            <a:extLst>
              <a:ext uri="{FF2B5EF4-FFF2-40B4-BE49-F238E27FC236}">
                <a16:creationId xmlns:a16="http://schemas.microsoft.com/office/drawing/2014/main" id="{FE1B9D92-FFE6-E98B-F861-0CE8B7FD898A}"/>
              </a:ext>
            </a:extLst>
          </p:cNvPr>
          <p:cNvSpPr txBox="1"/>
          <p:nvPr/>
        </p:nvSpPr>
        <p:spPr>
          <a:xfrm>
            <a:off x="833718" y="1235583"/>
            <a:ext cx="1099969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1"/>
                </a:solidFill>
              </a:rPr>
              <a:t>Patients and healthcare workers alike believe </a:t>
            </a:r>
            <a:r>
              <a:rPr lang="en-US" b="1">
                <a:solidFill>
                  <a:schemeClr val="accent1"/>
                </a:solidFill>
              </a:rPr>
              <a:t>that compassion is essential </a:t>
            </a:r>
            <a:r>
              <a:rPr lang="en-US">
                <a:solidFill>
                  <a:schemeClr val="accent1"/>
                </a:solidFill>
              </a:rPr>
              <a:t>to successful medical treatment, how well patients recover from illness, and even whether a patient lives or dies. With the difficulties facing healthcare, </a:t>
            </a:r>
            <a:r>
              <a:rPr lang="en-US" b="1">
                <a:solidFill>
                  <a:schemeClr val="accent1"/>
                </a:solidFill>
              </a:rPr>
              <a:t>compassion matters now more than ever</a:t>
            </a:r>
            <a:r>
              <a:rPr lang="en-US">
                <a:solidFill>
                  <a:schemeClr val="accent1"/>
                </a:solidFill>
              </a:rPr>
              <a:t>.</a:t>
            </a:r>
            <a:r>
              <a:rPr lang="en-US">
                <a:solidFill>
                  <a:schemeClr val="accent1"/>
                </a:solidFill>
                <a:latin typeface="Arial"/>
                <a:ea typeface="Arial"/>
                <a:cs typeface="Arial"/>
              </a:rPr>
              <a:t>​​</a:t>
            </a:r>
          </a:p>
          <a:p>
            <a:endParaRPr lang="en-US">
              <a:solidFill>
                <a:schemeClr val="accent1"/>
              </a:solidFill>
            </a:endParaRPr>
          </a:p>
          <a:p>
            <a:r>
              <a:rPr lang="en-US">
                <a:solidFill>
                  <a:schemeClr val="accent1"/>
                </a:solidFill>
              </a:rPr>
              <a:t>We cultivate compassion in healthcare for patients, families, teams and organizations by:</a:t>
            </a:r>
            <a:r>
              <a:rPr lang="en-US">
                <a:solidFill>
                  <a:schemeClr val="accent1"/>
                </a:solidFill>
                <a:latin typeface="Arial"/>
                <a:ea typeface="Arial"/>
                <a:cs typeface="Arial"/>
              </a:rPr>
              <a:t>​​​</a:t>
            </a:r>
          </a:p>
          <a:p>
            <a:endParaRPr lang="en-US">
              <a:solidFill>
                <a:schemeClr val="accent1"/>
              </a:solidFill>
            </a:endParaRPr>
          </a:p>
          <a:p>
            <a:pPr algn="ctr"/>
            <a:endParaRPr lang="en-US">
              <a:solidFill>
                <a:schemeClr val="accent1"/>
              </a:solidFill>
            </a:endParaRPr>
          </a:p>
        </p:txBody>
      </p:sp>
      <p:grpSp>
        <p:nvGrpSpPr>
          <p:cNvPr id="9" name="Group 8">
            <a:extLst>
              <a:ext uri="{FF2B5EF4-FFF2-40B4-BE49-F238E27FC236}">
                <a16:creationId xmlns:a16="http://schemas.microsoft.com/office/drawing/2014/main" id="{380CC1D7-DDDC-D645-CDE6-A85028648254}"/>
              </a:ext>
            </a:extLst>
          </p:cNvPr>
          <p:cNvGrpSpPr/>
          <p:nvPr/>
        </p:nvGrpSpPr>
        <p:grpSpPr>
          <a:xfrm>
            <a:off x="965598" y="3061671"/>
            <a:ext cx="2743200" cy="3028905"/>
            <a:chOff x="833718" y="3061671"/>
            <a:chExt cx="2743200" cy="3028905"/>
          </a:xfrm>
        </p:grpSpPr>
        <p:pic>
          <p:nvPicPr>
            <p:cNvPr id="10" name="Picture 9" descr="A person in a white coat holding a microphone&#10;&#10;AI-generated content may be incorrect.">
              <a:extLst>
                <a:ext uri="{FF2B5EF4-FFF2-40B4-BE49-F238E27FC236}">
                  <a16:creationId xmlns:a16="http://schemas.microsoft.com/office/drawing/2014/main" id="{22218205-04C4-62D6-ABFE-4EB52C5653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3718" y="3061671"/>
              <a:ext cx="2743199" cy="1828353"/>
            </a:xfrm>
            <a:prstGeom prst="rect">
              <a:avLst/>
            </a:prstGeom>
          </p:spPr>
        </p:pic>
        <p:sp>
          <p:nvSpPr>
            <p:cNvPr id="13" name="TextBox 12">
              <a:extLst>
                <a:ext uri="{FF2B5EF4-FFF2-40B4-BE49-F238E27FC236}">
                  <a16:creationId xmlns:a16="http://schemas.microsoft.com/office/drawing/2014/main" id="{EE555BEC-1408-88CB-F792-E5CD3DB45823}"/>
                </a:ext>
              </a:extLst>
            </p:cNvPr>
            <p:cNvSpPr txBox="1"/>
            <p:nvPr/>
          </p:nvSpPr>
          <p:spPr>
            <a:xfrm>
              <a:off x="842681" y="4890247"/>
              <a:ext cx="2734237" cy="1200329"/>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i="0">
                  <a:solidFill>
                    <a:schemeClr val="bg1"/>
                  </a:solidFill>
                  <a:latin typeface="Arial"/>
                  <a:ea typeface="Montserrat"/>
                  <a:cs typeface="Arial"/>
                </a:rPr>
                <a:t>Increasing the </a:t>
              </a:r>
              <a:r>
                <a:rPr lang="en-US" b="1">
                  <a:solidFill>
                    <a:schemeClr val="bg1"/>
                  </a:solidFill>
                  <a:latin typeface="Arial"/>
                  <a:ea typeface="Montserrat"/>
                  <a:cs typeface="Arial"/>
                </a:rPr>
                <a:t>reach</a:t>
              </a:r>
              <a:r>
                <a:rPr lang="en-US" b="1" i="0">
                  <a:solidFill>
                    <a:schemeClr val="bg1"/>
                  </a:solidFill>
                  <a:latin typeface="Arial"/>
                  <a:ea typeface="Montserrat"/>
                  <a:cs typeface="Arial"/>
                </a:rPr>
                <a:t> and </a:t>
              </a:r>
              <a:r>
                <a:rPr lang="en-US" b="1">
                  <a:solidFill>
                    <a:schemeClr val="bg1"/>
                  </a:solidFill>
                  <a:latin typeface="Arial"/>
                  <a:ea typeface="Montserrat"/>
                  <a:cs typeface="Arial"/>
                </a:rPr>
                <a:t>impact</a:t>
              </a:r>
              <a:r>
                <a:rPr lang="en-US" b="1" i="0">
                  <a:solidFill>
                    <a:schemeClr val="bg1"/>
                  </a:solidFill>
                  <a:latin typeface="Arial"/>
                  <a:ea typeface="Montserrat"/>
                  <a:cs typeface="Arial"/>
                </a:rPr>
                <a:t> of the Schwartz Rounds </a:t>
              </a:r>
              <a:r>
                <a:rPr lang="en-US" b="1">
                  <a:solidFill>
                    <a:schemeClr val="bg1"/>
                  </a:solidFill>
                  <a:latin typeface="Arial"/>
                  <a:ea typeface="Montserrat"/>
                  <a:cs typeface="Arial"/>
                </a:rPr>
                <a:t> program</a:t>
              </a:r>
              <a:endParaRPr lang="en-US">
                <a:solidFill>
                  <a:schemeClr val="bg1"/>
                </a:solidFill>
                <a:cs typeface="Arial" panose="020B0604020202020204"/>
              </a:endParaRPr>
            </a:p>
          </p:txBody>
        </p:sp>
      </p:grpSp>
      <p:grpSp>
        <p:nvGrpSpPr>
          <p:cNvPr id="8" name="Group 7">
            <a:extLst>
              <a:ext uri="{FF2B5EF4-FFF2-40B4-BE49-F238E27FC236}">
                <a16:creationId xmlns:a16="http://schemas.microsoft.com/office/drawing/2014/main" id="{6423F81E-88BB-AE5A-603C-C41F406A06B6}"/>
              </a:ext>
            </a:extLst>
          </p:cNvPr>
          <p:cNvGrpSpPr/>
          <p:nvPr/>
        </p:nvGrpSpPr>
        <p:grpSpPr>
          <a:xfrm>
            <a:off x="4748702" y="3052541"/>
            <a:ext cx="2743201" cy="3029071"/>
            <a:chOff x="4616822" y="3052541"/>
            <a:chExt cx="2743201" cy="3029071"/>
          </a:xfrm>
        </p:grpSpPr>
        <p:pic>
          <p:nvPicPr>
            <p:cNvPr id="11" name="Picture 10" descr="A group of people in scrubs smiling&#10;&#10;AI-generated content may be incorrect.">
              <a:extLst>
                <a:ext uri="{FF2B5EF4-FFF2-40B4-BE49-F238E27FC236}">
                  <a16:creationId xmlns:a16="http://schemas.microsoft.com/office/drawing/2014/main" id="{5B8A6EC7-7A62-AA8D-D49B-A97F3F27D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6824" y="3052541"/>
              <a:ext cx="2743199" cy="1846612"/>
            </a:xfrm>
            <a:prstGeom prst="rect">
              <a:avLst/>
            </a:prstGeom>
          </p:spPr>
        </p:pic>
        <p:sp>
          <p:nvSpPr>
            <p:cNvPr id="14" name="TextBox 13">
              <a:extLst>
                <a:ext uri="{FF2B5EF4-FFF2-40B4-BE49-F238E27FC236}">
                  <a16:creationId xmlns:a16="http://schemas.microsoft.com/office/drawing/2014/main" id="{31DDFD2E-50DB-D95E-7C39-6F1F28615663}"/>
                </a:ext>
              </a:extLst>
            </p:cNvPr>
            <p:cNvSpPr txBox="1"/>
            <p:nvPr/>
          </p:nvSpPr>
          <p:spPr>
            <a:xfrm>
              <a:off x="4616822" y="4881283"/>
              <a:ext cx="2743201" cy="1200329"/>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rgbClr val="FFFFFF"/>
                  </a:solidFill>
                  <a:latin typeface="Arial"/>
                  <a:ea typeface="Montserrat"/>
                  <a:cs typeface="Arial"/>
                </a:rPr>
                <a:t>Offering educational, networking, </a:t>
              </a:r>
              <a:r>
                <a:rPr lang="en-US" b="1" i="0">
                  <a:solidFill>
                    <a:srgbClr val="FFFFFF"/>
                  </a:solidFill>
                  <a:latin typeface="Arial"/>
                  <a:ea typeface="Montserrat"/>
                  <a:cs typeface="Arial"/>
                </a:rPr>
                <a:t>and </a:t>
              </a:r>
              <a:r>
                <a:rPr lang="en-US" b="1">
                  <a:solidFill>
                    <a:srgbClr val="FFFFFF"/>
                  </a:solidFill>
                  <a:latin typeface="Arial"/>
                  <a:ea typeface="Montserrat"/>
                  <a:cs typeface="Arial"/>
                </a:rPr>
                <a:t>recognition opportunities</a:t>
              </a:r>
              <a:endParaRPr lang="en-US"/>
            </a:p>
          </p:txBody>
        </p:sp>
      </p:grpSp>
      <p:grpSp>
        <p:nvGrpSpPr>
          <p:cNvPr id="3" name="Group 2">
            <a:extLst>
              <a:ext uri="{FF2B5EF4-FFF2-40B4-BE49-F238E27FC236}">
                <a16:creationId xmlns:a16="http://schemas.microsoft.com/office/drawing/2014/main" id="{06787336-5CE8-E405-CC2A-7AC6ECB6F13F}"/>
              </a:ext>
            </a:extLst>
          </p:cNvPr>
          <p:cNvGrpSpPr/>
          <p:nvPr/>
        </p:nvGrpSpPr>
        <p:grpSpPr>
          <a:xfrm>
            <a:off x="8424233" y="3070412"/>
            <a:ext cx="2743200" cy="3020163"/>
            <a:chOff x="8292353" y="3070412"/>
            <a:chExt cx="2743200" cy="3020163"/>
          </a:xfrm>
        </p:grpSpPr>
        <p:pic>
          <p:nvPicPr>
            <p:cNvPr id="12" name="Picture 11" descr="A group of people in scrubs hugging&#10;&#10;AI-generated content may be incorrect.">
              <a:extLst>
                <a:ext uri="{FF2B5EF4-FFF2-40B4-BE49-F238E27FC236}">
                  <a16:creationId xmlns:a16="http://schemas.microsoft.com/office/drawing/2014/main" id="{D3954860-A752-73BC-48A7-9EC6EF00A3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92353" y="3070412"/>
              <a:ext cx="2743200" cy="1828800"/>
            </a:xfrm>
            <a:prstGeom prst="rect">
              <a:avLst/>
            </a:prstGeom>
          </p:spPr>
        </p:pic>
        <p:sp>
          <p:nvSpPr>
            <p:cNvPr id="15" name="TextBox 14">
              <a:extLst>
                <a:ext uri="{FF2B5EF4-FFF2-40B4-BE49-F238E27FC236}">
                  <a16:creationId xmlns:a16="http://schemas.microsoft.com/office/drawing/2014/main" id="{EC165291-EB70-CEDD-4C65-842DF49D7C2C}"/>
                </a:ext>
              </a:extLst>
            </p:cNvPr>
            <p:cNvSpPr txBox="1"/>
            <p:nvPr/>
          </p:nvSpPr>
          <p:spPr>
            <a:xfrm>
              <a:off x="8301316" y="4890246"/>
              <a:ext cx="2734237" cy="1200329"/>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rgbClr val="FFFFFF"/>
                  </a:solidFill>
                  <a:latin typeface="Arial"/>
                  <a:ea typeface="Montserrat"/>
                  <a:cs typeface="Arial"/>
                </a:rPr>
                <a:t>Helping healthcare organizations </a:t>
              </a:r>
              <a:r>
                <a:rPr lang="en-US" b="1" i="0">
                  <a:solidFill>
                    <a:srgbClr val="FFFFFF"/>
                  </a:solidFill>
                  <a:latin typeface="Arial"/>
                  <a:ea typeface="Montserrat"/>
                  <a:cs typeface="Arial"/>
                </a:rPr>
                <a:t>and </a:t>
              </a:r>
              <a:r>
                <a:rPr lang="en-US" b="1">
                  <a:solidFill>
                    <a:srgbClr val="FFFFFF"/>
                  </a:solidFill>
                  <a:latin typeface="Arial"/>
                  <a:ea typeface="Montserrat"/>
                  <a:cs typeface="Arial"/>
                </a:rPr>
                <a:t>their leaders to advance a culture </a:t>
              </a:r>
              <a:r>
                <a:rPr lang="en-US" b="1" i="0">
                  <a:solidFill>
                    <a:srgbClr val="FFFFFF"/>
                  </a:solidFill>
                  <a:latin typeface="Arial"/>
                  <a:ea typeface="Montserrat"/>
                  <a:cs typeface="Arial"/>
                </a:rPr>
                <a:t>of </a:t>
              </a:r>
              <a:r>
                <a:rPr lang="en-US" b="1">
                  <a:solidFill>
                    <a:srgbClr val="FFFFFF"/>
                  </a:solidFill>
                  <a:latin typeface="Arial"/>
                  <a:ea typeface="Montserrat"/>
                  <a:cs typeface="Arial"/>
                </a:rPr>
                <a:t>compassion</a:t>
              </a:r>
              <a:endParaRPr lang="en-US"/>
            </a:p>
          </p:txBody>
        </p:sp>
      </p:grpSp>
    </p:spTree>
    <p:extLst>
      <p:ext uri="{BB962C8B-B14F-4D97-AF65-F5344CB8AC3E}">
        <p14:creationId xmlns:p14="http://schemas.microsoft.com/office/powerpoint/2010/main" val="1358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F81976-D66C-0D34-BCAA-E5E810C8C507}"/>
              </a:ext>
            </a:extLst>
          </p:cNvPr>
          <p:cNvGrpSpPr>
            <a:grpSpLocks noChangeAspect="1"/>
          </p:cNvGrpSpPr>
          <p:nvPr/>
        </p:nvGrpSpPr>
        <p:grpSpPr>
          <a:xfrm>
            <a:off x="104570" y="416028"/>
            <a:ext cx="11982859" cy="5962650"/>
            <a:chOff x="707114" y="631031"/>
            <a:chExt cx="10552014" cy="5250664"/>
          </a:xfrm>
        </p:grpSpPr>
        <p:pic>
          <p:nvPicPr>
            <p:cNvPr id="5" name="Picture 4" descr="A person and a child posing for a picture&#10;&#10;AI-generated content may be incorrect.">
              <a:extLst>
                <a:ext uri="{FF2B5EF4-FFF2-40B4-BE49-F238E27FC236}">
                  <a16:creationId xmlns:a16="http://schemas.microsoft.com/office/drawing/2014/main" id="{9C718382-3785-0BE0-FF63-1180461362C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07114" y="631031"/>
              <a:ext cx="10552014" cy="5250664"/>
            </a:xfrm>
            <a:prstGeom prst="rect">
              <a:avLst/>
            </a:prstGeom>
          </p:spPr>
        </p:pic>
        <p:sp>
          <p:nvSpPr>
            <p:cNvPr id="6" name="TextBox 5">
              <a:extLst>
                <a:ext uri="{FF2B5EF4-FFF2-40B4-BE49-F238E27FC236}">
                  <a16:creationId xmlns:a16="http://schemas.microsoft.com/office/drawing/2014/main" id="{1EEAACC8-631A-11E2-B338-AE2C723CF652}"/>
                </a:ext>
              </a:extLst>
            </p:cNvPr>
            <p:cNvSpPr txBox="1"/>
            <p:nvPr/>
          </p:nvSpPr>
          <p:spPr>
            <a:xfrm>
              <a:off x="1285875" y="4345781"/>
              <a:ext cx="423862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grpSp>
    </p:spTree>
    <p:extLst>
      <p:ext uri="{BB962C8B-B14F-4D97-AF65-F5344CB8AC3E}">
        <p14:creationId xmlns:p14="http://schemas.microsoft.com/office/powerpoint/2010/main" val="327570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7FEC-C265-9A9B-89B9-F46C3995AD58}"/>
              </a:ext>
            </a:extLst>
          </p:cNvPr>
          <p:cNvSpPr>
            <a:spLocks noGrp="1"/>
          </p:cNvSpPr>
          <p:nvPr>
            <p:ph type="ctrTitle"/>
          </p:nvPr>
        </p:nvSpPr>
        <p:spPr>
          <a:xfrm>
            <a:off x="914400" y="1344036"/>
            <a:ext cx="10363200" cy="2387600"/>
          </a:xfrm>
        </p:spPr>
        <p:txBody>
          <a:bodyPr/>
          <a:lstStyle/>
          <a:p>
            <a:r>
              <a:rPr lang="en-US"/>
              <a:t>The Strategic Imperative</a:t>
            </a:r>
          </a:p>
        </p:txBody>
      </p:sp>
    </p:spTree>
    <p:extLst>
      <p:ext uri="{BB962C8B-B14F-4D97-AF65-F5344CB8AC3E}">
        <p14:creationId xmlns:p14="http://schemas.microsoft.com/office/powerpoint/2010/main" val="144627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7CA1-7E0F-5546-D80D-523BE673D90B}"/>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0B3B58C6-951C-D1A5-7CA8-65B3EF13C722}"/>
              </a:ext>
            </a:extLst>
          </p:cNvPr>
          <p:cNvSpPr>
            <a:spLocks noGrp="1" noRot="1" noChangeAspect="1" noMove="1" noResize="1" noEditPoints="1" noAdjustHandles="1" noChangeArrowheads="1" noChangeShapeType="1"/>
          </p:cNvSpPr>
          <p:nvPr/>
        </p:nvSpPr>
        <p:spPr>
          <a:xfrm flipH="1">
            <a:off x="6993456" y="0"/>
            <a:ext cx="5198544" cy="6406079"/>
          </a:xfrm>
          <a:custGeom>
            <a:avLst/>
            <a:gdLst/>
            <a:ahLst/>
            <a:cxnLst/>
            <a:rect l="l" t="t" r="r" b="b"/>
            <a:pathLst>
              <a:path w="15411236" h="10287000">
                <a:moveTo>
                  <a:pt x="0" y="0"/>
                </a:moveTo>
                <a:lnTo>
                  <a:pt x="15411236" y="0"/>
                </a:lnTo>
                <a:lnTo>
                  <a:pt x="15411236"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Rectangle 4">
            <a:extLst>
              <a:ext uri="{FF2B5EF4-FFF2-40B4-BE49-F238E27FC236}">
                <a16:creationId xmlns:a16="http://schemas.microsoft.com/office/drawing/2014/main" id="{B555FD83-093A-2E13-229C-2A80D6DC6C23}"/>
              </a:ext>
            </a:extLst>
          </p:cNvPr>
          <p:cNvSpPr/>
          <p:nvPr/>
        </p:nvSpPr>
        <p:spPr>
          <a:xfrm>
            <a:off x="247650" y="238125"/>
            <a:ext cx="6400800" cy="5962650"/>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Title 1">
            <a:extLst>
              <a:ext uri="{FF2B5EF4-FFF2-40B4-BE49-F238E27FC236}">
                <a16:creationId xmlns:a16="http://schemas.microsoft.com/office/drawing/2014/main" id="{C6826CB6-FDB6-24B7-7436-6DB3D0BCD5AB}"/>
              </a:ext>
            </a:extLst>
          </p:cNvPr>
          <p:cNvSpPr>
            <a:spLocks noGrp="1"/>
          </p:cNvSpPr>
          <p:nvPr>
            <p:ph type="title"/>
          </p:nvPr>
        </p:nvSpPr>
        <p:spPr>
          <a:xfrm>
            <a:off x="695325" y="365125"/>
            <a:ext cx="10515600" cy="1643063"/>
          </a:xfrm>
        </p:spPr>
        <p:txBody>
          <a:bodyPr>
            <a:normAutofit/>
          </a:bodyPr>
          <a:lstStyle/>
          <a:p>
            <a:r>
              <a:rPr lang="en-US" sz="3200">
                <a:solidFill>
                  <a:srgbClr val="003563"/>
                </a:solidFill>
              </a:rPr>
              <a:t>Workforce Instability is </a:t>
            </a:r>
            <a:br>
              <a:rPr lang="en-US" sz="3200">
                <a:solidFill>
                  <a:srgbClr val="003563"/>
                </a:solidFill>
              </a:rPr>
            </a:br>
            <a:r>
              <a:rPr lang="en-US" sz="3200">
                <a:solidFill>
                  <a:srgbClr val="003563"/>
                </a:solidFill>
              </a:rPr>
              <a:t>Eroding Health System </a:t>
            </a:r>
            <a:br>
              <a:rPr lang="en-US" sz="3200">
                <a:solidFill>
                  <a:srgbClr val="003563"/>
                </a:solidFill>
              </a:rPr>
            </a:br>
            <a:r>
              <a:rPr lang="en-US" sz="3200">
                <a:solidFill>
                  <a:srgbClr val="003563"/>
                </a:solidFill>
              </a:rPr>
              <a:t>Performance</a:t>
            </a:r>
            <a:endParaRPr lang="en-US" sz="2800" i="1">
              <a:solidFill>
                <a:srgbClr val="00B050"/>
              </a:solidFill>
            </a:endParaRPr>
          </a:p>
        </p:txBody>
      </p:sp>
      <p:sp>
        <p:nvSpPr>
          <p:cNvPr id="3" name="Text Placeholder 2">
            <a:extLst>
              <a:ext uri="{FF2B5EF4-FFF2-40B4-BE49-F238E27FC236}">
                <a16:creationId xmlns:a16="http://schemas.microsoft.com/office/drawing/2014/main" id="{8EE5BAAC-4B91-46C5-B07F-F57462400A10}"/>
              </a:ext>
            </a:extLst>
          </p:cNvPr>
          <p:cNvSpPr>
            <a:spLocks noGrp="1"/>
          </p:cNvSpPr>
          <p:nvPr>
            <p:ph type="body" sz="quarter" idx="13"/>
          </p:nvPr>
        </p:nvSpPr>
        <p:spPr>
          <a:xfrm>
            <a:off x="646430" y="2017713"/>
            <a:ext cx="5308555" cy="4042093"/>
          </a:xfrm>
        </p:spPr>
        <p:txBody>
          <a:bodyPr vert="horz" lIns="91440" tIns="45720" rIns="91440" bIns="45720" rtlCol="0" anchor="t">
            <a:normAutofit fontScale="92500" lnSpcReduction="10000"/>
          </a:bodyPr>
          <a:lstStyle/>
          <a:p>
            <a:pPr marL="0" indent="0">
              <a:lnSpc>
                <a:spcPct val="100000"/>
              </a:lnSpc>
              <a:spcBef>
                <a:spcPts val="0"/>
              </a:spcBef>
              <a:buNone/>
            </a:pPr>
            <a:r>
              <a:rPr lang="en-US" sz="1600" b="1">
                <a:solidFill>
                  <a:schemeClr val="accent2"/>
                </a:solidFill>
              </a:rPr>
              <a:t>Burnout is widespread and persistent</a:t>
            </a:r>
            <a:endParaRPr lang="en-US" sz="1600">
              <a:solidFill>
                <a:schemeClr val="accent2"/>
              </a:solidFill>
            </a:endParaRPr>
          </a:p>
          <a:p>
            <a:pPr>
              <a:lnSpc>
                <a:spcPct val="100000"/>
              </a:lnSpc>
              <a:spcBef>
                <a:spcPts val="0"/>
              </a:spcBef>
            </a:pPr>
            <a:r>
              <a:rPr lang="en-US" sz="1600">
                <a:solidFill>
                  <a:schemeClr val="accent1"/>
                </a:solidFill>
              </a:rPr>
              <a:t>~</a:t>
            </a:r>
            <a:r>
              <a:rPr lang="en-US" sz="1600" b="1">
                <a:solidFill>
                  <a:schemeClr val="accent1"/>
                </a:solidFill>
              </a:rPr>
              <a:t>50% of physicians</a:t>
            </a:r>
            <a:r>
              <a:rPr lang="en-US" sz="1600">
                <a:solidFill>
                  <a:schemeClr val="accent1"/>
                </a:solidFill>
              </a:rPr>
              <a:t> reported burnout in 2024</a:t>
            </a:r>
          </a:p>
          <a:p>
            <a:pPr>
              <a:lnSpc>
                <a:spcPct val="100000"/>
              </a:lnSpc>
              <a:spcBef>
                <a:spcPts val="0"/>
              </a:spcBef>
            </a:pPr>
            <a:r>
              <a:rPr lang="en-US" sz="1600" b="1">
                <a:solidFill>
                  <a:schemeClr val="accent1"/>
                </a:solidFill>
              </a:rPr>
              <a:t>45% of nurses</a:t>
            </a:r>
            <a:r>
              <a:rPr lang="en-US" sz="1600">
                <a:solidFill>
                  <a:schemeClr val="accent1"/>
                </a:solidFill>
              </a:rPr>
              <a:t> experience burnout at least several times per week</a:t>
            </a:r>
            <a:br>
              <a:rPr lang="en-US" sz="1600" dirty="0"/>
            </a:br>
            <a:endParaRPr lang="en-US" sz="1600">
              <a:solidFill>
                <a:schemeClr val="accent1"/>
              </a:solidFill>
            </a:endParaRPr>
          </a:p>
          <a:p>
            <a:pPr marL="0" indent="0">
              <a:lnSpc>
                <a:spcPct val="100000"/>
              </a:lnSpc>
              <a:spcBef>
                <a:spcPts val="0"/>
              </a:spcBef>
              <a:buNone/>
            </a:pPr>
            <a:r>
              <a:rPr lang="en-US" sz="1600" b="1">
                <a:solidFill>
                  <a:schemeClr val="accent2"/>
                </a:solidFill>
              </a:rPr>
              <a:t>Turnover is financially and operationally costly</a:t>
            </a:r>
            <a:endParaRPr lang="en-US" sz="1600">
              <a:solidFill>
                <a:schemeClr val="accent2"/>
              </a:solidFill>
            </a:endParaRPr>
          </a:p>
          <a:p>
            <a:pPr>
              <a:lnSpc>
                <a:spcPct val="100000"/>
              </a:lnSpc>
              <a:spcBef>
                <a:spcPts val="0"/>
              </a:spcBef>
            </a:pPr>
            <a:r>
              <a:rPr lang="en-US" sz="1600" b="1">
                <a:solidFill>
                  <a:schemeClr val="accent1"/>
                </a:solidFill>
              </a:rPr>
              <a:t>18.4% </a:t>
            </a:r>
            <a:r>
              <a:rPr lang="en-US" sz="1600">
                <a:solidFill>
                  <a:schemeClr val="accent1"/>
                </a:solidFill>
              </a:rPr>
              <a:t>national RN turnover</a:t>
            </a:r>
          </a:p>
          <a:p>
            <a:pPr>
              <a:lnSpc>
                <a:spcPct val="100000"/>
              </a:lnSpc>
              <a:spcBef>
                <a:spcPts val="0"/>
              </a:spcBef>
            </a:pPr>
            <a:r>
              <a:rPr lang="en-US" sz="1600" b="1">
                <a:solidFill>
                  <a:schemeClr val="accent1"/>
                </a:solidFill>
              </a:rPr>
              <a:t>$60K+</a:t>
            </a:r>
            <a:r>
              <a:rPr lang="en-US" sz="1600">
                <a:solidFill>
                  <a:schemeClr val="accent1"/>
                </a:solidFill>
              </a:rPr>
              <a:t> average cost to replace one bedside RN</a:t>
            </a:r>
            <a:br>
              <a:rPr lang="en-US" sz="1600" dirty="0"/>
            </a:br>
            <a:endParaRPr lang="en-US" sz="1600">
              <a:solidFill>
                <a:schemeClr val="accent1"/>
              </a:solidFill>
            </a:endParaRPr>
          </a:p>
          <a:p>
            <a:pPr marL="0" indent="0">
              <a:lnSpc>
                <a:spcPct val="100000"/>
              </a:lnSpc>
              <a:spcBef>
                <a:spcPts val="0"/>
              </a:spcBef>
              <a:buNone/>
            </a:pPr>
            <a:r>
              <a:rPr lang="en-US" sz="1600" b="1">
                <a:solidFill>
                  <a:schemeClr val="accent2"/>
                </a:solidFill>
              </a:rPr>
              <a:t>Vacancies strain care delivery</a:t>
            </a:r>
            <a:endParaRPr lang="en-US" sz="1600">
              <a:solidFill>
                <a:schemeClr val="accent2"/>
              </a:solidFill>
            </a:endParaRPr>
          </a:p>
          <a:p>
            <a:pPr>
              <a:lnSpc>
                <a:spcPct val="100000"/>
              </a:lnSpc>
              <a:spcBef>
                <a:spcPts val="0"/>
              </a:spcBef>
            </a:pPr>
            <a:r>
              <a:rPr lang="en-US" sz="1600" b="1">
                <a:solidFill>
                  <a:schemeClr val="accent1"/>
                </a:solidFill>
              </a:rPr>
              <a:t>10%+ </a:t>
            </a:r>
            <a:r>
              <a:rPr lang="en-US" sz="1600">
                <a:solidFill>
                  <a:schemeClr val="accent1"/>
                </a:solidFill>
              </a:rPr>
              <a:t>vacancy rate</a:t>
            </a:r>
            <a:r>
              <a:rPr lang="en-US" sz="1600" b="1" dirty="0">
                <a:solidFill>
                  <a:schemeClr val="accent1"/>
                </a:solidFill>
              </a:rPr>
              <a:t> </a:t>
            </a:r>
            <a:r>
              <a:rPr lang="en-US" sz="1600">
                <a:solidFill>
                  <a:schemeClr val="accent1"/>
                </a:solidFill>
              </a:rPr>
              <a:t>at over one-third of hospitals nationally</a:t>
            </a:r>
            <a:endParaRPr lang="en-US" sz="1600">
              <a:solidFill>
                <a:schemeClr val="accent1"/>
              </a:solidFill>
              <a:cs typeface="Arial"/>
            </a:endParaRPr>
          </a:p>
          <a:p>
            <a:pPr marL="0" indent="0">
              <a:lnSpc>
                <a:spcPct val="100000"/>
              </a:lnSpc>
              <a:spcBef>
                <a:spcPts val="0"/>
              </a:spcBef>
              <a:buNone/>
            </a:pPr>
            <a:endParaRPr lang="en-US" sz="1600" b="1">
              <a:solidFill>
                <a:schemeClr val="accent2"/>
              </a:solidFill>
            </a:endParaRPr>
          </a:p>
          <a:p>
            <a:pPr marL="0" indent="0">
              <a:lnSpc>
                <a:spcPct val="100000"/>
              </a:lnSpc>
              <a:spcBef>
                <a:spcPts val="0"/>
              </a:spcBef>
              <a:buNone/>
            </a:pPr>
            <a:r>
              <a:rPr lang="en-US" sz="1600" b="1">
                <a:solidFill>
                  <a:schemeClr val="accent2"/>
                </a:solidFill>
              </a:rPr>
              <a:t>Physician attrition has major financial impact</a:t>
            </a:r>
            <a:endParaRPr lang="en-US" sz="1600">
              <a:solidFill>
                <a:schemeClr val="accent2"/>
              </a:solidFill>
            </a:endParaRPr>
          </a:p>
          <a:p>
            <a:pPr>
              <a:lnSpc>
                <a:spcPct val="100000"/>
              </a:lnSpc>
              <a:spcBef>
                <a:spcPts val="0"/>
              </a:spcBef>
            </a:pPr>
            <a:r>
              <a:rPr lang="en-US" sz="1600" b="1">
                <a:solidFill>
                  <a:schemeClr val="accent1"/>
                </a:solidFill>
              </a:rPr>
              <a:t>$500,000–$1M+</a:t>
            </a:r>
            <a:r>
              <a:rPr lang="en-US" sz="1600">
                <a:solidFill>
                  <a:schemeClr val="accent1"/>
                </a:solidFill>
              </a:rPr>
              <a:t> cost per physician departure</a:t>
            </a:r>
            <a:br>
              <a:rPr lang="en-US" sz="1600" dirty="0"/>
            </a:br>
            <a:endParaRPr lang="en-US" sz="1600">
              <a:solidFill>
                <a:schemeClr val="accent1"/>
              </a:solidFill>
            </a:endParaRPr>
          </a:p>
          <a:p>
            <a:pPr marL="0" indent="0">
              <a:lnSpc>
                <a:spcPct val="100000"/>
              </a:lnSpc>
              <a:spcBef>
                <a:spcPts val="0"/>
              </a:spcBef>
              <a:buNone/>
            </a:pPr>
            <a:r>
              <a:rPr lang="en-US" sz="1600" b="1">
                <a:solidFill>
                  <a:schemeClr val="accent2"/>
                </a:solidFill>
              </a:rPr>
              <a:t>System-level impact</a:t>
            </a:r>
          </a:p>
          <a:p>
            <a:pPr>
              <a:lnSpc>
                <a:spcPct val="100000"/>
              </a:lnSpc>
              <a:spcBef>
                <a:spcPts val="0"/>
              </a:spcBef>
            </a:pPr>
            <a:r>
              <a:rPr lang="en-US" sz="1600">
                <a:solidFill>
                  <a:schemeClr val="accent1"/>
                </a:solidFill>
              </a:rPr>
              <a:t>Staff distress, moral injury, and disconnection can erode teamwork, compassion, and commitment to the work.</a:t>
            </a:r>
          </a:p>
        </p:txBody>
      </p:sp>
      <p:grpSp>
        <p:nvGrpSpPr>
          <p:cNvPr id="9" name="Group 8">
            <a:extLst>
              <a:ext uri="{FF2B5EF4-FFF2-40B4-BE49-F238E27FC236}">
                <a16:creationId xmlns:a16="http://schemas.microsoft.com/office/drawing/2014/main" id="{D3E95D9C-08AD-A9C0-B91E-A9E0BDDC2E43}"/>
              </a:ext>
            </a:extLst>
          </p:cNvPr>
          <p:cNvGrpSpPr/>
          <p:nvPr/>
        </p:nvGrpSpPr>
        <p:grpSpPr>
          <a:xfrm>
            <a:off x="9325751" y="238125"/>
            <a:ext cx="2618599" cy="1652588"/>
            <a:chOff x="9325751" y="365125"/>
            <a:chExt cx="2618599" cy="1652588"/>
          </a:xfrm>
        </p:grpSpPr>
        <p:sp>
          <p:nvSpPr>
            <p:cNvPr id="8" name="Rectangle 7">
              <a:extLst>
                <a:ext uri="{FF2B5EF4-FFF2-40B4-BE49-F238E27FC236}">
                  <a16:creationId xmlns:a16="http://schemas.microsoft.com/office/drawing/2014/main" id="{FCC95A75-2CE1-1494-8F1D-ECB088D51590}"/>
                </a:ext>
              </a:extLst>
            </p:cNvPr>
            <p:cNvSpPr/>
            <p:nvPr/>
          </p:nvSpPr>
          <p:spPr>
            <a:xfrm>
              <a:off x="9325751" y="365125"/>
              <a:ext cx="2618599" cy="1652588"/>
            </a:xfrm>
            <a:prstGeom prst="rect">
              <a:avLst/>
            </a:prstGeom>
            <a:solidFill>
              <a:schemeClr val="bg1">
                <a:alpha val="82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TextBox 3">
              <a:extLst>
                <a:ext uri="{FF2B5EF4-FFF2-40B4-BE49-F238E27FC236}">
                  <a16:creationId xmlns:a16="http://schemas.microsoft.com/office/drawing/2014/main" id="{8C0C3F44-811D-D025-D93A-A0CFA1978456}"/>
                </a:ext>
              </a:extLst>
            </p:cNvPr>
            <p:cNvSpPr txBox="1"/>
            <p:nvPr/>
          </p:nvSpPr>
          <p:spPr>
            <a:xfrm>
              <a:off x="9325751" y="447992"/>
              <a:ext cx="2618599" cy="1477328"/>
            </a:xfrm>
            <a:prstGeom prst="rect">
              <a:avLst/>
            </a:prstGeom>
            <a:noFill/>
          </p:spPr>
          <p:txBody>
            <a:bodyPr wrap="square" rtlCol="0">
              <a:spAutoFit/>
            </a:bodyPr>
            <a:lstStyle/>
            <a:p>
              <a:pPr algn="ctr"/>
              <a:r>
                <a:rPr lang="en-US" b="1">
                  <a:solidFill>
                    <a:schemeClr val="accent1"/>
                  </a:solidFill>
                </a:rPr>
                <a:t>Burnout and turnover </a:t>
              </a:r>
              <a:r>
                <a:rPr lang="en-US">
                  <a:solidFill>
                    <a:schemeClr val="accent1"/>
                  </a:solidFill>
                </a:rPr>
                <a:t>are </a:t>
              </a:r>
              <a:r>
                <a:rPr lang="en-US" b="1">
                  <a:solidFill>
                    <a:schemeClr val="accent1"/>
                  </a:solidFill>
                </a:rPr>
                <a:t>not</a:t>
              </a:r>
              <a:r>
                <a:rPr lang="en-US">
                  <a:solidFill>
                    <a:schemeClr val="accent1"/>
                  </a:solidFill>
                </a:rPr>
                <a:t> HR issues. They are </a:t>
              </a:r>
              <a:r>
                <a:rPr lang="en-US" b="1">
                  <a:solidFill>
                    <a:schemeClr val="accent1"/>
                  </a:solidFill>
                </a:rPr>
                <a:t>financial</a:t>
              </a:r>
              <a:r>
                <a:rPr lang="en-US">
                  <a:solidFill>
                    <a:schemeClr val="accent1"/>
                  </a:solidFill>
                </a:rPr>
                <a:t>, </a:t>
              </a:r>
              <a:r>
                <a:rPr lang="en-US" b="1">
                  <a:solidFill>
                    <a:schemeClr val="accent1"/>
                  </a:solidFill>
                </a:rPr>
                <a:t>safety</a:t>
              </a:r>
              <a:r>
                <a:rPr lang="en-US">
                  <a:solidFill>
                    <a:schemeClr val="accent1"/>
                  </a:solidFill>
                </a:rPr>
                <a:t>, and </a:t>
              </a:r>
              <a:r>
                <a:rPr lang="en-US" b="1">
                  <a:solidFill>
                    <a:schemeClr val="accent1"/>
                  </a:solidFill>
                </a:rPr>
                <a:t>performance risks</a:t>
              </a:r>
              <a:r>
                <a:rPr lang="en-US">
                  <a:solidFill>
                    <a:schemeClr val="accent1"/>
                  </a:solidFill>
                </a:rPr>
                <a:t>.</a:t>
              </a:r>
            </a:p>
          </p:txBody>
        </p:sp>
      </p:grpSp>
      <p:sp>
        <p:nvSpPr>
          <p:cNvPr id="6" name="TextBox 5">
            <a:extLst>
              <a:ext uri="{FF2B5EF4-FFF2-40B4-BE49-F238E27FC236}">
                <a16:creationId xmlns:a16="http://schemas.microsoft.com/office/drawing/2014/main" id="{945E8BBB-BCC8-F7F1-6820-6B5AF71A1780}"/>
              </a:ext>
            </a:extLst>
          </p:cNvPr>
          <p:cNvSpPr txBox="1"/>
          <p:nvPr/>
        </p:nvSpPr>
        <p:spPr>
          <a:xfrm>
            <a:off x="6243802" y="6459426"/>
            <a:ext cx="5976602" cy="276999"/>
          </a:xfrm>
          <a:prstGeom prst="rect">
            <a:avLst/>
          </a:prstGeom>
          <a:noFill/>
        </p:spPr>
        <p:txBody>
          <a:bodyPr wrap="square" lIns="91440" tIns="45720" rIns="91440" bIns="45720" rtlCol="0" anchor="t">
            <a:spAutoFit/>
          </a:bodyPr>
          <a:lstStyle/>
          <a:p>
            <a:pPr algn="r"/>
            <a:r>
              <a:rPr lang="en-US" sz="1200" dirty="0"/>
              <a:t>See </a:t>
            </a:r>
            <a:r>
              <a:rPr lang="en-US" sz="1200" dirty="0">
                <a:hlinkClick r:id="rId3">
                  <a:extLst>
                    <a:ext uri="{A12FA001-AC4F-418D-AE19-62706E023703}">
                      <ahyp:hlinkClr xmlns:ahyp="http://schemas.microsoft.com/office/drawing/2018/hyperlinkcolor" val="tx"/>
                    </a:ext>
                  </a:extLst>
                </a:hlinkClick>
              </a:rPr>
              <a:t>Schwartz Center Research Summary</a:t>
            </a:r>
            <a:r>
              <a:rPr lang="en-US" sz="1200" dirty="0"/>
              <a:t> for references.</a:t>
            </a:r>
            <a:endParaRPr lang="en-US" sz="1200" dirty="0">
              <a:cs typeface="Arial"/>
            </a:endParaRPr>
          </a:p>
        </p:txBody>
      </p:sp>
    </p:spTree>
    <p:extLst>
      <p:ext uri="{BB962C8B-B14F-4D97-AF65-F5344CB8AC3E}">
        <p14:creationId xmlns:p14="http://schemas.microsoft.com/office/powerpoint/2010/main" val="386458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B2458-1135-326D-6F35-E70B86E1A37B}"/>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EB5D3696-8BA3-DCE6-68C4-C997AD3B7D1C}"/>
              </a:ext>
            </a:extLst>
          </p:cNvPr>
          <p:cNvSpPr>
            <a:spLocks noChangeAspect="1"/>
          </p:cNvSpPr>
          <p:nvPr/>
        </p:nvSpPr>
        <p:spPr>
          <a:xfrm>
            <a:off x="0" y="0"/>
            <a:ext cx="3265229" cy="6402573"/>
          </a:xfrm>
          <a:custGeom>
            <a:avLst/>
            <a:gdLst/>
            <a:ahLst/>
            <a:cxnLst/>
            <a:rect l="l" t="t" r="r" b="b"/>
            <a:pathLst>
              <a:path w="7402582" h="8229600">
                <a:moveTo>
                  <a:pt x="0" y="0"/>
                </a:moveTo>
                <a:lnTo>
                  <a:pt x="7402581" y="0"/>
                </a:lnTo>
                <a:lnTo>
                  <a:pt x="7402581" y="8229600"/>
                </a:lnTo>
                <a:lnTo>
                  <a:pt x="0" y="82296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 name="Group 2">
            <a:extLst>
              <a:ext uri="{FF2B5EF4-FFF2-40B4-BE49-F238E27FC236}">
                <a16:creationId xmlns:a16="http://schemas.microsoft.com/office/drawing/2014/main" id="{D6F3CB24-7E03-2E3D-2ECC-14CF0DFF2353}"/>
              </a:ext>
            </a:extLst>
          </p:cNvPr>
          <p:cNvGrpSpPr>
            <a:grpSpLocks noGrp="1" noUngrp="1" noRot="1" noMove="1" noResize="1"/>
          </p:cNvGrpSpPr>
          <p:nvPr/>
        </p:nvGrpSpPr>
        <p:grpSpPr>
          <a:xfrm>
            <a:off x="-40799" y="6402573"/>
            <a:ext cx="12269889" cy="497427"/>
            <a:chOff x="0" y="0"/>
            <a:chExt cx="24539778" cy="994854"/>
          </a:xfrm>
        </p:grpSpPr>
        <p:sp>
          <p:nvSpPr>
            <p:cNvPr id="3" name="Freeform 3">
              <a:extLst>
                <a:ext uri="{FF2B5EF4-FFF2-40B4-BE49-F238E27FC236}">
                  <a16:creationId xmlns:a16="http://schemas.microsoft.com/office/drawing/2014/main" id="{4EEBC210-A216-3C75-88DD-033ED8412247}"/>
                </a:ext>
              </a:extLst>
            </p:cNvPr>
            <p:cNvSpPr>
              <a:spLocks noGrp="1" noRot="1" noMove="1" noResize="1" noEditPoints="1" noAdjustHandles="1" noChangeArrowheads="1" noChangeShapeType="1"/>
            </p:cNvSpPr>
            <p:nvPr/>
          </p:nvSpPr>
          <p:spPr>
            <a:xfrm>
              <a:off x="0" y="0"/>
              <a:ext cx="24539829" cy="994791"/>
            </a:xfrm>
            <a:custGeom>
              <a:avLst/>
              <a:gdLst/>
              <a:ahLst/>
              <a:cxnLst/>
              <a:rect l="l" t="t" r="r" b="b"/>
              <a:pathLst>
                <a:path w="24539829" h="994791">
                  <a:moveTo>
                    <a:pt x="0" y="0"/>
                  </a:moveTo>
                  <a:lnTo>
                    <a:pt x="24539829" y="0"/>
                  </a:lnTo>
                  <a:lnTo>
                    <a:pt x="24539829" y="994791"/>
                  </a:lnTo>
                  <a:lnTo>
                    <a:pt x="0" y="99479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 name="TextBox 4">
            <a:extLst>
              <a:ext uri="{FF2B5EF4-FFF2-40B4-BE49-F238E27FC236}">
                <a16:creationId xmlns:a16="http://schemas.microsoft.com/office/drawing/2014/main" id="{383060B0-B127-C366-0314-0FA3BDC9D70D}"/>
              </a:ext>
            </a:extLst>
          </p:cNvPr>
          <p:cNvSpPr txBox="1"/>
          <p:nvPr/>
        </p:nvSpPr>
        <p:spPr>
          <a:xfrm>
            <a:off x="3265230" y="317757"/>
            <a:ext cx="8926037" cy="49532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320"/>
              </a:lnSpc>
              <a:spcBef>
                <a:spcPts val="0"/>
              </a:spcBef>
              <a:spcAft>
                <a:spcPts val="0"/>
              </a:spcAft>
              <a:buClrTx/>
              <a:buSzTx/>
              <a:buFontTx/>
              <a:buNone/>
              <a:tabLst/>
              <a:defRPr/>
            </a:pPr>
            <a:r>
              <a:rPr lang="en-US" sz="2800" b="1" dirty="0">
                <a:solidFill>
                  <a:srgbClr val="003461"/>
                </a:solidFill>
                <a:latin typeface="Arial"/>
                <a:ea typeface="Andada Bold"/>
                <a:cs typeface="Arial"/>
                <a:sym typeface="Andada Bold"/>
              </a:rPr>
              <a:t>Compassion</a:t>
            </a:r>
            <a:r>
              <a:rPr kumimoji="0" lang="en-US" sz="2800" b="1" i="0" u="none" strike="noStrike" kern="1200" cap="none" spc="0" normalizeH="0" baseline="0" noProof="0" dirty="0">
                <a:ln>
                  <a:noFill/>
                </a:ln>
                <a:solidFill>
                  <a:srgbClr val="003461"/>
                </a:solidFill>
                <a:effectLst/>
                <a:uLnTx/>
                <a:uFillTx/>
                <a:latin typeface="Arial"/>
                <a:ea typeface="Andada Bold"/>
                <a:cs typeface="Arial"/>
                <a:sym typeface="Andada Bold"/>
              </a:rPr>
              <a:t> Makes Healthcare Better…</a:t>
            </a:r>
          </a:p>
        </p:txBody>
      </p:sp>
      <p:grpSp>
        <p:nvGrpSpPr>
          <p:cNvPr id="13" name="Group 13">
            <a:extLst>
              <a:ext uri="{FF2B5EF4-FFF2-40B4-BE49-F238E27FC236}">
                <a16:creationId xmlns:a16="http://schemas.microsoft.com/office/drawing/2014/main" id="{B4713F4F-FEC1-DCEB-8BDD-350A8C4799F3}"/>
              </a:ext>
            </a:extLst>
          </p:cNvPr>
          <p:cNvGrpSpPr>
            <a:grpSpLocks noGrp="1" noUngrp="1" noRot="1" noChangeAspect="1" noMove="1" noResize="1"/>
          </p:cNvGrpSpPr>
          <p:nvPr/>
        </p:nvGrpSpPr>
        <p:grpSpPr>
          <a:xfrm>
            <a:off x="82618" y="4298269"/>
            <a:ext cx="1391514" cy="2069488"/>
            <a:chOff x="-406916" y="957757"/>
            <a:chExt cx="5851894" cy="8732645"/>
          </a:xfrm>
        </p:grpSpPr>
        <p:sp>
          <p:nvSpPr>
            <p:cNvPr id="14" name="Freeform 14">
              <a:extLst>
                <a:ext uri="{FF2B5EF4-FFF2-40B4-BE49-F238E27FC236}">
                  <a16:creationId xmlns:a16="http://schemas.microsoft.com/office/drawing/2014/main" id="{46488A16-A425-58AB-F3B2-473617325D51}"/>
                </a:ext>
              </a:extLst>
            </p:cNvPr>
            <p:cNvSpPr>
              <a:spLocks noChangeAspect="1"/>
            </p:cNvSpPr>
            <p:nvPr/>
          </p:nvSpPr>
          <p:spPr>
            <a:xfrm>
              <a:off x="-406916" y="957757"/>
              <a:ext cx="5851894" cy="8732645"/>
            </a:xfrm>
            <a:custGeom>
              <a:avLst/>
              <a:gdLst/>
              <a:ahLst/>
              <a:cxnLst/>
              <a:rect l="l" t="t" r="r" b="b"/>
              <a:pathLst>
                <a:path w="6310503" h="9178544">
                  <a:moveTo>
                    <a:pt x="0" y="0"/>
                  </a:moveTo>
                  <a:lnTo>
                    <a:pt x="6310503" y="0"/>
                  </a:lnTo>
                  <a:lnTo>
                    <a:pt x="6310503" y="9178544"/>
                  </a:lnTo>
                  <a:lnTo>
                    <a:pt x="0" y="9178544"/>
                  </a:lnTo>
                  <a:lnTo>
                    <a:pt x="0" y="0"/>
                  </a:lnTo>
                  <a:close/>
                </a:path>
              </a:pathLst>
            </a:custGeom>
            <a:blipFill>
              <a:blip r:embed="rId5" cstate="email">
                <a:extLst>
                  <a:ext uri="{28A0092B-C50C-407E-A947-70E740481C1C}">
                    <a14:useLocalDpi xmlns:a14="http://schemas.microsoft.com/office/drawing/2010/main"/>
                  </a:ext>
                </a:extLst>
              </a:blip>
              <a:stretch>
                <a:fillRect/>
              </a:stretch>
            </a:blipFill>
            <a:ln w="19050">
              <a:noFill/>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E83A2457-7A3C-85EC-3D73-E8D9255A769D}"/>
              </a:ext>
            </a:extLst>
          </p:cNvPr>
          <p:cNvGrpSpPr/>
          <p:nvPr/>
        </p:nvGrpSpPr>
        <p:grpSpPr>
          <a:xfrm rot="21134770">
            <a:off x="10038346" y="4356644"/>
            <a:ext cx="2029430" cy="1968153"/>
            <a:chOff x="14572378" y="4912875"/>
            <a:chExt cx="3429000" cy="3429000"/>
          </a:xfrm>
          <a:solidFill>
            <a:schemeClr val="tx2"/>
          </a:solidFill>
          <a:effectLst>
            <a:outerShdw blurRad="50800" dist="38100" dir="2700000" algn="tl" rotWithShape="0">
              <a:prstClr val="black">
                <a:alpha val="40000"/>
              </a:prstClr>
            </a:outerShdw>
          </a:effectLst>
        </p:grpSpPr>
        <p:sp>
          <p:nvSpPr>
            <p:cNvPr id="20" name="Star: 10 Points 19">
              <a:extLst>
                <a:ext uri="{FF2B5EF4-FFF2-40B4-BE49-F238E27FC236}">
                  <a16:creationId xmlns:a16="http://schemas.microsoft.com/office/drawing/2014/main" id="{C92A92A9-D25A-348F-2A6C-9C8505EA4FDA}"/>
                </a:ext>
              </a:extLst>
            </p:cNvPr>
            <p:cNvSpPr/>
            <p:nvPr/>
          </p:nvSpPr>
          <p:spPr>
            <a:xfrm rot="316524">
              <a:off x="14572378" y="4912875"/>
              <a:ext cx="3429000" cy="3429000"/>
            </a:xfrm>
            <a:prstGeom prst="star1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5">
              <a:extLst>
                <a:ext uri="{FF2B5EF4-FFF2-40B4-BE49-F238E27FC236}">
                  <a16:creationId xmlns:a16="http://schemas.microsoft.com/office/drawing/2014/main" id="{E2B9DF11-EC78-6B0A-CE6A-A638E31808BB}"/>
                </a:ext>
              </a:extLst>
            </p:cNvPr>
            <p:cNvSpPr txBox="1"/>
            <p:nvPr/>
          </p:nvSpPr>
          <p:spPr>
            <a:xfrm>
              <a:off x="15055331" y="5841731"/>
              <a:ext cx="2514601" cy="1608665"/>
            </a:xfrm>
            <a:prstGeom prst="rect">
              <a:avLst/>
            </a:prstGeom>
            <a:grpFill/>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Arial" panose="020B0604020202020204" pitchFamily="34" charset="0"/>
                  <a:ea typeface="Andada Bold Italics"/>
                  <a:cs typeface="Arial" panose="020B0604020202020204" pitchFamily="34" charset="0"/>
                  <a:sym typeface="Andada Bold Italics"/>
                </a:rPr>
                <a:t>The </a:t>
              </a:r>
              <a:r>
                <a:rPr kumimoji="0" lang="en-US" sz="2000" b="1" i="1" u="none" strike="noStrike" kern="1200" cap="none" spc="0" normalizeH="0" baseline="0" noProof="0">
                  <a:ln>
                    <a:noFill/>
                  </a:ln>
                  <a:solidFill>
                    <a:prstClr val="white"/>
                  </a:solidFill>
                  <a:effectLst/>
                  <a:uLnTx/>
                  <a:uFillTx/>
                  <a:latin typeface="Arial" panose="020B0604020202020204" pitchFamily="34" charset="0"/>
                  <a:ea typeface="Andada Bold Italics"/>
                  <a:cs typeface="Arial" panose="020B0604020202020204" pitchFamily="34" charset="0"/>
                  <a:sym typeface="Andada Bold Italics"/>
                </a:rPr>
                <a:t>Art &amp; </a:t>
              </a:r>
              <a:r>
                <a:rPr kumimoji="0" lang="en-US" sz="2000" b="1" i="1" u="sng" strike="noStrike" kern="1200" cap="none" spc="0" normalizeH="0" baseline="0" noProof="0">
                  <a:ln>
                    <a:noFill/>
                  </a:ln>
                  <a:solidFill>
                    <a:prstClr val="white"/>
                  </a:solidFill>
                  <a:effectLst/>
                  <a:uLnTx/>
                  <a:uFillTx/>
                  <a:latin typeface="Arial" panose="020B0604020202020204" pitchFamily="34" charset="0"/>
                  <a:ea typeface="Andada Bold Italics"/>
                  <a:cs typeface="Arial" panose="020B0604020202020204" pitchFamily="34" charset="0"/>
                  <a:sym typeface="Andada Bold Italics"/>
                </a:rPr>
                <a:t>Science</a:t>
              </a:r>
              <a:r>
                <a:rPr kumimoji="0" lang="en-US" sz="2000" b="1" i="1" u="none" strike="noStrike" kern="1200" cap="none" spc="0" normalizeH="0" baseline="0" noProof="0">
                  <a:ln>
                    <a:noFill/>
                  </a:ln>
                  <a:solidFill>
                    <a:prstClr val="white"/>
                  </a:solidFill>
                  <a:effectLst/>
                  <a:uLnTx/>
                  <a:uFillTx/>
                  <a:latin typeface="Arial" panose="020B0604020202020204" pitchFamily="34" charset="0"/>
                  <a:ea typeface="Andada Bold Italics"/>
                  <a:cs typeface="Arial" panose="020B0604020202020204" pitchFamily="34" charset="0"/>
                  <a:sym typeface="Andada Bold Italics"/>
                </a:rPr>
                <a:t> </a:t>
              </a:r>
              <a:r>
                <a:rPr kumimoji="0" lang="en-US" sz="2000" b="0" i="1" u="none" strike="noStrike" kern="1200" cap="none" spc="0" normalizeH="0" baseline="0" noProof="0">
                  <a:ln>
                    <a:noFill/>
                  </a:ln>
                  <a:solidFill>
                    <a:prstClr val="white"/>
                  </a:solidFill>
                  <a:effectLst/>
                  <a:uLnTx/>
                  <a:uFillTx/>
                  <a:latin typeface="Arial" panose="020B0604020202020204" pitchFamily="34" charset="0"/>
                  <a:ea typeface="Andada Bold Italics"/>
                  <a:cs typeface="Arial" panose="020B0604020202020204" pitchFamily="34" charset="0"/>
                  <a:sym typeface="Andada Bold Italics"/>
                </a:rPr>
                <a:t>of Compassion! </a:t>
              </a:r>
            </a:p>
          </p:txBody>
        </p:sp>
      </p:grpSp>
      <p:sp>
        <p:nvSpPr>
          <p:cNvPr id="17" name="TextBox 16">
            <a:extLst>
              <a:ext uri="{FF2B5EF4-FFF2-40B4-BE49-F238E27FC236}">
                <a16:creationId xmlns:a16="http://schemas.microsoft.com/office/drawing/2014/main" id="{067647D0-3779-A5EB-9E54-0B8677B6D608}"/>
              </a:ext>
            </a:extLst>
          </p:cNvPr>
          <p:cNvSpPr txBox="1"/>
          <p:nvPr/>
        </p:nvSpPr>
        <p:spPr>
          <a:xfrm>
            <a:off x="3788894" y="2553302"/>
            <a:ext cx="3417628" cy="3180358"/>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9BA7"/>
                </a:solidFill>
                <a:effectLst/>
                <a:uLnTx/>
                <a:uFillTx/>
                <a:latin typeface="Arial" panose="020B0604020202020204" pitchFamily="34" charset="0"/>
                <a:ea typeface="Andada Bold Italics"/>
                <a:cs typeface="Arial" panose="020B0604020202020204" pitchFamily="34" charset="0"/>
                <a:sym typeface="Andada Bold Italics"/>
              </a:rPr>
              <a:t>For Patients:</a:t>
            </a: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3461"/>
                </a:solidFill>
                <a:effectLst/>
                <a:uLnTx/>
                <a:uFillTx/>
                <a:latin typeface="Arial"/>
                <a:ea typeface="Andada"/>
                <a:cs typeface="Arial"/>
                <a:sym typeface="Andada"/>
              </a:rPr>
              <a:t>Reduced pain </a:t>
            </a:r>
            <a:r>
              <a:rPr lang="en-US" sz="1800">
                <a:solidFill>
                  <a:srgbClr val="003461"/>
                </a:solidFill>
                <a:latin typeface="Arial"/>
                <a:ea typeface="Andada"/>
                <a:cs typeface="Arial"/>
                <a:sym typeface="Andada"/>
              </a:rPr>
              <a:t>and</a:t>
            </a:r>
            <a:r>
              <a:rPr kumimoji="0" lang="en-US" sz="1800" b="0" i="0" u="none" strike="noStrike" kern="1200" cap="none" spc="0" normalizeH="0" baseline="0" noProof="0">
                <a:ln>
                  <a:noFill/>
                </a:ln>
                <a:solidFill>
                  <a:srgbClr val="003461"/>
                </a:solidFill>
                <a:effectLst/>
                <a:uLnTx/>
                <a:uFillTx/>
                <a:latin typeface="Arial"/>
                <a:ea typeface="Andada"/>
                <a:cs typeface="Arial"/>
                <a:sym typeface="Andada"/>
              </a:rPr>
              <a:t> disability</a:t>
            </a:r>
            <a:endParaRPr lang="en-US" sz="1800" b="0" i="0" u="none" strike="noStrike" kern="1200" cap="none" spc="0" normalizeH="0" baseline="0" noProof="0">
              <a:ln>
                <a:noFill/>
              </a:ln>
              <a:solidFill>
                <a:srgbClr val="003461"/>
              </a:solidFill>
              <a:effectLst/>
              <a:uLnTx/>
              <a:uFillTx/>
              <a:latin typeface="Arial"/>
              <a:ea typeface="Andada"/>
              <a:cs typeface="Arial"/>
            </a:endParaRP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lang="en-US" sz="1800">
                <a:solidFill>
                  <a:srgbClr val="003461"/>
                </a:solidFill>
                <a:latin typeface="Arial"/>
                <a:ea typeface="Andada"/>
                <a:cs typeface="Arial"/>
                <a:sym typeface="Andada"/>
              </a:rPr>
              <a:t>Fewer</a:t>
            </a:r>
            <a:r>
              <a:rPr kumimoji="0" lang="en-US" sz="1800" b="0" i="0" u="none" strike="noStrike" kern="1200" cap="none" spc="0" normalizeH="0" baseline="0" noProof="0">
                <a:ln>
                  <a:noFill/>
                </a:ln>
                <a:solidFill>
                  <a:srgbClr val="003461"/>
                </a:solidFill>
                <a:effectLst/>
                <a:uLnTx/>
                <a:uFillTx/>
                <a:latin typeface="Arial"/>
                <a:ea typeface="Andada"/>
                <a:cs typeface="Arial"/>
                <a:sym typeface="Andada"/>
              </a:rPr>
              <a:t> symptoms in cancer patients </a:t>
            </a:r>
            <a:endParaRPr lang="en-US" sz="1800" b="0" i="0" u="none" strike="noStrike" kern="1200" cap="none" spc="0" normalizeH="0" baseline="0" noProof="0">
              <a:ln>
                <a:noFill/>
              </a:ln>
              <a:solidFill>
                <a:srgbClr val="003461"/>
              </a:solidFill>
              <a:effectLst/>
              <a:uLnTx/>
              <a:uFillTx/>
              <a:latin typeface="Arial"/>
              <a:ea typeface="Andada"/>
              <a:cs typeface="Arial"/>
            </a:endParaRP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sym typeface="Andada"/>
              </a:rPr>
              <a:t>Less PTSD in patients with trauma</a:t>
            </a:r>
            <a:endParaRPr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endParaRP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sym typeface="Andada"/>
              </a:rPr>
              <a:t>Improved adherence</a:t>
            </a:r>
            <a:endParaRPr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endParaRP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sym typeface="Andada"/>
              </a:rPr>
              <a:t>Improved chronic disease outcomes</a:t>
            </a:r>
            <a:endParaRPr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endParaRPr>
          </a:p>
          <a:p>
            <a:pPr marL="368935" marR="0" lvl="1" indent="-184150" algn="l" defTabSz="609539" rtl="0" eaLnBrk="1" fontAlgn="auto" latinLnBrk="0" hangingPunct="1">
              <a:lnSpc>
                <a:spcPct val="11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sym typeface="Andada"/>
              </a:rPr>
              <a:t>Positive patient experiences</a:t>
            </a:r>
            <a:endParaRPr lang="en-US" sz="1800" b="0" i="0" u="none" strike="noStrike" kern="1200" cap="none" spc="0" normalizeH="0" baseline="0" noProof="0">
              <a:ln>
                <a:noFill/>
              </a:ln>
              <a:solidFill>
                <a:srgbClr val="003461"/>
              </a:solidFill>
              <a:effectLst/>
              <a:uLnTx/>
              <a:uFillTx/>
              <a:latin typeface="Arial" panose="020B0604020202020204" pitchFamily="34" charset="0"/>
              <a:ea typeface="Andada"/>
              <a:cs typeface="Arial" panose="020B0604020202020204" pitchFamily="34" charset="0"/>
            </a:endParaRPr>
          </a:p>
        </p:txBody>
      </p:sp>
      <p:sp>
        <p:nvSpPr>
          <p:cNvPr id="7" name="TextBox 6">
            <a:extLst>
              <a:ext uri="{FF2B5EF4-FFF2-40B4-BE49-F238E27FC236}">
                <a16:creationId xmlns:a16="http://schemas.microsoft.com/office/drawing/2014/main" id="{CD398DC6-7173-F761-2D45-23DD6B3F3FF7}"/>
              </a:ext>
            </a:extLst>
          </p:cNvPr>
          <p:cNvSpPr txBox="1"/>
          <p:nvPr/>
        </p:nvSpPr>
        <p:spPr>
          <a:xfrm>
            <a:off x="4216226" y="6517346"/>
            <a:ext cx="7713784"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a:ea typeface="+mn-ea"/>
                <a:cs typeface="+mn-cs"/>
              </a:rPr>
              <a:t>Selected evidence summarized from compassion science, patient experience, and clinician well-being literature.</a:t>
            </a:r>
          </a:p>
        </p:txBody>
      </p:sp>
      <p:grpSp>
        <p:nvGrpSpPr>
          <p:cNvPr id="10" name="Group 9">
            <a:extLst>
              <a:ext uri="{FF2B5EF4-FFF2-40B4-BE49-F238E27FC236}">
                <a16:creationId xmlns:a16="http://schemas.microsoft.com/office/drawing/2014/main" id="{DE06C51D-2379-1B0E-0565-6F285A05196D}"/>
              </a:ext>
            </a:extLst>
          </p:cNvPr>
          <p:cNvGrpSpPr/>
          <p:nvPr/>
        </p:nvGrpSpPr>
        <p:grpSpPr>
          <a:xfrm>
            <a:off x="4305929" y="1073287"/>
            <a:ext cx="6747132" cy="1184478"/>
            <a:chOff x="5267659" y="1056594"/>
            <a:chExt cx="6747132" cy="889164"/>
          </a:xfrm>
          <a:effectLst>
            <a:outerShdw blurRad="50800" dist="38100" dir="2700000" algn="tl" rotWithShape="0">
              <a:prstClr val="black">
                <a:alpha val="40000"/>
              </a:prstClr>
            </a:outerShdw>
          </a:effectLst>
        </p:grpSpPr>
        <p:sp>
          <p:nvSpPr>
            <p:cNvPr id="9" name="Rectangle 8">
              <a:extLst>
                <a:ext uri="{FF2B5EF4-FFF2-40B4-BE49-F238E27FC236}">
                  <a16:creationId xmlns:a16="http://schemas.microsoft.com/office/drawing/2014/main" id="{06EE79F3-7302-D93F-B6BF-6DB8363D4F58}"/>
                </a:ext>
              </a:extLst>
            </p:cNvPr>
            <p:cNvSpPr/>
            <p:nvPr/>
          </p:nvSpPr>
          <p:spPr>
            <a:xfrm>
              <a:off x="5267659" y="1056594"/>
              <a:ext cx="6747132" cy="8891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8" name="TextBox 7">
              <a:extLst>
                <a:ext uri="{FF2B5EF4-FFF2-40B4-BE49-F238E27FC236}">
                  <a16:creationId xmlns:a16="http://schemas.microsoft.com/office/drawing/2014/main" id="{C77B0F4E-09D3-C2A0-67DF-466EDD8BE477}"/>
                </a:ext>
              </a:extLst>
            </p:cNvPr>
            <p:cNvSpPr txBox="1"/>
            <p:nvPr/>
          </p:nvSpPr>
          <p:spPr>
            <a:xfrm>
              <a:off x="5267659" y="1085048"/>
              <a:ext cx="6747132" cy="820583"/>
            </a:xfrm>
            <a:prstGeom prst="rect">
              <a:avLst/>
            </a:prstGeom>
            <a:noFill/>
          </p:spPr>
          <p:txBody>
            <a:bodyPr wrap="square" lIns="91440" tIns="45720" rIns="91440" bIns="45720" anchor="t">
              <a:spAutoFit/>
            </a:bodyPr>
            <a:lstStyle/>
            <a:p>
              <a:pPr algn="ctr"/>
              <a:r>
                <a:rPr lang="en-US" sz="2000" i="1" dirty="0">
                  <a:effectLst/>
                  <a:latin typeface="+mj-lt"/>
                </a:rPr>
                <a:t>“Compassion is a necessity, not a luxury, in </a:t>
              </a:r>
              <a:r>
                <a:rPr lang="en-US" sz="2000" i="1" dirty="0">
                  <a:latin typeface="+mj-lt"/>
                </a:rPr>
                <a:t>healthcare</a:t>
              </a:r>
              <a:r>
                <a:rPr lang="en-US" sz="2000" i="1" dirty="0">
                  <a:effectLst/>
                  <a:latin typeface="+mj-lt"/>
                </a:rPr>
                <a:t>.” </a:t>
              </a:r>
            </a:p>
            <a:p>
              <a:pPr algn="ctr">
                <a:lnSpc>
                  <a:spcPct val="150000"/>
                </a:lnSpc>
              </a:pPr>
              <a:r>
                <a:rPr lang="en-US" sz="1600" dirty="0">
                  <a:effectLst/>
                  <a:latin typeface="+mj-lt"/>
                </a:rPr>
                <a:t>Beth Lown, MD, Schwartz Center CMO Emeritus</a:t>
              </a:r>
            </a:p>
            <a:p>
              <a:pPr algn="ctr">
                <a:lnSpc>
                  <a:spcPct val="150000"/>
                </a:lnSpc>
              </a:pPr>
              <a:r>
                <a:rPr lang="en-US" sz="1600" dirty="0">
                  <a:latin typeface="+mj-lt"/>
                </a:rPr>
                <a:t>As published in </a:t>
              </a:r>
              <a:r>
                <a:rPr lang="en-US" sz="1600" i="1" dirty="0" err="1">
                  <a:latin typeface="+mj-lt"/>
                </a:rPr>
                <a:t>Compassionomics</a:t>
              </a:r>
              <a:endParaRPr lang="en-US" sz="1600" i="1" dirty="0">
                <a:latin typeface="+mj-lt"/>
              </a:endParaRPr>
            </a:p>
          </p:txBody>
        </p:sp>
      </p:grpSp>
      <p:sp>
        <p:nvSpPr>
          <p:cNvPr id="6" name="TextBox 5">
            <a:extLst>
              <a:ext uri="{FF2B5EF4-FFF2-40B4-BE49-F238E27FC236}">
                <a16:creationId xmlns:a16="http://schemas.microsoft.com/office/drawing/2014/main" id="{DA287A72-04F8-2D74-66C8-8438302059BA}"/>
              </a:ext>
            </a:extLst>
          </p:cNvPr>
          <p:cNvSpPr txBox="1"/>
          <p:nvPr/>
        </p:nvSpPr>
        <p:spPr>
          <a:xfrm>
            <a:off x="7439558" y="2553302"/>
            <a:ext cx="3267190" cy="2570960"/>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400" b="1">
                <a:solidFill>
                  <a:schemeClr val="tx2"/>
                </a:solidFill>
                <a:latin typeface="Arial" panose="020B0604020202020204" pitchFamily="34" charset="0"/>
                <a:ea typeface="Andada Bold Italics"/>
                <a:cs typeface="Arial" panose="020B0604020202020204" pitchFamily="34" charset="0"/>
                <a:sym typeface="Andada Bold Italics"/>
              </a:rPr>
              <a:t>For Providers:</a:t>
            </a:r>
          </a:p>
          <a:p>
            <a:pPr marL="361950" lvl="1" indent="-180975">
              <a:lnSpc>
                <a:spcPct val="110000"/>
              </a:lnSpc>
              <a:buFont typeface="Arial"/>
              <a:buChar char="•"/>
            </a:pPr>
            <a:r>
              <a:rPr lang="en-US" sz="1800">
                <a:solidFill>
                  <a:srgbClr val="003461"/>
                </a:solidFill>
                <a:latin typeface="Arial" panose="020B0604020202020204" pitchFamily="34" charset="0"/>
                <a:ea typeface="Andada"/>
                <a:cs typeface="Arial" panose="020B0604020202020204" pitchFamily="34" charset="0"/>
                <a:sym typeface="Andada"/>
              </a:rPr>
              <a:t>Positive emotions </a:t>
            </a:r>
            <a:endParaRPr lang="en-US" sz="1800">
              <a:solidFill>
                <a:srgbClr val="003461"/>
              </a:solidFill>
              <a:latin typeface="Arial" panose="020B0604020202020204" pitchFamily="34" charset="0"/>
              <a:ea typeface="Andada"/>
              <a:cs typeface="Arial" panose="020B0604020202020204" pitchFamily="34" charset="0"/>
            </a:endParaRPr>
          </a:p>
          <a:p>
            <a:pPr marL="361950" lvl="1" indent="-180975">
              <a:lnSpc>
                <a:spcPct val="110000"/>
              </a:lnSpc>
              <a:buFont typeface="Arial"/>
              <a:buChar char="•"/>
            </a:pPr>
            <a:r>
              <a:rPr lang="en-US" sz="1800">
                <a:solidFill>
                  <a:srgbClr val="003461"/>
                </a:solidFill>
                <a:latin typeface="Arial"/>
                <a:ea typeface="Andada"/>
                <a:cs typeface="Arial"/>
                <a:sym typeface="Andada"/>
              </a:rPr>
              <a:t>Sense of reward and fulfillment</a:t>
            </a:r>
            <a:endParaRPr lang="en-US" sz="1800">
              <a:solidFill>
                <a:srgbClr val="003461"/>
              </a:solidFill>
              <a:latin typeface="Arial"/>
              <a:ea typeface="Andada"/>
              <a:cs typeface="Arial"/>
            </a:endParaRPr>
          </a:p>
          <a:p>
            <a:pPr marL="361950" lvl="1" indent="-180975">
              <a:lnSpc>
                <a:spcPct val="110000"/>
              </a:lnSpc>
              <a:buFont typeface="Arial"/>
              <a:buChar char="•"/>
            </a:pPr>
            <a:r>
              <a:rPr lang="en-US" sz="1800">
                <a:solidFill>
                  <a:srgbClr val="003461"/>
                </a:solidFill>
                <a:latin typeface="Arial" panose="020B0604020202020204" pitchFamily="34" charset="0"/>
                <a:ea typeface="Andada"/>
                <a:cs typeface="Arial" panose="020B0604020202020204" pitchFamily="34" charset="0"/>
                <a:sym typeface="Andada"/>
              </a:rPr>
              <a:t>Sense of affiliation</a:t>
            </a:r>
            <a:endParaRPr lang="en-US" sz="1800">
              <a:solidFill>
                <a:srgbClr val="003461"/>
              </a:solidFill>
              <a:latin typeface="Arial" panose="020B0604020202020204" pitchFamily="34" charset="0"/>
              <a:ea typeface="Andada"/>
              <a:cs typeface="Arial" panose="020B0604020202020204" pitchFamily="34" charset="0"/>
            </a:endParaRPr>
          </a:p>
          <a:p>
            <a:pPr marL="361950" lvl="1" indent="-180975">
              <a:lnSpc>
                <a:spcPct val="110000"/>
              </a:lnSpc>
              <a:buFont typeface="Arial"/>
              <a:buChar char="•"/>
            </a:pPr>
            <a:r>
              <a:rPr lang="en-US" sz="1800">
                <a:solidFill>
                  <a:srgbClr val="003461"/>
                </a:solidFill>
                <a:latin typeface="Arial" panose="020B0604020202020204" pitchFamily="34" charset="0"/>
                <a:ea typeface="Andada"/>
                <a:cs typeface="Arial" panose="020B0604020202020204" pitchFamily="34" charset="0"/>
                <a:sym typeface="Andada"/>
              </a:rPr>
              <a:t>Deeper connection</a:t>
            </a:r>
            <a:endParaRPr lang="en-US" sz="1800">
              <a:solidFill>
                <a:srgbClr val="003461"/>
              </a:solidFill>
              <a:latin typeface="Arial" panose="020B0604020202020204" pitchFamily="34" charset="0"/>
              <a:ea typeface="Andada"/>
              <a:cs typeface="Arial" panose="020B0604020202020204" pitchFamily="34" charset="0"/>
            </a:endParaRPr>
          </a:p>
          <a:p>
            <a:pPr marL="361950" lvl="1" indent="-180975">
              <a:lnSpc>
                <a:spcPct val="110000"/>
              </a:lnSpc>
              <a:buFont typeface="Arial"/>
              <a:buChar char="•"/>
            </a:pPr>
            <a:r>
              <a:rPr lang="en-US" sz="1800">
                <a:solidFill>
                  <a:srgbClr val="003461"/>
                </a:solidFill>
                <a:latin typeface="Arial" panose="020B0604020202020204" pitchFamily="34" charset="0"/>
                <a:ea typeface="Andada"/>
                <a:cs typeface="Arial" panose="020B0604020202020204" pitchFamily="34" charset="0"/>
                <a:sym typeface="Andada"/>
              </a:rPr>
              <a:t>Improved professional quality of life</a:t>
            </a:r>
            <a:endParaRPr lang="en-US" sz="1800">
              <a:solidFill>
                <a:srgbClr val="003461"/>
              </a:solidFill>
              <a:latin typeface="Arial" panose="020B0604020202020204" pitchFamily="34" charset="0"/>
              <a:ea typeface="Andada"/>
              <a:cs typeface="Arial" panose="020B0604020202020204" pitchFamily="34" charset="0"/>
            </a:endParaRPr>
          </a:p>
        </p:txBody>
      </p:sp>
    </p:spTree>
    <p:extLst>
      <p:ext uri="{BB962C8B-B14F-4D97-AF65-F5344CB8AC3E}">
        <p14:creationId xmlns:p14="http://schemas.microsoft.com/office/powerpoint/2010/main" val="86017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69C1A-58E1-ED9D-72E6-732DFCBBD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403C7-CEC6-CE2A-516F-846B610EE09B}"/>
              </a:ext>
            </a:extLst>
          </p:cNvPr>
          <p:cNvSpPr>
            <a:spLocks noGrp="1"/>
          </p:cNvSpPr>
          <p:nvPr>
            <p:ph type="title"/>
          </p:nvPr>
        </p:nvSpPr>
        <p:spPr>
          <a:xfrm>
            <a:off x="838200" y="365125"/>
            <a:ext cx="10515600" cy="1643063"/>
          </a:xfrm>
        </p:spPr>
        <p:txBody>
          <a:bodyPr>
            <a:normAutofit/>
          </a:bodyPr>
          <a:lstStyle/>
          <a:p>
            <a:r>
              <a:rPr lang="en-US" sz="3600">
                <a:solidFill>
                  <a:srgbClr val="003563"/>
                </a:solidFill>
              </a:rPr>
              <a:t>Connect the Schwartz Rounds Program</a:t>
            </a:r>
            <a:br>
              <a:rPr lang="en-US" sz="3600" dirty="0"/>
            </a:br>
            <a:r>
              <a:rPr lang="en-US" sz="3600">
                <a:solidFill>
                  <a:srgbClr val="003563"/>
                </a:solidFill>
              </a:rPr>
              <a:t>to Local Strategic Priorities</a:t>
            </a:r>
            <a:br>
              <a:rPr lang="en-US" sz="3600" dirty="0"/>
            </a:br>
            <a:endParaRPr lang="en-US" sz="3200" i="1">
              <a:solidFill>
                <a:srgbClr val="00B050"/>
              </a:solidFill>
            </a:endParaRPr>
          </a:p>
        </p:txBody>
      </p:sp>
      <p:sp>
        <p:nvSpPr>
          <p:cNvPr id="3" name="Text Placeholder 2">
            <a:extLst>
              <a:ext uri="{FF2B5EF4-FFF2-40B4-BE49-F238E27FC236}">
                <a16:creationId xmlns:a16="http://schemas.microsoft.com/office/drawing/2014/main" id="{EA9ED9D1-D0E9-5E9C-CA2E-F24CF2F8B3A2}"/>
              </a:ext>
            </a:extLst>
          </p:cNvPr>
          <p:cNvSpPr>
            <a:spLocks noGrp="1"/>
          </p:cNvSpPr>
          <p:nvPr>
            <p:ph type="body" sz="quarter" idx="13"/>
          </p:nvPr>
        </p:nvSpPr>
        <p:spPr>
          <a:xfrm>
            <a:off x="741680" y="2194560"/>
            <a:ext cx="10612120" cy="4042093"/>
          </a:xfrm>
        </p:spPr>
        <p:txBody>
          <a:bodyPr>
            <a:normAutofit/>
          </a:bodyPr>
          <a:lstStyle/>
          <a:p>
            <a:pPr marL="0" indent="0">
              <a:buNone/>
            </a:pPr>
            <a:r>
              <a:rPr lang="en-US" b="1">
                <a:solidFill>
                  <a:schemeClr val="accent2"/>
                </a:solidFill>
              </a:rPr>
              <a:t>Presenter:</a:t>
            </a:r>
          </a:p>
          <a:p>
            <a:pPr marL="0" indent="0">
              <a:buNone/>
            </a:pPr>
            <a:r>
              <a:rPr lang="en-US" sz="2400">
                <a:solidFill>
                  <a:schemeClr val="accent1"/>
                </a:solidFill>
              </a:rPr>
              <a:t>Customize this slide with 2-3 local priorities such as: workforce retention, staff well-being, patient experience, safety culture, teamwork and communication, and organizational culture.</a:t>
            </a:r>
          </a:p>
        </p:txBody>
      </p:sp>
    </p:spTree>
    <p:extLst>
      <p:ext uri="{BB962C8B-B14F-4D97-AF65-F5344CB8AC3E}">
        <p14:creationId xmlns:p14="http://schemas.microsoft.com/office/powerpoint/2010/main" val="1218466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
            <a:extLst>
              <a:ext uri="{FF2B5EF4-FFF2-40B4-BE49-F238E27FC236}">
                <a16:creationId xmlns:a16="http://schemas.microsoft.com/office/drawing/2014/main" id="{8C303916-1145-91F7-B946-2E60C91C5F30}"/>
              </a:ext>
            </a:extLst>
          </p:cNvPr>
          <p:cNvSpPr>
            <a:spLocks noGrp="1" noRot="1" noMove="1" noResize="1" noEditPoints="1" noAdjustHandles="1" noChangeArrowheads="1" noChangeShapeType="1"/>
          </p:cNvSpPr>
          <p:nvPr/>
        </p:nvSpPr>
        <p:spPr>
          <a:xfrm>
            <a:off x="-40799" y="6402573"/>
            <a:ext cx="12269915" cy="497396"/>
          </a:xfrm>
          <a:custGeom>
            <a:avLst/>
            <a:gdLst/>
            <a:ahLst/>
            <a:cxnLst/>
            <a:rect l="l" t="t" r="r" b="b"/>
            <a:pathLst>
              <a:path w="24539829" h="994791">
                <a:moveTo>
                  <a:pt x="0" y="0"/>
                </a:moveTo>
                <a:lnTo>
                  <a:pt x="24539829" y="0"/>
                </a:lnTo>
                <a:lnTo>
                  <a:pt x="24539829" y="994791"/>
                </a:lnTo>
                <a:lnTo>
                  <a:pt x="0" y="99479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 name="TextBox 1">
            <a:extLst>
              <a:ext uri="{FF2B5EF4-FFF2-40B4-BE49-F238E27FC236}">
                <a16:creationId xmlns:a16="http://schemas.microsoft.com/office/drawing/2014/main" id="{EC8F1B3C-D58B-F3BE-1FD2-30DF8A71C638}"/>
              </a:ext>
            </a:extLst>
          </p:cNvPr>
          <p:cNvSpPr txBox="1"/>
          <p:nvPr/>
        </p:nvSpPr>
        <p:spPr>
          <a:xfrm>
            <a:off x="7787291" y="6476983"/>
            <a:ext cx="4329244" cy="276999"/>
          </a:xfrm>
          <a:prstGeom prst="rect">
            <a:avLst/>
          </a:prstGeom>
          <a:noFill/>
        </p:spPr>
        <p:txBody>
          <a:bodyPr wrap="square" rtlCol="0">
            <a:spAutoFit/>
          </a:bodyPr>
          <a:lstStyle/>
          <a:p>
            <a:pPr algn="r"/>
            <a:r>
              <a:rPr lang="en-US" sz="1200" i="1">
                <a:solidFill>
                  <a:schemeClr val="bg1"/>
                </a:solidFill>
              </a:rPr>
              <a:t>Lown; 2019 Foundation of the ACHE</a:t>
            </a:r>
          </a:p>
        </p:txBody>
      </p:sp>
      <p:sp>
        <p:nvSpPr>
          <p:cNvPr id="6" name="TextBox 5">
            <a:extLst>
              <a:ext uri="{FF2B5EF4-FFF2-40B4-BE49-F238E27FC236}">
                <a16:creationId xmlns:a16="http://schemas.microsoft.com/office/drawing/2014/main" id="{D49B7EA9-9D4F-0F57-6BD4-B861FA01BBCA}"/>
              </a:ext>
            </a:extLst>
          </p:cNvPr>
          <p:cNvSpPr txBox="1"/>
          <p:nvPr/>
        </p:nvSpPr>
        <p:spPr>
          <a:xfrm>
            <a:off x="7037505" y="1604111"/>
            <a:ext cx="4724838" cy="4670509"/>
          </a:xfrm>
          <a:prstGeom prst="rect">
            <a:avLst/>
          </a:prstGeom>
          <a:noFill/>
          <a:ln w="31750">
            <a:noFill/>
          </a:ln>
        </p:spPr>
        <p:txBody>
          <a:bodyPr wrap="square" lIns="91440" tIns="45720" rIns="91440" bIns="45720" anchor="t">
            <a:spAutoFit/>
          </a:bodyPr>
          <a:lstStyle/>
          <a:p>
            <a:pPr marL="342900" indent="-342900">
              <a:buFont typeface="Arial" panose="020B0604020202020204" pitchFamily="34" charset="0"/>
              <a:buChar char="•"/>
            </a:pPr>
            <a:r>
              <a:rPr lang="en-US" sz="1750" dirty="0">
                <a:solidFill>
                  <a:schemeClr val="accent1"/>
                </a:solidFill>
                <a:effectLst/>
                <a:latin typeface="+mj-lt"/>
              </a:rPr>
              <a:t>Compassion-related behaviors of nurses </a:t>
            </a:r>
            <a:r>
              <a:rPr lang="en-US" sz="1750" dirty="0">
                <a:solidFill>
                  <a:schemeClr val="accent1"/>
                </a:solidFill>
                <a:latin typeface="+mj-lt"/>
              </a:rPr>
              <a:t>and physicians</a:t>
            </a:r>
            <a:r>
              <a:rPr lang="en-US" sz="1750" dirty="0">
                <a:solidFill>
                  <a:schemeClr val="accent1"/>
                </a:solidFill>
                <a:effectLst/>
                <a:latin typeface="+mj-lt"/>
              </a:rPr>
              <a:t> are inversely correlated with </a:t>
            </a:r>
            <a:r>
              <a:rPr lang="en-US" sz="1750" b="1" dirty="0">
                <a:solidFill>
                  <a:schemeClr val="accent1"/>
                </a:solidFill>
                <a:effectLst/>
                <a:latin typeface="+mj-lt"/>
              </a:rPr>
              <a:t>emotional</a:t>
            </a:r>
            <a:r>
              <a:rPr lang="en-US" sz="1750" b="1" dirty="0">
                <a:solidFill>
                  <a:schemeClr val="accent1"/>
                </a:solidFill>
                <a:latin typeface="+mj-lt"/>
              </a:rPr>
              <a:t> exhaustion </a:t>
            </a:r>
            <a:r>
              <a:rPr lang="en-US" sz="1750" dirty="0">
                <a:solidFill>
                  <a:schemeClr val="accent1"/>
                </a:solidFill>
                <a:latin typeface="+mj-lt"/>
              </a:rPr>
              <a:t>and </a:t>
            </a:r>
            <a:r>
              <a:rPr lang="en-US" sz="1750" b="1" dirty="0">
                <a:solidFill>
                  <a:schemeClr val="accent1"/>
                </a:solidFill>
                <a:latin typeface="+mj-lt"/>
              </a:rPr>
              <a:t>depersonalization, </a:t>
            </a:r>
            <a:r>
              <a:rPr lang="en-US" sz="1750" dirty="0">
                <a:solidFill>
                  <a:schemeClr val="accent1"/>
                </a:solidFill>
                <a:effectLst/>
                <a:latin typeface="+mj-lt"/>
              </a:rPr>
              <a:t>and with</a:t>
            </a:r>
            <a:r>
              <a:rPr lang="en-US" sz="1750" dirty="0">
                <a:solidFill>
                  <a:schemeClr val="accent1"/>
                </a:solidFill>
                <a:latin typeface="+mj-lt"/>
              </a:rPr>
              <a:t> a</a:t>
            </a:r>
            <a:r>
              <a:rPr lang="en-US" sz="1750" dirty="0">
                <a:solidFill>
                  <a:schemeClr val="accent1"/>
                </a:solidFill>
                <a:effectLst/>
                <a:latin typeface="+mj-lt"/>
              </a:rPr>
              <a:t> lack of perceived organizational support</a:t>
            </a:r>
          </a:p>
          <a:p>
            <a:pPr marL="342900" indent="-342900">
              <a:buFont typeface="Arial" panose="020B0604020202020204" pitchFamily="34" charset="0"/>
              <a:buChar char="•"/>
            </a:pPr>
            <a:endParaRPr lang="en-US" sz="1750" dirty="0">
              <a:solidFill>
                <a:schemeClr val="accent1"/>
              </a:solidFill>
              <a:effectLst/>
              <a:latin typeface="+mj-lt"/>
            </a:endParaRPr>
          </a:p>
          <a:p>
            <a:pPr marL="342900" indent="-342900">
              <a:buFont typeface="Arial" panose="020B0604020202020204" pitchFamily="34" charset="0"/>
              <a:buChar char="•"/>
            </a:pPr>
            <a:r>
              <a:rPr lang="en-US" sz="1750" dirty="0">
                <a:solidFill>
                  <a:schemeClr val="accent1"/>
                </a:solidFill>
                <a:effectLst/>
                <a:latin typeface="+mj-lt"/>
              </a:rPr>
              <a:t>The less support </a:t>
            </a:r>
            <a:r>
              <a:rPr lang="en-US" sz="1750" dirty="0">
                <a:solidFill>
                  <a:schemeClr val="accent1"/>
                </a:solidFill>
                <a:latin typeface="+mj-lt"/>
              </a:rPr>
              <a:t>providers </a:t>
            </a:r>
            <a:r>
              <a:rPr lang="en-US" sz="1750" dirty="0">
                <a:solidFill>
                  <a:schemeClr val="accent1"/>
                </a:solidFill>
                <a:effectLst/>
                <a:latin typeface="+mj-lt"/>
              </a:rPr>
              <a:t>perceive, the more </a:t>
            </a:r>
            <a:r>
              <a:rPr lang="en-US" sz="1750" b="1" dirty="0">
                <a:solidFill>
                  <a:schemeClr val="accent1"/>
                </a:solidFill>
                <a:effectLst/>
                <a:latin typeface="+mj-lt"/>
              </a:rPr>
              <a:t>burnout</a:t>
            </a:r>
            <a:r>
              <a:rPr lang="en-US" sz="1750" dirty="0">
                <a:solidFill>
                  <a:schemeClr val="accent1"/>
                </a:solidFill>
                <a:effectLst/>
                <a:latin typeface="+mj-lt"/>
              </a:rPr>
              <a:t> they experience, and the less capacity they have to offer </a:t>
            </a:r>
            <a:r>
              <a:rPr lang="en-US" sz="1750" b="1" dirty="0">
                <a:solidFill>
                  <a:schemeClr val="accent1"/>
                </a:solidFill>
                <a:effectLst/>
                <a:latin typeface="+mj-lt"/>
              </a:rPr>
              <a:t>compassion</a:t>
            </a:r>
            <a:r>
              <a:rPr lang="en-US" sz="1750" dirty="0">
                <a:solidFill>
                  <a:schemeClr val="accent1"/>
                </a:solidFill>
                <a:effectLst/>
                <a:latin typeface="+mj-lt"/>
              </a:rPr>
              <a:t> to patients</a:t>
            </a:r>
            <a:r>
              <a:rPr lang="en-US" sz="1750" dirty="0">
                <a:solidFill>
                  <a:schemeClr val="accent1"/>
                </a:solidFill>
                <a:latin typeface="+mj-lt"/>
              </a:rPr>
              <a:t> and </a:t>
            </a:r>
            <a:r>
              <a:rPr lang="en-US" sz="1750" dirty="0">
                <a:solidFill>
                  <a:schemeClr val="accent1"/>
                </a:solidFill>
                <a:effectLst/>
                <a:latin typeface="+mj-lt"/>
              </a:rPr>
              <a:t>families</a:t>
            </a:r>
            <a:endParaRPr lang="en-US" sz="1750" dirty="0">
              <a:solidFill>
                <a:schemeClr val="accent1"/>
              </a:solidFill>
              <a:effectLst/>
              <a:latin typeface="+mj-lt"/>
              <a:cs typeface="Arial"/>
            </a:endParaRPr>
          </a:p>
          <a:p>
            <a:pPr marL="342900" indent="-342900">
              <a:buFont typeface="Arial" panose="020B0604020202020204" pitchFamily="34" charset="0"/>
              <a:buChar char="•"/>
            </a:pPr>
            <a:endParaRPr lang="en-US" sz="1750" dirty="0">
              <a:solidFill>
                <a:schemeClr val="accent1"/>
              </a:solidFill>
              <a:latin typeface="+mj-lt"/>
            </a:endParaRPr>
          </a:p>
          <a:p>
            <a:pPr marL="342900" indent="-342900">
              <a:buFont typeface="Arial" panose="020B0604020202020204" pitchFamily="34" charset="0"/>
              <a:buChar char="•"/>
            </a:pPr>
            <a:r>
              <a:rPr lang="en-US" sz="1750" dirty="0">
                <a:solidFill>
                  <a:schemeClr val="accent1"/>
                </a:solidFill>
                <a:latin typeface="+mj-lt"/>
              </a:rPr>
              <a:t>The Schwartz Rounds program is not designed to place responsibility on individual workers. It creates organizational space to acknowledge and respond to the emotional, social, and moral dimensions of healthcare work.</a:t>
            </a:r>
            <a:endParaRPr lang="en-US" sz="1750" dirty="0">
              <a:solidFill>
                <a:schemeClr val="accent1"/>
              </a:solidFill>
              <a:latin typeface="+mj-lt"/>
              <a:cs typeface="Arial"/>
            </a:endParaRPr>
          </a:p>
        </p:txBody>
      </p:sp>
      <p:sp>
        <p:nvSpPr>
          <p:cNvPr id="5" name="TextBox 4">
            <a:extLst>
              <a:ext uri="{FF2B5EF4-FFF2-40B4-BE49-F238E27FC236}">
                <a16:creationId xmlns:a16="http://schemas.microsoft.com/office/drawing/2014/main" id="{336207DA-E169-3DD6-B20C-E3497919B6AA}"/>
              </a:ext>
            </a:extLst>
          </p:cNvPr>
          <p:cNvSpPr txBox="1"/>
          <p:nvPr/>
        </p:nvSpPr>
        <p:spPr>
          <a:xfrm>
            <a:off x="0" y="203372"/>
            <a:ext cx="12192000" cy="1077218"/>
          </a:xfrm>
          <a:prstGeom prst="rect">
            <a:avLst/>
          </a:prstGeom>
          <a:noFill/>
        </p:spPr>
        <p:txBody>
          <a:bodyPr wrap="square">
            <a:spAutoFit/>
          </a:bodyPr>
          <a:lstStyle/>
          <a:p>
            <a:pPr algn="ctr"/>
            <a:r>
              <a:rPr lang="en-US" sz="3200" b="1">
                <a:solidFill>
                  <a:schemeClr val="accent1"/>
                </a:solidFill>
                <a:latin typeface="+mj-lt"/>
                <a:cs typeface="Arial" panose="020B0604020202020204" pitchFamily="34" charset="0"/>
              </a:rPr>
              <a:t>The Connections Between Compassion, </a:t>
            </a:r>
          </a:p>
          <a:p>
            <a:pPr algn="ctr"/>
            <a:r>
              <a:rPr lang="en-US" sz="3200" b="1">
                <a:solidFill>
                  <a:schemeClr val="accent1"/>
                </a:solidFill>
                <a:latin typeface="+mj-lt"/>
                <a:cs typeface="Arial" panose="020B0604020202020204" pitchFamily="34" charset="0"/>
              </a:rPr>
              <a:t>Distress, Moral Injury, and Burnout</a:t>
            </a:r>
            <a:endParaRPr lang="en-US" sz="3200">
              <a:solidFill>
                <a:schemeClr val="accent1"/>
              </a:solidFill>
            </a:endParaRPr>
          </a:p>
        </p:txBody>
      </p:sp>
      <p:pic>
        <p:nvPicPr>
          <p:cNvPr id="7" name="Picture 6">
            <a:extLst>
              <a:ext uri="{FF2B5EF4-FFF2-40B4-BE49-F238E27FC236}">
                <a16:creationId xmlns:a16="http://schemas.microsoft.com/office/drawing/2014/main" id="{44A1885A-5C3B-AE73-824D-A58DF125FFE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07497" y="1280590"/>
            <a:ext cx="6263236" cy="5403505"/>
          </a:xfrm>
          <a:prstGeom prst="rect">
            <a:avLst/>
          </a:prstGeom>
        </p:spPr>
      </p:pic>
    </p:spTree>
    <p:extLst>
      <p:ext uri="{BB962C8B-B14F-4D97-AF65-F5344CB8AC3E}">
        <p14:creationId xmlns:p14="http://schemas.microsoft.com/office/powerpoint/2010/main" val="89699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52A3E3-18FF-60BC-AEFB-090639177CE6}"/>
              </a:ext>
            </a:extLst>
          </p:cNvPr>
          <p:cNvSpPr/>
          <p:nvPr/>
        </p:nvSpPr>
        <p:spPr>
          <a:xfrm>
            <a:off x="5495924" y="590549"/>
            <a:ext cx="6238875" cy="5325391"/>
          </a:xfrm>
          <a:prstGeom prst="rect">
            <a:avLst/>
          </a:prstGeom>
          <a:solidFill>
            <a:schemeClr val="bg1">
              <a:alpha val="78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Content Placeholder 1">
            <a:extLst>
              <a:ext uri="{FF2B5EF4-FFF2-40B4-BE49-F238E27FC236}">
                <a16:creationId xmlns:a16="http://schemas.microsoft.com/office/drawing/2014/main" id="{D8BCCAB0-CE52-AA96-299D-4217E6380B9B}"/>
              </a:ext>
            </a:extLst>
          </p:cNvPr>
          <p:cNvSpPr>
            <a:spLocks noGrp="1"/>
          </p:cNvSpPr>
          <p:nvPr>
            <p:ph sz="half" idx="13"/>
          </p:nvPr>
        </p:nvSpPr>
        <p:spPr>
          <a:xfrm>
            <a:off x="5816025" y="1933942"/>
            <a:ext cx="5828287" cy="3981998"/>
          </a:xfrm>
          <a:noFill/>
          <a:ln w="31750">
            <a:noFill/>
          </a:ln>
        </p:spPr>
        <p:txBody>
          <a:bodyPr vert="horz" lIns="91440" tIns="45720" rIns="91440" bIns="45720" rtlCol="0" anchor="t">
            <a:normAutofit/>
          </a:bodyPr>
          <a:lstStyle/>
          <a:p>
            <a:pPr marL="0" indent="0">
              <a:lnSpc>
                <a:spcPct val="130000"/>
              </a:lnSpc>
              <a:spcBef>
                <a:spcPts val="0"/>
              </a:spcBef>
              <a:spcAft>
                <a:spcPts val="600"/>
              </a:spcAft>
              <a:buNone/>
            </a:pPr>
            <a:r>
              <a:rPr lang="en-US" sz="2000" b="1" dirty="0">
                <a:solidFill>
                  <a:srgbClr val="016FAC"/>
                </a:solidFill>
                <a:latin typeface="Arial"/>
                <a:cs typeface="Arial"/>
              </a:rPr>
              <a:t>High staff burnout rates are associated with:</a:t>
            </a:r>
          </a:p>
          <a:p>
            <a:pPr>
              <a:lnSpc>
                <a:spcPct val="130000"/>
              </a:lnSpc>
              <a:spcBef>
                <a:spcPts val="0"/>
              </a:spcBef>
              <a:spcAft>
                <a:spcPts val="600"/>
              </a:spcAft>
            </a:pPr>
            <a:r>
              <a:rPr lang="en-US" sz="1900" b="0" dirty="0">
                <a:solidFill>
                  <a:schemeClr val="accent1"/>
                </a:solidFill>
                <a:latin typeface="Arial"/>
                <a:cs typeface="Arial"/>
              </a:rPr>
              <a:t>  Higher turnover</a:t>
            </a:r>
            <a:r>
              <a:rPr lang="en-US" sz="1900" dirty="0">
                <a:solidFill>
                  <a:schemeClr val="accent1"/>
                </a:solidFill>
                <a:latin typeface="Arial"/>
                <a:cs typeface="Arial"/>
              </a:rPr>
              <a:t> and </a:t>
            </a:r>
            <a:r>
              <a:rPr lang="en-US" sz="1900" b="0" dirty="0">
                <a:solidFill>
                  <a:schemeClr val="accent1"/>
                </a:solidFill>
                <a:latin typeface="Arial"/>
                <a:cs typeface="Arial"/>
              </a:rPr>
              <a:t>less continuity of care </a:t>
            </a: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Increased risk of patient safety incidents </a:t>
            </a: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Increase in </a:t>
            </a:r>
            <a:r>
              <a:rPr lang="en-US" sz="1900" dirty="0">
                <a:solidFill>
                  <a:schemeClr val="accent1"/>
                </a:solidFill>
                <a:latin typeface="Arial" panose="020B0604020202020204" pitchFamily="34" charset="0"/>
                <a:cs typeface="Arial" panose="020B0604020202020204" pitchFamily="34" charset="0"/>
              </a:rPr>
              <a:t>self-reported </a:t>
            </a:r>
            <a:r>
              <a:rPr lang="en-US" sz="1900" b="0" dirty="0">
                <a:solidFill>
                  <a:schemeClr val="accent1"/>
                </a:solidFill>
                <a:latin typeface="Arial" panose="020B0604020202020204" pitchFamily="34" charset="0"/>
                <a:cs typeface="Arial" panose="020B0604020202020204" pitchFamily="34" charset="0"/>
              </a:rPr>
              <a:t>medical errors </a:t>
            </a:r>
            <a:endParaRPr lang="en-US" sz="1900" b="0" baseline="30000" dirty="0">
              <a:solidFill>
                <a:schemeClr val="accent1"/>
              </a:solidFill>
              <a:latin typeface="Arial" panose="020B0604020202020204" pitchFamily="34" charset="0"/>
              <a:cs typeface="Arial" panose="020B0604020202020204" pitchFamily="34" charset="0"/>
            </a:endParaRP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Increase in malpractice suits </a:t>
            </a: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Reduced patient satisfaction </a:t>
            </a: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Flawed diagnostic processes</a:t>
            </a:r>
          </a:p>
          <a:p>
            <a:pPr>
              <a:lnSpc>
                <a:spcPct val="130000"/>
              </a:lnSpc>
              <a:spcBef>
                <a:spcPts val="0"/>
              </a:spcBef>
              <a:spcAft>
                <a:spcPts val="600"/>
              </a:spcAft>
            </a:pPr>
            <a:r>
              <a:rPr lang="en-US" sz="1900" b="0" dirty="0">
                <a:solidFill>
                  <a:schemeClr val="accent1"/>
                </a:solidFill>
                <a:latin typeface="Arial" panose="020B0604020202020204" pitchFamily="34" charset="0"/>
                <a:cs typeface="Arial" panose="020B0604020202020204" pitchFamily="34" charset="0"/>
              </a:rPr>
              <a:t>  Greater isolation and disconnection among staff</a:t>
            </a:r>
            <a:endParaRPr lang="en-US" sz="2000" b="0" dirty="0">
              <a:solidFill>
                <a:schemeClr val="accent1"/>
              </a:solidFill>
              <a:latin typeface="Arial" panose="020B0604020202020204" pitchFamily="34" charset="0"/>
              <a:cs typeface="Arial" panose="020B0604020202020204" pitchFamily="34" charset="0"/>
            </a:endParaRPr>
          </a:p>
          <a:p>
            <a:pPr marL="0" indent="0">
              <a:buNone/>
            </a:pPr>
            <a:endParaRPr lang="en-US" sz="2000" b="0" dirty="0">
              <a:solidFill>
                <a:srgbClr val="016FAC"/>
              </a:solidFill>
              <a:latin typeface="Arial" panose="020B0604020202020204" pitchFamily="34" charset="0"/>
              <a:cs typeface="Arial" panose="020B0604020202020204" pitchFamily="34" charset="0"/>
            </a:endParaRPr>
          </a:p>
          <a:p>
            <a:pPr marL="0" indent="0">
              <a:buNone/>
            </a:pPr>
            <a:endParaRPr lang="en-US" sz="2000" b="0" dirty="0">
              <a:solidFill>
                <a:srgbClr val="016FAC"/>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72013739-6A8F-34E0-B6CF-863274499E8D}"/>
              </a:ext>
            </a:extLst>
          </p:cNvPr>
          <p:cNvSpPr>
            <a:spLocks noGrp="1"/>
          </p:cNvSpPr>
          <p:nvPr>
            <p:ph type="title"/>
          </p:nvPr>
        </p:nvSpPr>
        <p:spPr>
          <a:xfrm>
            <a:off x="5816025" y="884910"/>
            <a:ext cx="5918774" cy="828408"/>
          </a:xfrm>
        </p:spPr>
        <p:txBody>
          <a:bodyPr>
            <a:normAutofit fontScale="90000"/>
          </a:bodyPr>
          <a:lstStyle/>
          <a:p>
            <a:pPr defTabSz="457200"/>
            <a:r>
              <a:rPr lang="en-US" sz="3600">
                <a:solidFill>
                  <a:schemeClr val="accent1"/>
                </a:solidFill>
                <a:ea typeface="+mn-ea"/>
                <a:cs typeface="Arial" panose="020B0604020202020204" pitchFamily="34" charset="0"/>
              </a:rPr>
              <a:t>Linkages between </a:t>
            </a:r>
            <a:br>
              <a:rPr lang="en-US" sz="3200">
                <a:solidFill>
                  <a:schemeClr val="accent1"/>
                </a:solidFill>
                <a:ea typeface="+mn-ea"/>
                <a:cs typeface="Arial" panose="020B0604020202020204" pitchFamily="34" charset="0"/>
              </a:rPr>
            </a:br>
            <a:r>
              <a:rPr lang="en-US" sz="2600">
                <a:solidFill>
                  <a:schemeClr val="accent1"/>
                </a:solidFill>
                <a:ea typeface="+mn-ea"/>
                <a:cs typeface="Arial" panose="020B0604020202020204" pitchFamily="34" charset="0"/>
              </a:rPr>
              <a:t>Compassion </a:t>
            </a:r>
            <a:r>
              <a:rPr lang="en-US" sz="2600">
                <a:solidFill>
                  <a:schemeClr val="accent1"/>
                </a:solidFill>
                <a:ea typeface="+mn-ea"/>
                <a:cs typeface="Arial" panose="020B0604020202020204" pitchFamily="34" charset="0"/>
                <a:sym typeface="Wingdings" pitchFamily="2" charset="2"/>
              </a:rPr>
              <a:t> </a:t>
            </a:r>
            <a:r>
              <a:rPr lang="en-US" sz="2600">
                <a:solidFill>
                  <a:schemeClr val="accent1"/>
                </a:solidFill>
                <a:ea typeface="+mn-ea"/>
                <a:cs typeface="Arial" panose="020B0604020202020204" pitchFamily="34" charset="0"/>
              </a:rPr>
              <a:t>Burnout </a:t>
            </a:r>
            <a:r>
              <a:rPr lang="en-US" sz="2600">
                <a:solidFill>
                  <a:schemeClr val="accent1"/>
                </a:solidFill>
                <a:ea typeface="+mn-ea"/>
                <a:cs typeface="Arial" panose="020B0604020202020204" pitchFamily="34" charset="0"/>
                <a:sym typeface="Wingdings" pitchFamily="2" charset="2"/>
              </a:rPr>
              <a:t> </a:t>
            </a:r>
            <a:r>
              <a:rPr lang="en-US" sz="2600">
                <a:solidFill>
                  <a:schemeClr val="accent1"/>
                </a:solidFill>
                <a:ea typeface="+mn-ea"/>
                <a:cs typeface="Arial" panose="020B0604020202020204" pitchFamily="34" charset="0"/>
              </a:rPr>
              <a:t>Patient Safety</a:t>
            </a:r>
          </a:p>
        </p:txBody>
      </p:sp>
      <p:sp>
        <p:nvSpPr>
          <p:cNvPr id="5" name="Freeform 2">
            <a:extLst>
              <a:ext uri="{FF2B5EF4-FFF2-40B4-BE49-F238E27FC236}">
                <a16:creationId xmlns:a16="http://schemas.microsoft.com/office/drawing/2014/main" id="{36BFF2DE-E853-6F6D-B89B-DA27870BEE7B}"/>
              </a:ext>
            </a:extLst>
          </p:cNvPr>
          <p:cNvSpPr>
            <a:spLocks noGrp="1" noRot="1" noChangeAspect="1" noMove="1" noResize="1" noEditPoints="1" noAdjustHandles="1" noChangeArrowheads="1" noChangeShapeType="1"/>
          </p:cNvSpPr>
          <p:nvPr/>
        </p:nvSpPr>
        <p:spPr>
          <a:xfrm flipH="1">
            <a:off x="0" y="1"/>
            <a:ext cx="5146158" cy="6400800"/>
          </a:xfrm>
          <a:custGeom>
            <a:avLst/>
            <a:gdLst/>
            <a:ahLst/>
            <a:cxnLst/>
            <a:rect l="l" t="t" r="r" b="b"/>
            <a:pathLst>
              <a:path w="12328989" h="8229600">
                <a:moveTo>
                  <a:pt x="0" y="0"/>
                </a:moveTo>
                <a:lnTo>
                  <a:pt x="12328988" y="0"/>
                </a:lnTo>
                <a:lnTo>
                  <a:pt x="12328988" y="8229600"/>
                </a:lnTo>
                <a:lnTo>
                  <a:pt x="0" y="8229600"/>
                </a:lnTo>
                <a:lnTo>
                  <a:pt x="0" y="0"/>
                </a:lnTo>
                <a:close/>
              </a:path>
            </a:pathLst>
          </a:custGeom>
          <a:blipFill>
            <a:blip r:embed="rId3" cstate="email">
              <a:extLst>
                <a:ext uri="{28A0092B-C50C-407E-A947-70E740481C1C}">
                  <a14:useLocalDpi xmlns:a14="http://schemas.microsoft.com/office/drawing/2010/main"/>
                </a:ext>
              </a:extLst>
            </a:blip>
            <a:stretch>
              <a:fillRect r="1"/>
            </a:stretch>
          </a:blipFill>
        </p:spPr>
        <p:txBody>
          <a:bodyPr/>
          <a:lstStyle/>
          <a:p>
            <a:endParaRPr lang="en-US"/>
          </a:p>
        </p:txBody>
      </p:sp>
    </p:spTree>
    <p:extLst>
      <p:ext uri="{BB962C8B-B14F-4D97-AF65-F5344CB8AC3E}">
        <p14:creationId xmlns:p14="http://schemas.microsoft.com/office/powerpoint/2010/main" val="10662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641E7-A2DD-2EC3-78BF-F21228635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9F6B6-9656-716F-50BF-A657C879BB29}"/>
              </a:ext>
            </a:extLst>
          </p:cNvPr>
          <p:cNvSpPr>
            <a:spLocks noGrp="1"/>
          </p:cNvSpPr>
          <p:nvPr>
            <p:ph type="ctrTitle"/>
          </p:nvPr>
        </p:nvSpPr>
        <p:spPr/>
        <p:txBody>
          <a:bodyPr/>
          <a:lstStyle/>
          <a:p>
            <a:r>
              <a:rPr lang="en-US"/>
              <a:t>The Evidence-Based Solution</a:t>
            </a:r>
          </a:p>
        </p:txBody>
      </p:sp>
    </p:spTree>
    <p:extLst>
      <p:ext uri="{BB962C8B-B14F-4D97-AF65-F5344CB8AC3E}">
        <p14:creationId xmlns:p14="http://schemas.microsoft.com/office/powerpoint/2010/main" val="307772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6DFB0-39AB-88F3-BBDE-FF118187DBA7}"/>
            </a:ext>
          </a:extLst>
        </p:cNvPr>
        <p:cNvGrpSpPr/>
        <p:nvPr/>
      </p:nvGrpSpPr>
      <p:grpSpPr>
        <a:xfrm>
          <a:off x="0" y="0"/>
          <a:ext cx="0" cy="0"/>
          <a:chOff x="0" y="0"/>
          <a:chExt cx="0" cy="0"/>
        </a:xfrm>
      </p:grpSpPr>
      <p:sp>
        <p:nvSpPr>
          <p:cNvPr id="2" name="Freeform 2" descr="A group of people in a meeting  Description automatically generated">
            <a:extLst>
              <a:ext uri="{FF2B5EF4-FFF2-40B4-BE49-F238E27FC236}">
                <a16:creationId xmlns:a16="http://schemas.microsoft.com/office/drawing/2014/main" id="{B755863D-910B-1B4F-C0AA-E95F8A08D0E4}"/>
              </a:ext>
            </a:extLst>
          </p:cNvPr>
          <p:cNvSpPr>
            <a:spLocks noGrp="1" noRot="1" noMove="1" noResize="1" noEditPoints="1" noAdjustHandles="1" noChangeArrowheads="1" noChangeShapeType="1"/>
          </p:cNvSpPr>
          <p:nvPr/>
        </p:nvSpPr>
        <p:spPr>
          <a:xfrm>
            <a:off x="0" y="6640"/>
            <a:ext cx="12192000" cy="6349241"/>
          </a:xfrm>
          <a:custGeom>
            <a:avLst/>
            <a:gdLst/>
            <a:ahLst/>
            <a:cxnLst/>
            <a:rect l="l" t="t" r="r" b="b"/>
            <a:pathLst>
              <a:path w="18288000" h="9523862">
                <a:moveTo>
                  <a:pt x="0" y="0"/>
                </a:moveTo>
                <a:lnTo>
                  <a:pt x="18288000" y="0"/>
                </a:lnTo>
                <a:lnTo>
                  <a:pt x="18288000" y="9523862"/>
                </a:lnTo>
                <a:lnTo>
                  <a:pt x="0" y="9523862"/>
                </a:lnTo>
                <a:lnTo>
                  <a:pt x="0" y="0"/>
                </a:lnTo>
                <a:close/>
              </a:path>
            </a:pathLst>
          </a:custGeom>
          <a:blipFill>
            <a:blip r:embed="rId4" cstate="email">
              <a:alphaModFix amt="25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p>
        </p:txBody>
      </p:sp>
      <p:grpSp>
        <p:nvGrpSpPr>
          <p:cNvPr id="3" name="Group 3">
            <a:extLst>
              <a:ext uri="{FF2B5EF4-FFF2-40B4-BE49-F238E27FC236}">
                <a16:creationId xmlns:a16="http://schemas.microsoft.com/office/drawing/2014/main" id="{6B101035-8565-CFA3-8E55-C606364BA22F}"/>
              </a:ext>
            </a:extLst>
          </p:cNvPr>
          <p:cNvGrpSpPr/>
          <p:nvPr/>
        </p:nvGrpSpPr>
        <p:grpSpPr>
          <a:xfrm>
            <a:off x="0" y="6349242"/>
            <a:ext cx="12302702" cy="508759"/>
            <a:chOff x="0" y="0"/>
            <a:chExt cx="24605404" cy="1017518"/>
          </a:xfrm>
        </p:grpSpPr>
        <p:sp>
          <p:nvSpPr>
            <p:cNvPr id="4" name="Freeform 4">
              <a:extLst>
                <a:ext uri="{FF2B5EF4-FFF2-40B4-BE49-F238E27FC236}">
                  <a16:creationId xmlns:a16="http://schemas.microsoft.com/office/drawing/2014/main" id="{72B6A869-A0E5-8469-2A9A-47CD41A3C643}"/>
                </a:ext>
              </a:extLst>
            </p:cNvPr>
            <p:cNvSpPr/>
            <p:nvPr/>
          </p:nvSpPr>
          <p:spPr>
            <a:xfrm>
              <a:off x="0" y="0"/>
              <a:ext cx="24605362" cy="1017524"/>
            </a:xfrm>
            <a:custGeom>
              <a:avLst/>
              <a:gdLst/>
              <a:ahLst/>
              <a:cxnLst/>
              <a:rect l="l" t="t" r="r" b="b"/>
              <a:pathLst>
                <a:path w="24605362" h="1017524">
                  <a:moveTo>
                    <a:pt x="0" y="0"/>
                  </a:moveTo>
                  <a:lnTo>
                    <a:pt x="24605362" y="0"/>
                  </a:lnTo>
                  <a:lnTo>
                    <a:pt x="24605362" y="1017524"/>
                  </a:lnTo>
                  <a:lnTo>
                    <a:pt x="0" y="1017524"/>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p>
          </p:txBody>
        </p:sp>
      </p:grpSp>
      <p:sp>
        <p:nvSpPr>
          <p:cNvPr id="5" name="TextBox 5">
            <a:extLst>
              <a:ext uri="{FF2B5EF4-FFF2-40B4-BE49-F238E27FC236}">
                <a16:creationId xmlns:a16="http://schemas.microsoft.com/office/drawing/2014/main" id="{012012CA-F590-87B2-A249-44F42EC48194}"/>
              </a:ext>
            </a:extLst>
          </p:cNvPr>
          <p:cNvSpPr txBox="1"/>
          <p:nvPr/>
        </p:nvSpPr>
        <p:spPr>
          <a:xfrm>
            <a:off x="1016001" y="820927"/>
            <a:ext cx="10191265" cy="453394"/>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3530"/>
              </a:lnSpc>
            </a:pPr>
            <a:r>
              <a:rPr lang="en-US" sz="4000" b="1" dirty="0">
                <a:solidFill>
                  <a:srgbClr val="003461"/>
                </a:solidFill>
                <a:latin typeface="Arial"/>
              </a:rPr>
              <a:t>What is the Schwartz Rounds</a:t>
            </a:r>
            <a:r>
              <a:rPr lang="en-US" sz="4000" b="1" baseline="30000" dirty="0">
                <a:solidFill>
                  <a:srgbClr val="003461"/>
                </a:solidFill>
              </a:rPr>
              <a:t>®</a:t>
            </a:r>
            <a:r>
              <a:rPr lang="en-US" sz="4000" baseline="30000" dirty="0"/>
              <a:t> </a:t>
            </a:r>
            <a:r>
              <a:rPr lang="en-US" sz="4000" b="1" dirty="0">
                <a:solidFill>
                  <a:srgbClr val="003461"/>
                </a:solidFill>
                <a:latin typeface="Arial"/>
              </a:rPr>
              <a:t>Program?</a:t>
            </a:r>
          </a:p>
        </p:txBody>
      </p:sp>
      <p:grpSp>
        <p:nvGrpSpPr>
          <p:cNvPr id="6" name="Group 6">
            <a:extLst>
              <a:ext uri="{FF2B5EF4-FFF2-40B4-BE49-F238E27FC236}">
                <a16:creationId xmlns:a16="http://schemas.microsoft.com/office/drawing/2014/main" id="{3EE6E7B1-84CB-B2D0-D8C6-1442F0AF4E39}"/>
              </a:ext>
            </a:extLst>
          </p:cNvPr>
          <p:cNvGrpSpPr/>
          <p:nvPr/>
        </p:nvGrpSpPr>
        <p:grpSpPr>
          <a:xfrm>
            <a:off x="584349" y="1712498"/>
            <a:ext cx="11134027" cy="4161680"/>
            <a:chOff x="0" y="0"/>
            <a:chExt cx="22268053" cy="4774098"/>
          </a:xfrm>
        </p:grpSpPr>
        <p:sp>
          <p:nvSpPr>
            <p:cNvPr id="7" name="Freeform 7">
              <a:extLst>
                <a:ext uri="{FF2B5EF4-FFF2-40B4-BE49-F238E27FC236}">
                  <a16:creationId xmlns:a16="http://schemas.microsoft.com/office/drawing/2014/main" id="{97A81BF0-CB63-0F90-441E-A6E0F5E67073}"/>
                </a:ext>
              </a:extLst>
            </p:cNvPr>
            <p:cNvSpPr/>
            <p:nvPr/>
          </p:nvSpPr>
          <p:spPr>
            <a:xfrm>
              <a:off x="0" y="0"/>
              <a:ext cx="22268053" cy="4774098"/>
            </a:xfrm>
            <a:custGeom>
              <a:avLst/>
              <a:gdLst/>
              <a:ahLst/>
              <a:cxnLst/>
              <a:rect l="l" t="t" r="r" b="b"/>
              <a:pathLst>
                <a:path w="22268053" h="2536317">
                  <a:moveTo>
                    <a:pt x="0" y="0"/>
                  </a:moveTo>
                  <a:lnTo>
                    <a:pt x="22268053" y="0"/>
                  </a:lnTo>
                  <a:lnTo>
                    <a:pt x="22268053" y="2536317"/>
                  </a:lnTo>
                  <a:lnTo>
                    <a:pt x="0" y="2536317"/>
                  </a:lnTo>
                  <a:close/>
                </a:path>
              </a:pathLst>
            </a:custGeom>
            <a:solidFill>
              <a:srgbClr val="003461">
                <a:alpha val="89804"/>
              </a:srgbClr>
            </a:solidFill>
            <a:effectLst>
              <a:outerShdw blurRad="50800" dist="38100" dir="2700000" algn="tl" rotWithShape="0">
                <a:prstClr val="black">
                  <a:alpha val="40000"/>
                </a:prstClr>
              </a:outerShdw>
            </a:effectLst>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p>
          </p:txBody>
        </p:sp>
      </p:grpSp>
      <p:sp>
        <p:nvSpPr>
          <p:cNvPr id="8" name="TextBox 8">
            <a:extLst>
              <a:ext uri="{FF2B5EF4-FFF2-40B4-BE49-F238E27FC236}">
                <a16:creationId xmlns:a16="http://schemas.microsoft.com/office/drawing/2014/main" id="{295BD56F-5307-F00F-1498-F69B21951B22}"/>
              </a:ext>
            </a:extLst>
          </p:cNvPr>
          <p:cNvSpPr txBox="1"/>
          <p:nvPr/>
        </p:nvSpPr>
        <p:spPr>
          <a:xfrm>
            <a:off x="1016001" y="2088608"/>
            <a:ext cx="10337802" cy="3149580"/>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2800" dirty="0">
                <a:solidFill>
                  <a:srgbClr val="FFFFFF"/>
                </a:solidFill>
                <a:latin typeface="Arial"/>
                <a:cs typeface="Arial"/>
              </a:rPr>
              <a:t>Creates a </a:t>
            </a:r>
            <a:r>
              <a:rPr lang="en-US" sz="2800" b="1" dirty="0">
                <a:solidFill>
                  <a:srgbClr val="FFFFFF"/>
                </a:solidFill>
                <a:latin typeface="Arial"/>
                <a:cs typeface="Arial"/>
              </a:rPr>
              <a:t>dedicated space</a:t>
            </a:r>
            <a:r>
              <a:rPr lang="en-US" sz="2800" dirty="0">
                <a:solidFill>
                  <a:srgbClr val="FFFFFF"/>
                </a:solidFill>
                <a:latin typeface="Arial"/>
                <a:cs typeface="Arial"/>
              </a:rPr>
              <a:t> that is: </a:t>
            </a:r>
            <a:endParaRPr lang="en-US" sz="2800" dirty="0">
              <a:solidFill>
                <a:srgbClr val="FFFFFF"/>
              </a:solidFill>
              <a:latin typeface="Arial"/>
              <a:ea typeface="Calibri"/>
              <a:cs typeface="Arial"/>
            </a:endParaRPr>
          </a:p>
          <a:p>
            <a:pPr algn="ctr"/>
            <a:endParaRPr lang="en-US" sz="2000" dirty="0">
              <a:solidFill>
                <a:srgbClr val="FFFFFF"/>
              </a:solidFill>
              <a:latin typeface="Arial"/>
              <a:cs typeface="Arial"/>
            </a:endParaRPr>
          </a:p>
          <a:p>
            <a:pPr marL="381000" indent="-381000" algn="just">
              <a:spcAft>
                <a:spcPts val="1067"/>
              </a:spcAft>
              <a:buFont typeface="Arial"/>
              <a:buChar char="•"/>
            </a:pPr>
            <a:r>
              <a:rPr lang="en-US" sz="2000" b="1" dirty="0">
                <a:solidFill>
                  <a:srgbClr val="FFFFFF"/>
                </a:solidFill>
                <a:latin typeface="Arial"/>
                <a:cs typeface="Arial"/>
              </a:rPr>
              <a:t>Intentionally structured, confidential, and</a:t>
            </a:r>
            <a:r>
              <a:rPr lang="en-US" sz="2000" dirty="0">
                <a:solidFill>
                  <a:srgbClr val="FFFFFF"/>
                </a:solidFill>
                <a:latin typeface="Arial"/>
                <a:cs typeface="Arial"/>
              </a:rPr>
              <a:t> </a:t>
            </a:r>
            <a:r>
              <a:rPr lang="en-US" sz="2000" b="1" dirty="0">
                <a:solidFill>
                  <a:srgbClr val="FFFFFF"/>
                </a:solidFill>
                <a:latin typeface="Arial"/>
                <a:cs typeface="Arial"/>
              </a:rPr>
              <a:t>reflective</a:t>
            </a:r>
            <a:r>
              <a:rPr lang="en-US" sz="2000" dirty="0">
                <a:solidFill>
                  <a:srgbClr val="FFFFFF"/>
                </a:solidFill>
                <a:latin typeface="Arial"/>
                <a:cs typeface="Arial"/>
              </a:rPr>
              <a:t> on the challenges and the joys that come with the day-to-day work of healthcare </a:t>
            </a:r>
            <a:endParaRPr lang="en-US" sz="2000" dirty="0">
              <a:solidFill>
                <a:srgbClr val="FFFFFF"/>
              </a:solidFill>
              <a:latin typeface="Arial"/>
              <a:ea typeface="Calibri"/>
              <a:cs typeface="Arial"/>
            </a:endParaRPr>
          </a:p>
          <a:p>
            <a:pPr marL="381000" indent="-381000" algn="just">
              <a:spcAft>
                <a:spcPts val="1067"/>
              </a:spcAft>
              <a:buFont typeface="Arial"/>
              <a:buChar char="•"/>
            </a:pPr>
            <a:r>
              <a:rPr lang="en-US" sz="2000" dirty="0">
                <a:solidFill>
                  <a:srgbClr val="FFFFFF"/>
                </a:solidFill>
                <a:latin typeface="Arial"/>
                <a:cs typeface="Arial"/>
              </a:rPr>
              <a:t>Led by </a:t>
            </a:r>
            <a:r>
              <a:rPr lang="en-US" sz="2000" b="1" dirty="0">
                <a:solidFill>
                  <a:srgbClr val="FFFFFF"/>
                </a:solidFill>
                <a:latin typeface="Arial"/>
                <a:cs typeface="Arial"/>
              </a:rPr>
              <a:t>Schwartz Center-trained local facilitators</a:t>
            </a:r>
          </a:p>
          <a:p>
            <a:pPr marL="381000" indent="-381000" algn="just">
              <a:spcAft>
                <a:spcPts val="1067"/>
              </a:spcAft>
              <a:buFont typeface="Arial"/>
              <a:buChar char="•"/>
            </a:pPr>
            <a:r>
              <a:rPr lang="en-US" sz="2000" dirty="0">
                <a:solidFill>
                  <a:srgbClr val="FFFFFF"/>
                </a:solidFill>
                <a:latin typeface="Arial"/>
                <a:cs typeface="Arial"/>
              </a:rPr>
              <a:t>Centered on a </a:t>
            </a:r>
            <a:r>
              <a:rPr lang="en-US" sz="2000" b="1" dirty="0">
                <a:solidFill>
                  <a:srgbClr val="FFFFFF"/>
                </a:solidFill>
                <a:latin typeface="Arial"/>
                <a:cs typeface="Arial"/>
              </a:rPr>
              <a:t>theme</a:t>
            </a:r>
            <a:r>
              <a:rPr lang="en-US" sz="2000" dirty="0">
                <a:solidFill>
                  <a:srgbClr val="FFFFFF"/>
                </a:solidFill>
                <a:latin typeface="Arial"/>
                <a:cs typeface="Arial"/>
              </a:rPr>
              <a:t> or </a:t>
            </a:r>
            <a:r>
              <a:rPr lang="en-US" sz="2000" b="1" dirty="0">
                <a:solidFill>
                  <a:srgbClr val="FFFFFF"/>
                </a:solidFill>
                <a:latin typeface="Arial"/>
                <a:cs typeface="Arial"/>
              </a:rPr>
              <a:t>case</a:t>
            </a:r>
            <a:endParaRPr lang="en-US" sz="2000" b="1" dirty="0">
              <a:solidFill>
                <a:srgbClr val="000000"/>
              </a:solidFill>
              <a:latin typeface="Arial"/>
              <a:cs typeface="Arial"/>
            </a:endParaRPr>
          </a:p>
          <a:p>
            <a:pPr marL="381000" indent="-381000" algn="just">
              <a:spcAft>
                <a:spcPts val="1067"/>
              </a:spcAft>
              <a:buFont typeface="Arial"/>
              <a:buChar char="•"/>
            </a:pPr>
            <a:r>
              <a:rPr lang="en-US" sz="2000" b="1" dirty="0">
                <a:solidFill>
                  <a:srgbClr val="FFFFFF"/>
                </a:solidFill>
                <a:latin typeface="Arial"/>
                <a:cs typeface="Arial"/>
              </a:rPr>
              <a:t>Open to clinical and non-clinical</a:t>
            </a:r>
            <a:r>
              <a:rPr lang="en-US" sz="2000" dirty="0">
                <a:solidFill>
                  <a:srgbClr val="FFFFFF"/>
                </a:solidFill>
                <a:latin typeface="Arial"/>
                <a:cs typeface="Arial"/>
              </a:rPr>
              <a:t> healthcare workers, staff, and team members </a:t>
            </a:r>
          </a:p>
          <a:p>
            <a:pPr marL="381000" indent="-381000" algn="just">
              <a:spcAft>
                <a:spcPts val="1067"/>
              </a:spcAft>
              <a:buFont typeface="Arial"/>
              <a:buChar char="•"/>
            </a:pPr>
            <a:r>
              <a:rPr lang="en-US" sz="2000" dirty="0">
                <a:solidFill>
                  <a:srgbClr val="FFFFFF"/>
                </a:solidFill>
                <a:latin typeface="Arial"/>
                <a:cs typeface="Arial"/>
              </a:rPr>
              <a:t>Meant to </a:t>
            </a:r>
            <a:r>
              <a:rPr lang="en-US" sz="2000" b="1" dirty="0">
                <a:solidFill>
                  <a:srgbClr val="FFFFFF"/>
                </a:solidFill>
                <a:latin typeface="Arial"/>
                <a:cs typeface="Arial"/>
              </a:rPr>
              <a:t>build meaningful connections</a:t>
            </a:r>
            <a:r>
              <a:rPr lang="en-US" sz="2000" dirty="0">
                <a:solidFill>
                  <a:srgbClr val="FFFFFF"/>
                </a:solidFill>
                <a:latin typeface="Arial"/>
                <a:cs typeface="Arial"/>
              </a:rPr>
              <a:t> through dialogue</a:t>
            </a:r>
            <a:endParaRPr lang="en-US" sz="1600" dirty="0">
              <a:solidFill>
                <a:srgbClr val="FFFFFF"/>
              </a:solidFill>
              <a:latin typeface="Arial"/>
              <a:cs typeface="Arial"/>
            </a:endParaRPr>
          </a:p>
        </p:txBody>
      </p:sp>
      <p:sp>
        <p:nvSpPr>
          <p:cNvPr id="15" name="TextBox 14">
            <a:extLst>
              <a:ext uri="{FF2B5EF4-FFF2-40B4-BE49-F238E27FC236}">
                <a16:creationId xmlns:a16="http://schemas.microsoft.com/office/drawing/2014/main" id="{48744CC0-54DD-1FA2-AF9D-EB2B3C0CAEEE}"/>
              </a:ext>
            </a:extLst>
          </p:cNvPr>
          <p:cNvSpPr txBox="1"/>
          <p:nvPr/>
        </p:nvSpPr>
        <p:spPr>
          <a:xfrm>
            <a:off x="8196826" y="679247"/>
            <a:ext cx="1828800" cy="471924"/>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4000" baseline="30000" dirty="0"/>
          </a:p>
        </p:txBody>
      </p:sp>
    </p:spTree>
    <p:custDataLst>
      <p:tags r:id="rId1"/>
    </p:custDataLst>
    <p:extLst>
      <p:ext uri="{BB962C8B-B14F-4D97-AF65-F5344CB8AC3E}">
        <p14:creationId xmlns:p14="http://schemas.microsoft.com/office/powerpoint/2010/main" val="122975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a:extLst>
              <a:ext uri="{FF2B5EF4-FFF2-40B4-BE49-F238E27FC236}">
                <a16:creationId xmlns:a16="http://schemas.microsoft.com/office/drawing/2014/main" id="{573D63CA-CA98-A206-89D7-3ED8EDB04D88}"/>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grpSp>
        <p:nvGrpSpPr>
          <p:cNvPr id="4" name="Group 4"/>
          <p:cNvGrpSpPr>
            <a:grpSpLocks noGrp="1" noUngrp="1" noRot="1" noMove="1" noResize="1"/>
          </p:cNvGrpSpPr>
          <p:nvPr/>
        </p:nvGrpSpPr>
        <p:grpSpPr>
          <a:xfrm>
            <a:off x="897268" y="1"/>
            <a:ext cx="9096377" cy="6321287"/>
            <a:chOff x="0" y="0"/>
            <a:chExt cx="2818236" cy="1628137"/>
          </a:xfrm>
        </p:grpSpPr>
        <p:sp>
          <p:nvSpPr>
            <p:cNvPr id="5" name="Freeform 5"/>
            <p:cNvSpPr>
              <a:spLocks noGrp="1" noRot="1" noMove="1" noResize="1" noEditPoints="1" noAdjustHandles="1" noChangeArrowheads="1" noChangeShapeType="1"/>
            </p:cNvSpPr>
            <p:nvPr/>
          </p:nvSpPr>
          <p:spPr>
            <a:xfrm>
              <a:off x="0" y="0"/>
              <a:ext cx="2818236" cy="1628137"/>
            </a:xfrm>
            <a:custGeom>
              <a:avLst/>
              <a:gdLst/>
              <a:ahLst/>
              <a:cxnLst/>
              <a:rect l="l" t="t" r="r" b="b"/>
              <a:pathLst>
                <a:path w="2818236" h="1628137">
                  <a:moveTo>
                    <a:pt x="0" y="0"/>
                  </a:moveTo>
                  <a:lnTo>
                    <a:pt x="2818236" y="0"/>
                  </a:lnTo>
                  <a:lnTo>
                    <a:pt x="2818236" y="1628137"/>
                  </a:lnTo>
                  <a:lnTo>
                    <a:pt x="0" y="1628137"/>
                  </a:lnTo>
                  <a:close/>
                </a:path>
              </a:pathLst>
            </a:custGeom>
            <a:solidFill>
              <a:srgbClr val="006FAE"/>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TextBox 6"/>
            <p:cNvSpPr txBox="1">
              <a:spLocks noGrp="1" noRot="1" noMove="1" noResize="1" noEditPoints="1" noAdjustHandles="1" noChangeArrowheads="1" noChangeShapeType="1"/>
            </p:cNvSpPr>
            <p:nvPr/>
          </p:nvSpPr>
          <p:spPr>
            <a:xfrm>
              <a:off x="0" y="-38100"/>
              <a:ext cx="2818236" cy="166623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7" name="Group 7"/>
          <p:cNvGrpSpPr>
            <a:grpSpLocks noGrp="1" noUngrp="1" noRot="1" noMove="1" noResize="1"/>
          </p:cNvGrpSpPr>
          <p:nvPr/>
        </p:nvGrpSpPr>
        <p:grpSpPr>
          <a:xfrm>
            <a:off x="1" y="1"/>
            <a:ext cx="905461" cy="6321287"/>
            <a:chOff x="0" y="0"/>
            <a:chExt cx="357713" cy="1628137"/>
          </a:xfrm>
        </p:grpSpPr>
        <p:sp>
          <p:nvSpPr>
            <p:cNvPr id="8" name="Freeform 8"/>
            <p:cNvSpPr>
              <a:spLocks noGrp="1" noRot="1" noMove="1" noResize="1" noEditPoints="1" noAdjustHandles="1" noChangeArrowheads="1" noChangeShapeType="1"/>
            </p:cNvSpPr>
            <p:nvPr/>
          </p:nvSpPr>
          <p:spPr>
            <a:xfrm>
              <a:off x="0" y="0"/>
              <a:ext cx="357713" cy="1628137"/>
            </a:xfrm>
            <a:custGeom>
              <a:avLst/>
              <a:gdLst/>
              <a:ahLst/>
              <a:cxnLst/>
              <a:rect l="l" t="t" r="r" b="b"/>
              <a:pathLst>
                <a:path w="357713" h="1628137">
                  <a:moveTo>
                    <a:pt x="0" y="0"/>
                  </a:moveTo>
                  <a:lnTo>
                    <a:pt x="357713" y="0"/>
                  </a:lnTo>
                  <a:lnTo>
                    <a:pt x="357713" y="1628137"/>
                  </a:lnTo>
                  <a:lnTo>
                    <a:pt x="0" y="1628137"/>
                  </a:lnTo>
                  <a:close/>
                </a:path>
              </a:pathLst>
            </a:custGeom>
            <a:solidFill>
              <a:srgbClr val="003461"/>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TextBox 9"/>
            <p:cNvSpPr txBox="1">
              <a:spLocks noGrp="1" noRot="1" noMove="1" noResize="1" noEditPoints="1" noAdjustHandles="1" noChangeArrowheads="1" noChangeShapeType="1"/>
            </p:cNvSpPr>
            <p:nvPr/>
          </p:nvSpPr>
          <p:spPr>
            <a:xfrm>
              <a:off x="0" y="-38100"/>
              <a:ext cx="357713" cy="166623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23" name="TextBox 6">
            <a:extLst>
              <a:ext uri="{FF2B5EF4-FFF2-40B4-BE49-F238E27FC236}">
                <a16:creationId xmlns:a16="http://schemas.microsoft.com/office/drawing/2014/main" id="{0D183EBB-77C7-C1DD-F2FA-C9947F487862}"/>
              </a:ext>
            </a:extLst>
          </p:cNvPr>
          <p:cNvSpPr txBox="1"/>
          <p:nvPr/>
        </p:nvSpPr>
        <p:spPr>
          <a:xfrm>
            <a:off x="1173567" y="1026215"/>
            <a:ext cx="8640800" cy="525143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r>
              <a:rPr kumimoji="0" lang="en-US" sz="2900" u="none" strike="noStrike" kern="1200" cap="none" spc="0" normalizeH="0" baseline="0" noProof="0">
                <a:ln>
                  <a:noFill/>
                </a:ln>
                <a:solidFill>
                  <a:prstClr val="white"/>
                </a:solidFill>
                <a:effectLst/>
                <a:uLnTx/>
                <a:uFillTx/>
                <a:latin typeface="Arial"/>
                <a:ea typeface="+mn-ea"/>
                <a:cs typeface="Arial"/>
              </a:rPr>
              <a:t>Sample Schwartz Rounds Topics</a:t>
            </a:r>
            <a:r>
              <a:rPr lang="en-US" sz="2900">
                <a:solidFill>
                  <a:prstClr val="white"/>
                </a:solidFill>
                <a:latin typeface="Arial"/>
                <a:cs typeface="Arial"/>
              </a:rPr>
              <a:t>:</a:t>
            </a:r>
            <a:endParaRPr kumimoji="0" lang="en-US" sz="2933" u="none" strike="noStrike" kern="1200" cap="none" spc="0" normalizeH="0" baseline="0" noProof="0">
              <a:ln>
                <a:noFill/>
              </a:ln>
              <a:solidFill>
                <a:prstClr val="white"/>
              </a:solidFill>
              <a:effectLst/>
              <a:uLnTx/>
              <a:uFillTx/>
              <a:latin typeface="Arial"/>
              <a:ea typeface="+mn-ea"/>
              <a:cs typeface="Arial"/>
            </a:endParaRPr>
          </a:p>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prstClr val="white"/>
              </a:solidFill>
              <a:effectLst/>
              <a:uLnTx/>
              <a:uFillTx/>
              <a:latin typeface="Arial"/>
              <a:ea typeface="+mn-ea"/>
              <a:cs typeface="Arial"/>
            </a:endParaRPr>
          </a:p>
          <a:p>
            <a:pPr marL="342900" indent="-342900">
              <a:lnSpc>
                <a:spcPct val="150000"/>
              </a:lnSpc>
              <a:spcBef>
                <a:spcPts val="600"/>
              </a:spcBef>
              <a:buFont typeface="Arial" panose="020B0604020202020204" pitchFamily="34" charset="0"/>
              <a:buChar char="•"/>
            </a:pPr>
            <a:r>
              <a:rPr lang="en-US" sz="2100" i="1">
                <a:solidFill>
                  <a:schemeClr val="bg1"/>
                </a:solidFill>
              </a:rPr>
              <a:t>A Patient I Will Never Forget</a:t>
            </a:r>
          </a:p>
          <a:p>
            <a:pPr marL="342900" indent="-342900">
              <a:lnSpc>
                <a:spcPct val="150000"/>
              </a:lnSpc>
              <a:spcBef>
                <a:spcPts val="600"/>
              </a:spcBef>
              <a:buFont typeface="Arial" panose="020B0604020202020204" pitchFamily="34" charset="0"/>
              <a:buChar char="•"/>
            </a:pPr>
            <a:r>
              <a:rPr lang="en-US" sz="2100" i="1">
                <a:solidFill>
                  <a:schemeClr val="bg1"/>
                </a:solidFill>
              </a:rPr>
              <a:t>The Power of Small Gestures</a:t>
            </a:r>
          </a:p>
          <a:p>
            <a:pPr marL="342900" indent="-342900">
              <a:lnSpc>
                <a:spcPct val="150000"/>
              </a:lnSpc>
              <a:spcBef>
                <a:spcPts val="600"/>
              </a:spcBef>
              <a:buFont typeface="Arial" panose="020B0604020202020204" pitchFamily="34" charset="0"/>
              <a:buChar char="•"/>
            </a:pPr>
            <a:r>
              <a:rPr lang="en-US" sz="2100" i="1">
                <a:solidFill>
                  <a:schemeClr val="bg1"/>
                </a:solidFill>
              </a:rPr>
              <a:t>Bearing Witness to a Loved One’s Grief</a:t>
            </a:r>
          </a:p>
          <a:p>
            <a:pPr marL="342900" indent="-342900">
              <a:lnSpc>
                <a:spcPct val="150000"/>
              </a:lnSpc>
              <a:spcBef>
                <a:spcPts val="600"/>
              </a:spcBef>
              <a:buFont typeface="Arial" panose="020B0604020202020204" pitchFamily="34" charset="0"/>
              <a:buChar char="•"/>
            </a:pPr>
            <a:r>
              <a:rPr lang="en-US" sz="2100" i="1">
                <a:solidFill>
                  <a:schemeClr val="bg1"/>
                </a:solidFill>
              </a:rPr>
              <a:t>Finding Joy and Awe in Our Work</a:t>
            </a:r>
          </a:p>
          <a:p>
            <a:pPr marL="342900" indent="-342900">
              <a:lnSpc>
                <a:spcPct val="150000"/>
              </a:lnSpc>
              <a:spcBef>
                <a:spcPts val="600"/>
              </a:spcBef>
              <a:buFont typeface="Arial" panose="020B0604020202020204" pitchFamily="34" charset="0"/>
              <a:buChar char="•"/>
            </a:pPr>
            <a:r>
              <a:rPr lang="en-US" sz="2100" i="1">
                <a:solidFill>
                  <a:schemeClr val="bg1"/>
                </a:solidFill>
              </a:rPr>
              <a:t>Navigating Uncertainty</a:t>
            </a:r>
          </a:p>
          <a:p>
            <a:pPr marL="342900" indent="-342900">
              <a:lnSpc>
                <a:spcPct val="150000"/>
              </a:lnSpc>
              <a:spcBef>
                <a:spcPts val="600"/>
              </a:spcBef>
              <a:buFont typeface="Arial" panose="020B0604020202020204" pitchFamily="34" charset="0"/>
              <a:buChar char="•"/>
            </a:pPr>
            <a:r>
              <a:rPr lang="en-US" sz="2100" i="1">
                <a:solidFill>
                  <a:schemeClr val="bg1"/>
                </a:solidFill>
              </a:rPr>
              <a:t>The Weight We Carry After the Shift Ends</a:t>
            </a:r>
          </a:p>
          <a:p>
            <a:pPr marL="342900" indent="-342900">
              <a:lnSpc>
                <a:spcPct val="150000"/>
              </a:lnSpc>
              <a:spcBef>
                <a:spcPts val="600"/>
              </a:spcBef>
              <a:buFont typeface="Arial" panose="020B0604020202020204" pitchFamily="34" charset="0"/>
              <a:buChar char="•"/>
            </a:pPr>
            <a:r>
              <a:rPr lang="en-US" sz="2100" i="1">
                <a:solidFill>
                  <a:schemeClr val="bg1"/>
                </a:solidFill>
              </a:rPr>
              <a:t>When the Personal and the Professional Overlap</a:t>
            </a:r>
          </a:p>
          <a:p>
            <a:pPr marL="342900" indent="-342900">
              <a:lnSpc>
                <a:spcPct val="150000"/>
              </a:lnSpc>
              <a:spcBef>
                <a:spcPts val="600"/>
              </a:spcBef>
              <a:buFont typeface="Arial" panose="020B0604020202020204" pitchFamily="34" charset="0"/>
              <a:buChar char="•"/>
            </a:pPr>
            <a:r>
              <a:rPr lang="en-US" sz="2100" i="1">
                <a:solidFill>
                  <a:schemeClr val="bg1"/>
                </a:solidFill>
              </a:rPr>
              <a:t>Holding Hope When Outcomes Don’t Change</a:t>
            </a:r>
          </a:p>
        </p:txBody>
      </p:sp>
      <p:sp>
        <p:nvSpPr>
          <p:cNvPr id="26" name="Freeform 7">
            <a:extLst>
              <a:ext uri="{FF2B5EF4-FFF2-40B4-BE49-F238E27FC236}">
                <a16:creationId xmlns:a16="http://schemas.microsoft.com/office/drawing/2014/main" id="{FFE93C8F-FB32-8278-8AE1-923F7C7DB20C}"/>
              </a:ext>
            </a:extLst>
          </p:cNvPr>
          <p:cNvSpPr>
            <a:spLocks noGrp="1" noRot="1" noChangeAspect="1" noMove="1" noResize="1" noEditPoints="1" noAdjustHandles="1" noChangeArrowheads="1" noChangeShapeType="1"/>
          </p:cNvSpPr>
          <p:nvPr/>
        </p:nvSpPr>
        <p:spPr>
          <a:xfrm flipH="1" flipV="1">
            <a:off x="50801" y="1741511"/>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29" name="TextBox 7">
            <a:extLst>
              <a:ext uri="{FF2B5EF4-FFF2-40B4-BE49-F238E27FC236}">
                <a16:creationId xmlns:a16="http://schemas.microsoft.com/office/drawing/2014/main" id="{8A8658AE-7046-BC74-AEC2-58E4A1398314}"/>
              </a:ext>
            </a:extLst>
          </p:cNvPr>
          <p:cNvSpPr txBox="1"/>
          <p:nvPr/>
        </p:nvSpPr>
        <p:spPr>
          <a:xfrm>
            <a:off x="1129282" y="251473"/>
            <a:ext cx="10393680" cy="5514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60" rtl="0" eaLnBrk="1" fontAlgn="auto" latinLnBrk="0" hangingPunct="1">
              <a:lnSpc>
                <a:spcPts val="432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a:ea typeface="+mn-ea"/>
                <a:cs typeface="+mn-cs"/>
              </a:rPr>
              <a:t>What </a:t>
            </a:r>
            <a:r>
              <a:rPr lang="en-US" sz="3600" b="1">
                <a:solidFill>
                  <a:prstClr val="white"/>
                </a:solidFill>
                <a:latin typeface="Arial"/>
              </a:rPr>
              <a:t>This</a:t>
            </a:r>
            <a:r>
              <a:rPr kumimoji="0" lang="en-US" sz="3600" b="1" i="0" u="none" strike="noStrike" kern="1200" cap="none" spc="0" normalizeH="0" baseline="0" noProof="0">
                <a:ln>
                  <a:noFill/>
                </a:ln>
                <a:solidFill>
                  <a:prstClr val="white"/>
                </a:solidFill>
                <a:effectLst/>
                <a:uLnTx/>
                <a:uFillTx/>
                <a:latin typeface="Arial"/>
                <a:ea typeface="+mn-ea"/>
                <a:cs typeface="+mn-cs"/>
              </a:rPr>
              <a:t> Looks Like in Practice…</a:t>
            </a:r>
          </a:p>
        </p:txBody>
      </p:sp>
    </p:spTree>
    <p:custDataLst>
      <p:tags r:id="rId1"/>
    </p:custDataLst>
    <p:extLst>
      <p:ext uri="{BB962C8B-B14F-4D97-AF65-F5344CB8AC3E}">
        <p14:creationId xmlns:p14="http://schemas.microsoft.com/office/powerpoint/2010/main" val="287893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B9329D-2D1B-89BC-6167-8AE48835C87B}"/>
              </a:ext>
            </a:extLst>
          </p:cNvPr>
          <p:cNvSpPr/>
          <p:nvPr/>
        </p:nvSpPr>
        <p:spPr>
          <a:xfrm>
            <a:off x="5800725" y="1695450"/>
            <a:ext cx="5391150" cy="4133850"/>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Title 1">
            <a:extLst>
              <a:ext uri="{FF2B5EF4-FFF2-40B4-BE49-F238E27FC236}">
                <a16:creationId xmlns:a16="http://schemas.microsoft.com/office/drawing/2014/main" id="{A72186D8-7F88-CD6A-FD25-A2EF8E4720BB}"/>
              </a:ext>
            </a:extLst>
          </p:cNvPr>
          <p:cNvSpPr>
            <a:spLocks noGrp="1"/>
          </p:cNvSpPr>
          <p:nvPr>
            <p:ph type="title"/>
          </p:nvPr>
        </p:nvSpPr>
        <p:spPr>
          <a:xfrm>
            <a:off x="188843" y="316265"/>
            <a:ext cx="11797748" cy="965656"/>
          </a:xfrm>
        </p:spPr>
        <p:txBody>
          <a:bodyPr>
            <a:noAutofit/>
          </a:bodyPr>
          <a:lstStyle/>
          <a:p>
            <a:pPr algn="ctr"/>
            <a:r>
              <a:rPr lang="en-US" sz="3600">
                <a:solidFill>
                  <a:schemeClr val="accent1"/>
                </a:solidFill>
              </a:rPr>
              <a:t>Schwartz Rounds Sessions Help Staff Provide More </a:t>
            </a:r>
            <a:r>
              <a:rPr lang="en-US" sz="3600" dirty="0">
                <a:solidFill>
                  <a:schemeClr val="accent1"/>
                </a:solidFill>
              </a:rPr>
              <a:t>Compassionate Patient Care </a:t>
            </a:r>
          </a:p>
        </p:txBody>
      </p:sp>
      <p:sp>
        <p:nvSpPr>
          <p:cNvPr id="9" name="TextBox 8">
            <a:extLst>
              <a:ext uri="{FF2B5EF4-FFF2-40B4-BE49-F238E27FC236}">
                <a16:creationId xmlns:a16="http://schemas.microsoft.com/office/drawing/2014/main" id="{9FC66E00-A1AE-CD27-0A44-23D557B315D6}"/>
              </a:ext>
            </a:extLst>
          </p:cNvPr>
          <p:cNvSpPr txBox="1"/>
          <p:nvPr/>
        </p:nvSpPr>
        <p:spPr>
          <a:xfrm>
            <a:off x="8373277" y="6492875"/>
            <a:ext cx="3783407" cy="266227"/>
          </a:xfrm>
          <a:prstGeom prst="rect">
            <a:avLst/>
          </a:prstGeom>
          <a:noFill/>
        </p:spPr>
        <p:txBody>
          <a:bodyPr wrap="none" rtlCol="0">
            <a:spAutoFit/>
          </a:bodyPr>
          <a:lstStyle/>
          <a:p>
            <a:pPr algn="r"/>
            <a:r>
              <a:rPr lang="en-US" sz="1130" i="1">
                <a:solidFill>
                  <a:schemeClr val="accent1"/>
                </a:solidFill>
                <a:latin typeface="Arial" panose="020B0604020202020204" pitchFamily="34" charset="0"/>
                <a:cs typeface="Arial" panose="020B0604020202020204" pitchFamily="34" charset="0"/>
              </a:rPr>
              <a:t>Lown BA, Manning CF. Acad Med. 2010;85(6):1073-81. </a:t>
            </a:r>
          </a:p>
        </p:txBody>
      </p:sp>
      <p:sp>
        <p:nvSpPr>
          <p:cNvPr id="4" name="Text Placeholder 2">
            <a:extLst>
              <a:ext uri="{FF2B5EF4-FFF2-40B4-BE49-F238E27FC236}">
                <a16:creationId xmlns:a16="http://schemas.microsoft.com/office/drawing/2014/main" id="{3F3D36CB-B9C1-8CDB-FDFE-F02C56D2DBB5}"/>
              </a:ext>
            </a:extLst>
          </p:cNvPr>
          <p:cNvSpPr>
            <a:spLocks noGrp="1"/>
          </p:cNvSpPr>
          <p:nvPr>
            <p:ph type="body" sz="quarter" idx="13"/>
          </p:nvPr>
        </p:nvSpPr>
        <p:spPr>
          <a:xfrm>
            <a:off x="5962650" y="2053497"/>
            <a:ext cx="5143500" cy="3987382"/>
          </a:xfrm>
          <a:noFill/>
          <a:ln w="25400">
            <a:noFill/>
          </a:ln>
        </p:spPr>
        <p:txBody>
          <a:bodyPr>
            <a:normAutofit/>
          </a:bodyPr>
          <a:lstStyle/>
          <a:p>
            <a:pPr marL="0" indent="0">
              <a:lnSpc>
                <a:spcPct val="120000"/>
              </a:lnSpc>
              <a:spcBef>
                <a:spcPts val="0"/>
              </a:spcBef>
              <a:buNone/>
            </a:pPr>
            <a:r>
              <a:rPr lang="en-US" sz="2000" b="1">
                <a:solidFill>
                  <a:schemeClr val="accent2"/>
                </a:solidFill>
                <a:latin typeface="Arial" panose="020B0604020202020204" pitchFamily="34" charset="0"/>
                <a:cs typeface="Arial" panose="020B0604020202020204" pitchFamily="34" charset="0"/>
              </a:rPr>
              <a:t>Caregiver-reported improvements</a:t>
            </a:r>
            <a:r>
              <a:rPr lang="en-US" sz="2000" b="1">
                <a:solidFill>
                  <a:schemeClr val="accent1"/>
                </a:solidFill>
                <a:latin typeface="Arial" panose="020B0604020202020204" pitchFamily="34" charset="0"/>
                <a:cs typeface="Arial" panose="020B0604020202020204" pitchFamily="34" charset="0"/>
              </a:rPr>
              <a:t>:</a:t>
            </a:r>
          </a:p>
          <a:p>
            <a:pPr marL="630238" lvl="1" indent="-285750">
              <a:lnSpc>
                <a:spcPct val="120000"/>
              </a:lnSpc>
              <a:spcBef>
                <a:spcPts val="0"/>
              </a:spcBef>
            </a:pPr>
            <a:r>
              <a:rPr lang="en-US" sz="1800">
                <a:solidFill>
                  <a:schemeClr val="accent1"/>
                </a:solidFill>
                <a:latin typeface="Arial" panose="020B0604020202020204" pitchFamily="34" charset="0"/>
                <a:cs typeface="Arial" panose="020B0604020202020204" pitchFamily="34" charset="0"/>
              </a:rPr>
              <a:t>90% reported more insight into non-clinical aspects of patient care</a:t>
            </a:r>
          </a:p>
          <a:p>
            <a:pPr marL="630238" lvl="1" indent="-285750">
              <a:lnSpc>
                <a:spcPct val="120000"/>
              </a:lnSpc>
              <a:spcBef>
                <a:spcPts val="0"/>
              </a:spcBef>
            </a:pPr>
            <a:r>
              <a:rPr lang="en-US" sz="1800">
                <a:solidFill>
                  <a:schemeClr val="accent1"/>
                </a:solidFill>
                <a:latin typeface="Arial" panose="020B0604020202020204" pitchFamily="34" charset="0"/>
                <a:cs typeface="Arial" panose="020B0604020202020204" pitchFamily="34" charset="0"/>
              </a:rPr>
              <a:t>88% feel more effective in responding to patients’ socioemotional needs</a:t>
            </a:r>
          </a:p>
          <a:p>
            <a:pPr marL="630238" lvl="1" indent="-285750">
              <a:lnSpc>
                <a:spcPct val="120000"/>
              </a:lnSpc>
              <a:spcBef>
                <a:spcPts val="0"/>
              </a:spcBef>
            </a:pPr>
            <a:r>
              <a:rPr lang="en-US" sz="1800">
                <a:solidFill>
                  <a:schemeClr val="accent1"/>
                </a:solidFill>
                <a:latin typeface="Arial" panose="020B0604020202020204" pitchFamily="34" charset="0"/>
                <a:cs typeface="Arial" panose="020B0604020202020204" pitchFamily="34" charset="0"/>
              </a:rPr>
              <a:t>82% focus more on the effects of illness on patients and families</a:t>
            </a:r>
          </a:p>
          <a:p>
            <a:pPr marL="630238" lvl="1" indent="-285750">
              <a:lnSpc>
                <a:spcPct val="120000"/>
              </a:lnSpc>
              <a:spcBef>
                <a:spcPts val="0"/>
              </a:spcBef>
            </a:pPr>
            <a:r>
              <a:rPr lang="en-US" sz="1800">
                <a:solidFill>
                  <a:schemeClr val="accent1"/>
                </a:solidFill>
                <a:latin typeface="Arial" panose="020B0604020202020204" pitchFamily="34" charset="0"/>
                <a:cs typeface="Arial" panose="020B0604020202020204" pitchFamily="34" charset="0"/>
              </a:rPr>
              <a:t>82% provide more compassionate care</a:t>
            </a:r>
          </a:p>
          <a:p>
            <a:pPr>
              <a:lnSpc>
                <a:spcPct val="120000"/>
              </a:lnSpc>
              <a:spcBef>
                <a:spcPts val="0"/>
              </a:spcBef>
            </a:pPr>
            <a:endParaRPr lang="en-US" sz="1600" b="1">
              <a:solidFill>
                <a:schemeClr val="accent1"/>
              </a:solidFill>
              <a:latin typeface="Arial" panose="020B0604020202020204" pitchFamily="34" charset="0"/>
              <a:cs typeface="Arial" panose="020B0604020202020204" pitchFamily="34" charset="0"/>
            </a:endParaRPr>
          </a:p>
          <a:p>
            <a:pPr marL="0" indent="0" algn="ctr">
              <a:lnSpc>
                <a:spcPct val="120000"/>
              </a:lnSpc>
              <a:spcBef>
                <a:spcPts val="0"/>
              </a:spcBef>
              <a:buNone/>
            </a:pPr>
            <a:r>
              <a:rPr lang="en-US" sz="2000" b="1">
                <a:solidFill>
                  <a:schemeClr val="accent2"/>
                </a:solidFill>
                <a:latin typeface="Arial" panose="020B0604020202020204" pitchFamily="34" charset="0"/>
                <a:cs typeface="Arial" panose="020B0604020202020204" pitchFamily="34" charset="0"/>
              </a:rPr>
              <a:t>Similar impacts on teamwork and stress</a:t>
            </a:r>
            <a:endParaRPr lang="en-US" sz="1800">
              <a:solidFill>
                <a:schemeClr val="accent2"/>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902107C-8038-0AA2-9987-B0097D0D6C26}"/>
              </a:ext>
            </a:extLst>
          </p:cNvPr>
          <p:cNvSpPr txBox="1"/>
          <p:nvPr/>
        </p:nvSpPr>
        <p:spPr>
          <a:xfrm>
            <a:off x="186274" y="6097137"/>
            <a:ext cx="6808250" cy="276999"/>
          </a:xfrm>
          <a:prstGeom prst="rect">
            <a:avLst/>
          </a:prstGeom>
          <a:noFill/>
        </p:spPr>
        <p:txBody>
          <a:bodyPr wrap="square" lIns="91440" tIns="45720" rIns="91440" bIns="45720" rtlCol="0" anchor="t">
            <a:spAutoFit/>
          </a:bodyPr>
          <a:lstStyle/>
          <a:p>
            <a:r>
              <a:rPr lang="en-US" sz="1200" b="1">
                <a:solidFill>
                  <a:srgbClr val="009BA8"/>
                </a:solidFill>
              </a:rPr>
              <a:t>Dose-response effect: </a:t>
            </a:r>
            <a:r>
              <a:rPr lang="en-US" sz="1200">
                <a:solidFill>
                  <a:srgbClr val="009BA8"/>
                </a:solidFill>
              </a:rPr>
              <a:t>More Schwartz Rounds sessions attended, greater reported impact.</a:t>
            </a:r>
          </a:p>
        </p:txBody>
      </p:sp>
      <p:pic>
        <p:nvPicPr>
          <p:cNvPr id="10" name="Picture 9">
            <a:extLst>
              <a:ext uri="{FF2B5EF4-FFF2-40B4-BE49-F238E27FC236}">
                <a16:creationId xmlns:a16="http://schemas.microsoft.com/office/drawing/2014/main" id="{128DCA7F-F157-98A4-27B9-D136DF33B102}"/>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27019" y="1432287"/>
            <a:ext cx="4287906" cy="4663440"/>
          </a:xfrm>
          <a:prstGeom prst="rect">
            <a:avLst/>
          </a:prstGeom>
        </p:spPr>
      </p:pic>
    </p:spTree>
    <p:extLst>
      <p:ext uri="{BB962C8B-B14F-4D97-AF65-F5344CB8AC3E}">
        <p14:creationId xmlns:p14="http://schemas.microsoft.com/office/powerpoint/2010/main" val="20915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FAF1B9-BFAB-CB62-5AC3-A889B2444486}"/>
              </a:ext>
            </a:extLst>
          </p:cNvPr>
          <p:cNvSpPr/>
          <p:nvPr/>
        </p:nvSpPr>
        <p:spPr>
          <a:xfrm>
            <a:off x="5800725" y="1695450"/>
            <a:ext cx="5391150" cy="4133850"/>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18" name="TextBox 18"/>
          <p:cNvSpPr txBox="1"/>
          <p:nvPr/>
        </p:nvSpPr>
        <p:spPr>
          <a:xfrm>
            <a:off x="0" y="312585"/>
            <a:ext cx="12192000" cy="974626"/>
          </a:xfrm>
          <a:prstGeom prst="rect">
            <a:avLst/>
          </a:prstGeom>
        </p:spPr>
        <p:txBody>
          <a:bodyPr wrap="square" lIns="0" tIns="0" rIns="0" bIns="0" rtlCol="0" anchor="t">
            <a:spAutoFit/>
          </a:bodyPr>
          <a:lstStyle/>
          <a:p>
            <a:pPr algn="ctr">
              <a:lnSpc>
                <a:spcPts val="3840"/>
              </a:lnSpc>
            </a:pPr>
            <a:r>
              <a:rPr lang="en-US" sz="3600" b="1">
                <a:solidFill>
                  <a:schemeClr val="accent1"/>
                </a:solidFill>
                <a:latin typeface="+mj-lt"/>
                <a:ea typeface="+mj-ea"/>
                <a:cs typeface="+mj-cs"/>
              </a:rPr>
              <a:t>Schwartz Rounds Sessions Significantly Reduce </a:t>
            </a:r>
          </a:p>
          <a:p>
            <a:pPr algn="ctr">
              <a:lnSpc>
                <a:spcPts val="3840"/>
              </a:lnSpc>
            </a:pPr>
            <a:r>
              <a:rPr lang="en-US" sz="3600" b="1">
                <a:solidFill>
                  <a:schemeClr val="accent1"/>
                </a:solidFill>
                <a:latin typeface="+mj-lt"/>
                <a:ea typeface="+mj-ea"/>
                <a:cs typeface="+mj-cs"/>
              </a:rPr>
              <a:t>Psychological Distress</a:t>
            </a:r>
          </a:p>
        </p:txBody>
      </p:sp>
      <p:sp>
        <p:nvSpPr>
          <p:cNvPr id="22" name="TextBox 22"/>
          <p:cNvSpPr txBox="1"/>
          <p:nvPr/>
        </p:nvSpPr>
        <p:spPr>
          <a:xfrm>
            <a:off x="6385751" y="6532290"/>
            <a:ext cx="5613797" cy="186974"/>
          </a:xfrm>
          <a:prstGeom prst="rect">
            <a:avLst/>
          </a:prstGeom>
        </p:spPr>
        <p:txBody>
          <a:bodyPr lIns="0" tIns="0" rIns="0" bIns="0" rtlCol="0" anchor="t">
            <a:spAutoFit/>
          </a:bodyPr>
          <a:lstStyle/>
          <a:p>
            <a:pPr algn="r">
              <a:lnSpc>
                <a:spcPts val="1587"/>
              </a:lnSpc>
              <a:spcBef>
                <a:spcPct val="0"/>
              </a:spcBef>
            </a:pPr>
            <a:r>
              <a:rPr lang="en-US" sz="1133">
                <a:solidFill>
                  <a:schemeClr val="accent1"/>
                </a:solidFill>
                <a:latin typeface="Arial"/>
              </a:rPr>
              <a:t>Dawson, Jeremy, McCarthy, Imelda et al. BMC Health Services Research. 2021; 21:392</a:t>
            </a:r>
          </a:p>
        </p:txBody>
      </p:sp>
      <p:sp>
        <p:nvSpPr>
          <p:cNvPr id="27" name="TextBox 26">
            <a:extLst>
              <a:ext uri="{FF2B5EF4-FFF2-40B4-BE49-F238E27FC236}">
                <a16:creationId xmlns:a16="http://schemas.microsoft.com/office/drawing/2014/main" id="{D1BF7793-5CE2-9CA6-EED3-F6DE353FCE13}"/>
              </a:ext>
            </a:extLst>
          </p:cNvPr>
          <p:cNvSpPr txBox="1"/>
          <p:nvPr/>
        </p:nvSpPr>
        <p:spPr>
          <a:xfrm>
            <a:off x="6096000" y="2175837"/>
            <a:ext cx="4967814" cy="3016210"/>
          </a:xfrm>
          <a:prstGeom prst="rect">
            <a:avLst/>
          </a:prstGeom>
          <a:noFill/>
          <a:ln w="25400">
            <a:noFill/>
          </a:ln>
        </p:spPr>
        <p:txBody>
          <a:bodyPr wrap="square" lIns="91440" tIns="45720" rIns="91440" bIns="45720" anchor="t">
            <a:spAutoFit/>
          </a:bodyPr>
          <a:lstStyle/>
          <a:p>
            <a:r>
              <a:rPr lang="en-US" sz="1900" dirty="0">
                <a:solidFill>
                  <a:schemeClr val="accent1"/>
                </a:solidFill>
                <a:latin typeface="+mj-lt"/>
              </a:rPr>
              <a:t>In a longitudinal comparison study, regular </a:t>
            </a:r>
            <a:r>
              <a:rPr lang="en-US" sz="1900">
                <a:solidFill>
                  <a:schemeClr val="accent1"/>
                </a:solidFill>
                <a:latin typeface="+mj-lt"/>
              </a:rPr>
              <a:t>Schwartz Rounds attendees showed a </a:t>
            </a:r>
            <a:r>
              <a:rPr lang="en-US" sz="1900" b="1" dirty="0">
                <a:solidFill>
                  <a:schemeClr val="accent2"/>
                </a:solidFill>
                <a:latin typeface="+mj-lt"/>
              </a:rPr>
              <a:t>50% reduction in self-reported psychological distress </a:t>
            </a:r>
            <a:r>
              <a:rPr lang="en-US" sz="1900" dirty="0">
                <a:solidFill>
                  <a:schemeClr val="accent1"/>
                </a:solidFill>
                <a:latin typeface="+mj-lt"/>
              </a:rPr>
              <a:t>vs. 10% decrease in a comparison group</a:t>
            </a:r>
          </a:p>
          <a:p>
            <a:endParaRPr lang="en-US" sz="1900">
              <a:solidFill>
                <a:schemeClr val="accent1"/>
              </a:solidFill>
              <a:latin typeface="+mj-lt"/>
            </a:endParaRPr>
          </a:p>
          <a:p>
            <a:r>
              <a:rPr lang="en-US" sz="1900" b="1">
                <a:solidFill>
                  <a:schemeClr val="accent2"/>
                </a:solidFill>
                <a:latin typeface="+mj-lt"/>
              </a:rPr>
              <a:t>Likelihood of distress </a:t>
            </a:r>
            <a:r>
              <a:rPr lang="en-US" sz="1900">
                <a:solidFill>
                  <a:schemeClr val="accent1"/>
                </a:solidFill>
                <a:latin typeface="+mj-lt"/>
              </a:rPr>
              <a:t>severe enough to require a clinical mental health intervention was </a:t>
            </a:r>
            <a:r>
              <a:rPr lang="en-US" sz="1900" b="1">
                <a:solidFill>
                  <a:schemeClr val="accent2"/>
                </a:solidFill>
                <a:latin typeface="+mj-lt"/>
              </a:rPr>
              <a:t>reduced by ~20% </a:t>
            </a:r>
            <a:r>
              <a:rPr lang="en-US" sz="1900">
                <a:solidFill>
                  <a:schemeClr val="accent1"/>
                </a:solidFill>
                <a:latin typeface="+mj-lt"/>
              </a:rPr>
              <a:t>in Schwartz Rounds attendees compared with non-attendees</a:t>
            </a:r>
          </a:p>
        </p:txBody>
      </p:sp>
      <p:sp>
        <p:nvSpPr>
          <p:cNvPr id="13" name="TextBox 12">
            <a:extLst>
              <a:ext uri="{FF2B5EF4-FFF2-40B4-BE49-F238E27FC236}">
                <a16:creationId xmlns:a16="http://schemas.microsoft.com/office/drawing/2014/main" id="{EB265C8C-15A9-1051-EAD5-CFDCFDC0067C}"/>
              </a:ext>
            </a:extLst>
          </p:cNvPr>
          <p:cNvSpPr txBox="1"/>
          <p:nvPr/>
        </p:nvSpPr>
        <p:spPr>
          <a:xfrm>
            <a:off x="1122445" y="6169709"/>
            <a:ext cx="3478130" cy="461665"/>
          </a:xfrm>
          <a:prstGeom prst="rect">
            <a:avLst/>
          </a:prstGeom>
          <a:noFill/>
        </p:spPr>
        <p:txBody>
          <a:bodyPr wrap="square" rtlCol="0">
            <a:spAutoFit/>
          </a:bodyPr>
          <a:lstStyle/>
          <a:p>
            <a:r>
              <a:rPr lang="en-US" sz="1200">
                <a:solidFill>
                  <a:srgbClr val="016FAC"/>
                </a:solidFill>
              </a:rPr>
              <a:t>Related outcomes include </a:t>
            </a:r>
            <a:r>
              <a:rPr lang="en-US" sz="1200" b="1">
                <a:solidFill>
                  <a:srgbClr val="016FAC"/>
                </a:solidFill>
              </a:rPr>
              <a:t>reduced isolation, stress, </a:t>
            </a:r>
            <a:r>
              <a:rPr lang="en-US" sz="1200">
                <a:solidFill>
                  <a:srgbClr val="016FAC"/>
                </a:solidFill>
              </a:rPr>
              <a:t>and</a:t>
            </a:r>
            <a:r>
              <a:rPr lang="en-US" sz="1200" b="1">
                <a:solidFill>
                  <a:srgbClr val="016FAC"/>
                </a:solidFill>
              </a:rPr>
              <a:t> moral distress</a:t>
            </a:r>
            <a:r>
              <a:rPr lang="en-US" sz="1200" b="1">
                <a:solidFill>
                  <a:schemeClr val="accent1"/>
                </a:solidFill>
              </a:rPr>
              <a:t>.</a:t>
            </a:r>
          </a:p>
        </p:txBody>
      </p:sp>
      <p:pic>
        <p:nvPicPr>
          <p:cNvPr id="33" name="Picture 32">
            <a:extLst>
              <a:ext uri="{FF2B5EF4-FFF2-40B4-BE49-F238E27FC236}">
                <a16:creationId xmlns:a16="http://schemas.microsoft.com/office/drawing/2014/main" id="{7FAB1FA6-EA4A-F7AD-0213-2FD88B3D7699}"/>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2114" y="1454586"/>
            <a:ext cx="4416136" cy="4642857"/>
          </a:xfrm>
          <a:prstGeom prst="rect">
            <a:avLst/>
          </a:prstGeom>
        </p:spPr>
      </p:pic>
    </p:spTree>
    <p:custDataLst>
      <p:tags r:id="rId1"/>
    </p:custDataLst>
    <p:extLst>
      <p:ext uri="{BB962C8B-B14F-4D97-AF65-F5344CB8AC3E}">
        <p14:creationId xmlns:p14="http://schemas.microsoft.com/office/powerpoint/2010/main" val="214126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0A8F26AC-94C9-5846-C590-B1D585D29B00}"/>
              </a:ext>
            </a:extLst>
          </p:cNvPr>
          <p:cNvSpPr>
            <a:spLocks noGrp="1" noRot="1" noMove="1" noResize="1" noEditPoints="1" noAdjustHandles="1" noChangeArrowheads="1" noChangeShapeType="1"/>
          </p:cNvSpPr>
          <p:nvPr/>
        </p:nvSpPr>
        <p:spPr>
          <a:xfrm rot="10800000">
            <a:off x="1" y="1"/>
            <a:ext cx="8415655" cy="4754845"/>
          </a:xfrm>
          <a:custGeom>
            <a:avLst/>
            <a:gdLst/>
            <a:ahLst/>
            <a:cxnLst/>
            <a:rect l="l" t="t" r="r" b="b"/>
            <a:pathLst>
              <a:path w="12623482" h="7132267">
                <a:moveTo>
                  <a:pt x="0" y="0"/>
                </a:moveTo>
                <a:lnTo>
                  <a:pt x="12623482" y="0"/>
                </a:lnTo>
                <a:lnTo>
                  <a:pt x="12623482" y="7132267"/>
                </a:lnTo>
                <a:lnTo>
                  <a:pt x="0" y="7132267"/>
                </a:lnTo>
                <a:lnTo>
                  <a:pt x="0" y="0"/>
                </a:lnTo>
                <a:close/>
              </a:path>
            </a:pathLst>
          </a:custGeom>
          <a:blipFill>
            <a:blip r:embed="rId3" cstate="email">
              <a:alphaModFix amt="84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12" name="Freeform 9">
            <a:extLst>
              <a:ext uri="{FF2B5EF4-FFF2-40B4-BE49-F238E27FC236}">
                <a16:creationId xmlns:a16="http://schemas.microsoft.com/office/drawing/2014/main" id="{83AFAEBC-03BE-6E4B-0169-EE74F1BB64AC}"/>
              </a:ext>
            </a:extLst>
          </p:cNvPr>
          <p:cNvSpPr/>
          <p:nvPr/>
        </p:nvSpPr>
        <p:spPr>
          <a:xfrm>
            <a:off x="1279739" y="903642"/>
            <a:ext cx="4770924" cy="2683644"/>
          </a:xfrm>
          <a:custGeom>
            <a:avLst/>
            <a:gdLst/>
            <a:ahLst/>
            <a:cxnLst/>
            <a:rect l="l" t="t" r="r" b="b"/>
            <a:pathLst>
              <a:path w="2408296" h="1354667">
                <a:moveTo>
                  <a:pt x="0" y="0"/>
                </a:moveTo>
                <a:lnTo>
                  <a:pt x="2408296" y="0"/>
                </a:lnTo>
                <a:lnTo>
                  <a:pt x="2408296" y="1354667"/>
                </a:lnTo>
                <a:lnTo>
                  <a:pt x="0" y="1354667"/>
                </a:lnTo>
                <a:close/>
              </a:path>
            </a:pathLst>
          </a:custGeom>
          <a:solidFill>
            <a:srgbClr val="003461"/>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13" name="TextBox 10">
            <a:extLst>
              <a:ext uri="{FF2B5EF4-FFF2-40B4-BE49-F238E27FC236}">
                <a16:creationId xmlns:a16="http://schemas.microsoft.com/office/drawing/2014/main" id="{BEAE97E9-5623-91BE-0E3B-858BA072DA32}"/>
              </a:ext>
            </a:extLst>
          </p:cNvPr>
          <p:cNvSpPr txBox="1"/>
          <p:nvPr/>
        </p:nvSpPr>
        <p:spPr>
          <a:xfrm>
            <a:off x="1334816" y="810095"/>
            <a:ext cx="4770924" cy="2834599"/>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1773"/>
              </a:lnSpc>
            </a:pPr>
            <a:endParaRPr sz="1200">
              <a:solidFill>
                <a:prstClr val="black"/>
              </a:solidFill>
              <a:latin typeface="Calibri"/>
            </a:endParaRPr>
          </a:p>
        </p:txBody>
      </p:sp>
      <p:sp>
        <p:nvSpPr>
          <p:cNvPr id="16" name="Freeform 11">
            <a:extLst>
              <a:ext uri="{FF2B5EF4-FFF2-40B4-BE49-F238E27FC236}">
                <a16:creationId xmlns:a16="http://schemas.microsoft.com/office/drawing/2014/main" id="{72D2A248-E319-D736-EE5C-20672F8699FE}"/>
              </a:ext>
            </a:extLst>
          </p:cNvPr>
          <p:cNvSpPr/>
          <p:nvPr/>
        </p:nvSpPr>
        <p:spPr>
          <a:xfrm>
            <a:off x="1459011" y="1430013"/>
            <a:ext cx="1734632" cy="1734632"/>
          </a:xfrm>
          <a:custGeom>
            <a:avLst/>
            <a:gdLst/>
            <a:ahLst/>
            <a:cxnLst/>
            <a:rect l="l" t="t" r="r" b="b"/>
            <a:pathLst>
              <a:path w="3469264" h="3469264">
                <a:moveTo>
                  <a:pt x="0" y="0"/>
                </a:moveTo>
                <a:lnTo>
                  <a:pt x="3469264" y="0"/>
                </a:lnTo>
                <a:lnTo>
                  <a:pt x="3469264" y="3469264"/>
                </a:lnTo>
                <a:lnTo>
                  <a:pt x="0" y="346926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19" name="TextBox 21">
            <a:extLst>
              <a:ext uri="{FF2B5EF4-FFF2-40B4-BE49-F238E27FC236}">
                <a16:creationId xmlns:a16="http://schemas.microsoft.com/office/drawing/2014/main" id="{A96162E3-805A-9D82-A71E-1204EE8C7848}"/>
              </a:ext>
            </a:extLst>
          </p:cNvPr>
          <p:cNvSpPr txBox="1"/>
          <p:nvPr/>
        </p:nvSpPr>
        <p:spPr>
          <a:xfrm>
            <a:off x="3099219" y="1063592"/>
            <a:ext cx="2912096" cy="30457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56"/>
              </a:lnSpc>
            </a:pPr>
            <a:r>
              <a:rPr lang="en-US" sz="1867" b="1">
                <a:solidFill>
                  <a:srgbClr val="FFFFFF"/>
                </a:solidFill>
                <a:latin typeface="Arial"/>
                <a:ea typeface="Arial MT Pro Bold"/>
                <a:cs typeface="Arial"/>
                <a:sym typeface="Arial MT Pro Bold"/>
              </a:rPr>
              <a:t>Individual Attendees</a:t>
            </a:r>
          </a:p>
        </p:txBody>
      </p:sp>
      <p:sp>
        <p:nvSpPr>
          <p:cNvPr id="21" name="Freeform 5">
            <a:extLst>
              <a:ext uri="{FF2B5EF4-FFF2-40B4-BE49-F238E27FC236}">
                <a16:creationId xmlns:a16="http://schemas.microsoft.com/office/drawing/2014/main" id="{F52A9B79-4BB2-6A2E-25FD-2F51A8F5CC8A}"/>
              </a:ext>
            </a:extLst>
          </p:cNvPr>
          <p:cNvSpPr/>
          <p:nvPr/>
        </p:nvSpPr>
        <p:spPr>
          <a:xfrm>
            <a:off x="6160815" y="903642"/>
            <a:ext cx="4770924" cy="2683645"/>
          </a:xfrm>
          <a:custGeom>
            <a:avLst/>
            <a:gdLst/>
            <a:ahLst/>
            <a:cxnLst/>
            <a:rect l="l" t="t" r="r" b="b"/>
            <a:pathLst>
              <a:path w="2408296" h="1354667">
                <a:moveTo>
                  <a:pt x="0" y="0"/>
                </a:moveTo>
                <a:lnTo>
                  <a:pt x="2408296" y="0"/>
                </a:lnTo>
                <a:lnTo>
                  <a:pt x="2408296" y="1354667"/>
                </a:lnTo>
                <a:lnTo>
                  <a:pt x="0" y="1354667"/>
                </a:lnTo>
                <a:close/>
              </a:path>
            </a:pathLst>
          </a:custGeom>
          <a:solidFill>
            <a:srgbClr val="009BA7"/>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22" name="TextBox 6">
            <a:extLst>
              <a:ext uri="{FF2B5EF4-FFF2-40B4-BE49-F238E27FC236}">
                <a16:creationId xmlns:a16="http://schemas.microsoft.com/office/drawing/2014/main" id="{3C319E04-D86C-EBE8-FB70-B05B20928D47}"/>
              </a:ext>
            </a:extLst>
          </p:cNvPr>
          <p:cNvSpPr txBox="1"/>
          <p:nvPr/>
        </p:nvSpPr>
        <p:spPr>
          <a:xfrm>
            <a:off x="6160815" y="752686"/>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1773"/>
              </a:lnSpc>
            </a:pPr>
            <a:endParaRPr sz="1200">
              <a:solidFill>
                <a:prstClr val="black"/>
              </a:solidFill>
              <a:latin typeface="Calibri"/>
            </a:endParaRPr>
          </a:p>
        </p:txBody>
      </p:sp>
      <p:sp>
        <p:nvSpPr>
          <p:cNvPr id="23" name="Freeform 7">
            <a:extLst>
              <a:ext uri="{FF2B5EF4-FFF2-40B4-BE49-F238E27FC236}">
                <a16:creationId xmlns:a16="http://schemas.microsoft.com/office/drawing/2014/main" id="{6F1C24EE-53CC-5DE7-84CD-540CAD557CBC}"/>
              </a:ext>
            </a:extLst>
          </p:cNvPr>
          <p:cNvSpPr/>
          <p:nvPr/>
        </p:nvSpPr>
        <p:spPr>
          <a:xfrm>
            <a:off x="9039716" y="1372605"/>
            <a:ext cx="1734632" cy="1734632"/>
          </a:xfrm>
          <a:custGeom>
            <a:avLst/>
            <a:gdLst/>
            <a:ahLst/>
            <a:cxnLst/>
            <a:rect l="l" t="t" r="r" b="b"/>
            <a:pathLst>
              <a:path w="3469264" h="3469264">
                <a:moveTo>
                  <a:pt x="0" y="0"/>
                </a:moveTo>
                <a:lnTo>
                  <a:pt x="3469264" y="0"/>
                </a:lnTo>
                <a:lnTo>
                  <a:pt x="3469264" y="3469264"/>
                </a:lnTo>
                <a:lnTo>
                  <a:pt x="0" y="3469264"/>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24" name="TextBox 22">
            <a:extLst>
              <a:ext uri="{FF2B5EF4-FFF2-40B4-BE49-F238E27FC236}">
                <a16:creationId xmlns:a16="http://schemas.microsoft.com/office/drawing/2014/main" id="{60237C2A-9C87-6A32-A39C-F0F4FEE784AD}"/>
              </a:ext>
            </a:extLst>
          </p:cNvPr>
          <p:cNvSpPr txBox="1"/>
          <p:nvPr/>
        </p:nvSpPr>
        <p:spPr>
          <a:xfrm>
            <a:off x="6160816" y="1041771"/>
            <a:ext cx="2784475" cy="30457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56"/>
              </a:lnSpc>
            </a:pPr>
            <a:r>
              <a:rPr lang="en-US" sz="1867" b="1">
                <a:solidFill>
                  <a:srgbClr val="FFFFFF"/>
                </a:solidFill>
                <a:latin typeface="Arial"/>
                <a:ea typeface="Arial MT Pro Bold"/>
                <a:cs typeface="Arial"/>
                <a:sym typeface="Arial MT Pro Bold"/>
              </a:rPr>
              <a:t>Care Team</a:t>
            </a:r>
          </a:p>
        </p:txBody>
      </p:sp>
      <p:grpSp>
        <p:nvGrpSpPr>
          <p:cNvPr id="25" name="Group 12">
            <a:extLst>
              <a:ext uri="{FF2B5EF4-FFF2-40B4-BE49-F238E27FC236}">
                <a16:creationId xmlns:a16="http://schemas.microsoft.com/office/drawing/2014/main" id="{5304B6F8-AD25-68FD-CF6A-54E2C7C2EC71}"/>
              </a:ext>
            </a:extLst>
          </p:cNvPr>
          <p:cNvGrpSpPr/>
          <p:nvPr/>
        </p:nvGrpSpPr>
        <p:grpSpPr>
          <a:xfrm>
            <a:off x="1279739" y="3644694"/>
            <a:ext cx="4770924" cy="2683645"/>
            <a:chOff x="0" y="0"/>
            <a:chExt cx="2408296" cy="1354667"/>
          </a:xfrm>
        </p:grpSpPr>
        <p:sp>
          <p:nvSpPr>
            <p:cNvPr id="26" name="Freeform 13">
              <a:extLst>
                <a:ext uri="{FF2B5EF4-FFF2-40B4-BE49-F238E27FC236}">
                  <a16:creationId xmlns:a16="http://schemas.microsoft.com/office/drawing/2014/main" id="{2CEB1B16-B7B7-62E3-F2B3-1C725723816E}"/>
                </a:ext>
              </a:extLst>
            </p:cNvPr>
            <p:cNvSpPr/>
            <p:nvPr/>
          </p:nvSpPr>
          <p:spPr>
            <a:xfrm>
              <a:off x="0" y="0"/>
              <a:ext cx="2408296" cy="1354667"/>
            </a:xfrm>
            <a:custGeom>
              <a:avLst/>
              <a:gdLst/>
              <a:ahLst/>
              <a:cxnLst/>
              <a:rect l="l" t="t" r="r" b="b"/>
              <a:pathLst>
                <a:path w="2408296" h="1354667">
                  <a:moveTo>
                    <a:pt x="0" y="0"/>
                  </a:moveTo>
                  <a:lnTo>
                    <a:pt x="2408296" y="0"/>
                  </a:lnTo>
                  <a:lnTo>
                    <a:pt x="2408296" y="1354667"/>
                  </a:lnTo>
                  <a:lnTo>
                    <a:pt x="0" y="1354667"/>
                  </a:lnTo>
                  <a:close/>
                </a:path>
              </a:pathLst>
            </a:custGeom>
            <a:solidFill>
              <a:srgbClr val="77B3D7"/>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27" name="TextBox 14">
              <a:extLst>
                <a:ext uri="{FF2B5EF4-FFF2-40B4-BE49-F238E27FC236}">
                  <a16:creationId xmlns:a16="http://schemas.microsoft.com/office/drawing/2014/main" id="{417C540A-CC8A-1426-E9A2-6303340A9E53}"/>
                </a:ext>
              </a:extLst>
            </p:cNvPr>
            <p:cNvSpPr txBox="1"/>
            <p:nvPr/>
          </p:nvSpPr>
          <p:spPr>
            <a:xfrm>
              <a:off x="0" y="-76200"/>
              <a:ext cx="2408296" cy="1430867"/>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1773"/>
                </a:lnSpc>
              </a:pPr>
              <a:endParaRPr sz="1200">
                <a:solidFill>
                  <a:prstClr val="black"/>
                </a:solidFill>
                <a:latin typeface="Calibri"/>
              </a:endParaRPr>
            </a:p>
          </p:txBody>
        </p:sp>
      </p:grpSp>
      <p:sp>
        <p:nvSpPr>
          <p:cNvPr id="28" name="Freeform 15">
            <a:extLst>
              <a:ext uri="{FF2B5EF4-FFF2-40B4-BE49-F238E27FC236}">
                <a16:creationId xmlns:a16="http://schemas.microsoft.com/office/drawing/2014/main" id="{60A625DE-141F-F036-E447-9D19E1193787}"/>
              </a:ext>
            </a:extLst>
          </p:cNvPr>
          <p:cNvSpPr/>
          <p:nvPr/>
        </p:nvSpPr>
        <p:spPr>
          <a:xfrm>
            <a:off x="1403934" y="4135619"/>
            <a:ext cx="1734632" cy="1734632"/>
          </a:xfrm>
          <a:custGeom>
            <a:avLst/>
            <a:gdLst/>
            <a:ahLst/>
            <a:cxnLst/>
            <a:rect l="l" t="t" r="r" b="b"/>
            <a:pathLst>
              <a:path w="3469264" h="3469264">
                <a:moveTo>
                  <a:pt x="0" y="0"/>
                </a:moveTo>
                <a:lnTo>
                  <a:pt x="3469264" y="0"/>
                </a:lnTo>
                <a:lnTo>
                  <a:pt x="3469264" y="3469264"/>
                </a:lnTo>
                <a:lnTo>
                  <a:pt x="0" y="3469264"/>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29" name="TextBox 23">
            <a:extLst>
              <a:ext uri="{FF2B5EF4-FFF2-40B4-BE49-F238E27FC236}">
                <a16:creationId xmlns:a16="http://schemas.microsoft.com/office/drawing/2014/main" id="{2844EBE6-4434-7204-82E1-6777B05B46A1}"/>
              </a:ext>
            </a:extLst>
          </p:cNvPr>
          <p:cNvSpPr txBox="1"/>
          <p:nvPr/>
        </p:nvSpPr>
        <p:spPr>
          <a:xfrm>
            <a:off x="3138566" y="3862274"/>
            <a:ext cx="2912096" cy="30457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56"/>
              </a:lnSpc>
            </a:pPr>
            <a:r>
              <a:rPr lang="en-US" sz="1867" b="1">
                <a:solidFill>
                  <a:srgbClr val="003461"/>
                </a:solidFill>
                <a:latin typeface="Arial"/>
                <a:ea typeface="Arial MT Pro Bold"/>
                <a:cs typeface="Arial"/>
                <a:sym typeface="Arial MT Pro Bold"/>
              </a:rPr>
              <a:t>Patient Care </a:t>
            </a:r>
          </a:p>
        </p:txBody>
      </p:sp>
      <p:sp>
        <p:nvSpPr>
          <p:cNvPr id="30" name="Freeform 17">
            <a:extLst>
              <a:ext uri="{FF2B5EF4-FFF2-40B4-BE49-F238E27FC236}">
                <a16:creationId xmlns:a16="http://schemas.microsoft.com/office/drawing/2014/main" id="{BD3CBD22-8FC4-C29C-CFB8-B009CAC44199}"/>
              </a:ext>
            </a:extLst>
          </p:cNvPr>
          <p:cNvSpPr/>
          <p:nvPr/>
        </p:nvSpPr>
        <p:spPr>
          <a:xfrm>
            <a:off x="6160815" y="3644693"/>
            <a:ext cx="4770924" cy="2683645"/>
          </a:xfrm>
          <a:custGeom>
            <a:avLst/>
            <a:gdLst/>
            <a:ahLst/>
            <a:cxnLst/>
            <a:rect l="l" t="t" r="r" b="b"/>
            <a:pathLst>
              <a:path w="2408296" h="1354667">
                <a:moveTo>
                  <a:pt x="0" y="0"/>
                </a:moveTo>
                <a:lnTo>
                  <a:pt x="2408296" y="0"/>
                </a:lnTo>
                <a:lnTo>
                  <a:pt x="2408296" y="1354667"/>
                </a:lnTo>
                <a:lnTo>
                  <a:pt x="0" y="1354667"/>
                </a:lnTo>
                <a:close/>
              </a:path>
            </a:pathLst>
          </a:custGeom>
          <a:solidFill>
            <a:srgbClr val="006FAE"/>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31" name="TextBox 18">
            <a:extLst>
              <a:ext uri="{FF2B5EF4-FFF2-40B4-BE49-F238E27FC236}">
                <a16:creationId xmlns:a16="http://schemas.microsoft.com/office/drawing/2014/main" id="{B8B96F3B-AEC1-1582-2921-F516C0E4BB44}"/>
              </a:ext>
            </a:extLst>
          </p:cNvPr>
          <p:cNvSpPr txBox="1"/>
          <p:nvPr/>
        </p:nvSpPr>
        <p:spPr>
          <a:xfrm>
            <a:off x="6160815" y="3493737"/>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1773"/>
              </a:lnSpc>
            </a:pPr>
            <a:endParaRPr sz="1200">
              <a:solidFill>
                <a:prstClr val="black"/>
              </a:solidFill>
              <a:latin typeface="Calibri"/>
            </a:endParaRPr>
          </a:p>
        </p:txBody>
      </p:sp>
      <p:sp>
        <p:nvSpPr>
          <p:cNvPr id="32" name="Freeform 19">
            <a:extLst>
              <a:ext uri="{FF2B5EF4-FFF2-40B4-BE49-F238E27FC236}">
                <a16:creationId xmlns:a16="http://schemas.microsoft.com/office/drawing/2014/main" id="{E0621B2C-BBBD-C752-D4A7-147C8FF115A7}"/>
              </a:ext>
            </a:extLst>
          </p:cNvPr>
          <p:cNvSpPr/>
          <p:nvPr/>
        </p:nvSpPr>
        <p:spPr>
          <a:xfrm>
            <a:off x="9046904" y="4135618"/>
            <a:ext cx="1734632" cy="1734632"/>
          </a:xfrm>
          <a:custGeom>
            <a:avLst/>
            <a:gdLst/>
            <a:ahLst/>
            <a:cxnLst/>
            <a:rect l="l" t="t" r="r" b="b"/>
            <a:pathLst>
              <a:path w="3469264" h="3469264">
                <a:moveTo>
                  <a:pt x="0" y="0"/>
                </a:moveTo>
                <a:lnTo>
                  <a:pt x="3469265" y="0"/>
                </a:lnTo>
                <a:lnTo>
                  <a:pt x="3469265" y="3469264"/>
                </a:lnTo>
                <a:lnTo>
                  <a:pt x="0" y="346926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33" name="TextBox 24">
            <a:extLst>
              <a:ext uri="{FF2B5EF4-FFF2-40B4-BE49-F238E27FC236}">
                <a16:creationId xmlns:a16="http://schemas.microsoft.com/office/drawing/2014/main" id="{FA6052C3-B574-2E1B-ECCC-9D44733979BA}"/>
              </a:ext>
            </a:extLst>
          </p:cNvPr>
          <p:cNvSpPr txBox="1"/>
          <p:nvPr/>
        </p:nvSpPr>
        <p:spPr>
          <a:xfrm>
            <a:off x="6110016" y="3866326"/>
            <a:ext cx="2941573" cy="30457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56"/>
              </a:lnSpc>
            </a:pPr>
            <a:r>
              <a:rPr lang="en-US" sz="1867" b="1">
                <a:solidFill>
                  <a:srgbClr val="FFFFFF"/>
                </a:solidFill>
                <a:latin typeface="Arial"/>
                <a:ea typeface="Arial MT Pro Bold"/>
                <a:cs typeface="Arial"/>
                <a:sym typeface="Arial MT Pro Bold"/>
              </a:rPr>
              <a:t>Organizations</a:t>
            </a:r>
          </a:p>
        </p:txBody>
      </p:sp>
      <p:sp>
        <p:nvSpPr>
          <p:cNvPr id="34" name="TextBox 25">
            <a:extLst>
              <a:ext uri="{FF2B5EF4-FFF2-40B4-BE49-F238E27FC236}">
                <a16:creationId xmlns:a16="http://schemas.microsoft.com/office/drawing/2014/main" id="{16BED6E2-36F0-8E58-4A82-A0CACF1C40D6}"/>
              </a:ext>
            </a:extLst>
          </p:cNvPr>
          <p:cNvSpPr txBox="1"/>
          <p:nvPr/>
        </p:nvSpPr>
        <p:spPr>
          <a:xfrm>
            <a:off x="1403934" y="378503"/>
            <a:ext cx="9606662" cy="34547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19"/>
              </a:lnSpc>
            </a:pPr>
            <a:r>
              <a:rPr lang="en-US" sz="3600" b="1">
                <a:solidFill>
                  <a:srgbClr val="003461"/>
                </a:solidFill>
                <a:latin typeface="Arial"/>
                <a:ea typeface="Arial MT Pro Bold"/>
                <a:cs typeface="Arial MT Pro Bold"/>
                <a:sym typeface="Arial MT Pro Bold"/>
              </a:rPr>
              <a:t>The Impact of the Schwartz Rounds</a:t>
            </a:r>
            <a:endParaRPr lang="en-US" sz="3600" b="1">
              <a:solidFill>
                <a:srgbClr val="003461"/>
              </a:solidFill>
              <a:latin typeface="Arial"/>
              <a:ea typeface="Arial MT Pro Bold"/>
              <a:cs typeface="Arial MT Pro Bold"/>
            </a:endParaRPr>
          </a:p>
        </p:txBody>
      </p:sp>
      <p:sp>
        <p:nvSpPr>
          <p:cNvPr id="35" name="TextBox 21">
            <a:extLst>
              <a:ext uri="{FF2B5EF4-FFF2-40B4-BE49-F238E27FC236}">
                <a16:creationId xmlns:a16="http://schemas.microsoft.com/office/drawing/2014/main" id="{652A2CDA-42AC-4883-196C-60BA9E04BA39}"/>
              </a:ext>
            </a:extLst>
          </p:cNvPr>
          <p:cNvSpPr txBox="1"/>
          <p:nvPr/>
        </p:nvSpPr>
        <p:spPr>
          <a:xfrm>
            <a:off x="3099219" y="1563596"/>
            <a:ext cx="2912096" cy="1772088"/>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50% reduction in severe </a:t>
            </a:r>
            <a:endParaRPr lang="en-US" sz="1400">
              <a:solidFill>
                <a:srgbClr val="FFFFFF"/>
              </a:solidFill>
              <a:latin typeface="Arial"/>
              <a:ea typeface="Arial MT Pro"/>
              <a:cs typeface="Arial"/>
            </a:endParaRPr>
          </a:p>
          <a:p>
            <a:pPr defTabSz="609660">
              <a:lnSpc>
                <a:spcPts val="1972"/>
              </a:lnSpc>
            </a:pPr>
            <a:r>
              <a:rPr lang="en-US" sz="1400">
                <a:solidFill>
                  <a:srgbClr val="FFFFFF"/>
                </a:solidFill>
                <a:latin typeface="Arial"/>
                <a:ea typeface="Arial MT Pro"/>
                <a:cs typeface="Arial"/>
                <a:sym typeface="Arial MT Pro"/>
              </a:rPr>
              <a:t>      psychological distress</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Renewed passion and commitment</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Reduced mental health stigma</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Decreased isolation and stress</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Reduced moral distress</a:t>
            </a:r>
            <a:endParaRPr lang="en-US" sz="1400">
              <a:solidFill>
                <a:srgbClr val="FFFFFF"/>
              </a:solidFill>
              <a:latin typeface="Arial"/>
              <a:ea typeface="Arial MT Pro"/>
              <a:cs typeface="Arial"/>
            </a:endParaRPr>
          </a:p>
        </p:txBody>
      </p:sp>
      <p:sp>
        <p:nvSpPr>
          <p:cNvPr id="36" name="TextBox 22">
            <a:extLst>
              <a:ext uri="{FF2B5EF4-FFF2-40B4-BE49-F238E27FC236}">
                <a16:creationId xmlns:a16="http://schemas.microsoft.com/office/drawing/2014/main" id="{5990837A-1BF8-2212-8672-DE4C0803F240}"/>
              </a:ext>
            </a:extLst>
          </p:cNvPr>
          <p:cNvSpPr txBox="1"/>
          <p:nvPr/>
        </p:nvSpPr>
        <p:spPr>
          <a:xfrm>
            <a:off x="6170554" y="1567561"/>
            <a:ext cx="2784475" cy="151240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03530" lvl="1" indent="-151765" defTabSz="609660">
              <a:lnSpc>
                <a:spcPts val="1704"/>
              </a:lnSpc>
              <a:buFont typeface="Arial"/>
              <a:buChar char="•"/>
            </a:pPr>
            <a:r>
              <a:rPr lang="en-US" sz="1400">
                <a:solidFill>
                  <a:srgbClr val="FFFFFF"/>
                </a:solidFill>
                <a:latin typeface="Arial"/>
                <a:ea typeface="Arial MT Pro"/>
                <a:cs typeface="Arial"/>
                <a:sym typeface="Arial MT Pro"/>
              </a:rPr>
              <a:t>Improved understanding of </a:t>
            </a:r>
            <a:endParaRPr lang="en-US" sz="1400">
              <a:solidFill>
                <a:srgbClr val="FFFFFF"/>
              </a:solidFill>
              <a:latin typeface="Arial"/>
              <a:ea typeface="Arial MT Pro"/>
              <a:cs typeface="Arial"/>
            </a:endParaRPr>
          </a:p>
          <a:p>
            <a:pPr defTabSz="609660">
              <a:lnSpc>
                <a:spcPts val="1704"/>
              </a:lnSpc>
            </a:pPr>
            <a:r>
              <a:rPr lang="en-US" sz="1400">
                <a:solidFill>
                  <a:srgbClr val="FFFFFF"/>
                </a:solidFill>
                <a:latin typeface="Arial"/>
                <a:ea typeface="Arial MT Pro"/>
                <a:cs typeface="Arial"/>
                <a:sym typeface="Arial MT Pro"/>
              </a:rPr>
              <a:t>      others' roles/perspectives</a:t>
            </a:r>
            <a:endParaRPr lang="en-US" sz="1400">
              <a:solidFill>
                <a:srgbClr val="FFFFFF"/>
              </a:solidFill>
              <a:latin typeface="Arial"/>
              <a:ea typeface="Arial MT Pro"/>
              <a:cs typeface="Arial"/>
            </a:endParaRPr>
          </a:p>
          <a:p>
            <a:pPr marL="303530" lvl="1" indent="-151765" defTabSz="609660">
              <a:lnSpc>
                <a:spcPts val="1704"/>
              </a:lnSpc>
              <a:buFont typeface="Arial"/>
              <a:buChar char="•"/>
            </a:pPr>
            <a:r>
              <a:rPr lang="en-US" sz="1400">
                <a:solidFill>
                  <a:srgbClr val="FFFFFF"/>
                </a:solidFill>
                <a:latin typeface="Arial"/>
                <a:ea typeface="Arial MT Pro"/>
                <a:cs typeface="Arial"/>
                <a:sym typeface="Arial MT Pro"/>
              </a:rPr>
              <a:t>Increased teamwork and</a:t>
            </a:r>
            <a:endParaRPr lang="en-US" sz="1400">
              <a:solidFill>
                <a:srgbClr val="FFFFFF"/>
              </a:solidFill>
              <a:latin typeface="Arial"/>
              <a:ea typeface="Arial MT Pro"/>
              <a:cs typeface="Arial"/>
            </a:endParaRPr>
          </a:p>
          <a:p>
            <a:pPr defTabSz="609660">
              <a:lnSpc>
                <a:spcPts val="1704"/>
              </a:lnSpc>
            </a:pPr>
            <a:r>
              <a:rPr lang="en-US" sz="1400">
                <a:solidFill>
                  <a:srgbClr val="FFFFFF"/>
                </a:solidFill>
                <a:latin typeface="Arial"/>
                <a:ea typeface="Arial MT Pro"/>
                <a:cs typeface="Arial"/>
                <a:sym typeface="Arial MT Pro"/>
              </a:rPr>
              <a:t>      communication</a:t>
            </a:r>
            <a:endParaRPr lang="en-US" sz="1400">
              <a:solidFill>
                <a:srgbClr val="FFFFFF"/>
              </a:solidFill>
              <a:latin typeface="Arial"/>
              <a:ea typeface="Arial MT Pro"/>
              <a:cs typeface="Arial"/>
            </a:endParaRPr>
          </a:p>
          <a:p>
            <a:pPr marL="303530" lvl="1" indent="-151765" defTabSz="609660">
              <a:lnSpc>
                <a:spcPts val="1704"/>
              </a:lnSpc>
              <a:buFont typeface="Arial"/>
              <a:buChar char="•"/>
            </a:pPr>
            <a:r>
              <a:rPr lang="en-US" sz="1400">
                <a:solidFill>
                  <a:srgbClr val="FFFFFF"/>
                </a:solidFill>
                <a:latin typeface="Arial"/>
                <a:ea typeface="Arial MT Pro"/>
                <a:cs typeface="Arial"/>
                <a:sym typeface="Arial MT Pro"/>
              </a:rPr>
              <a:t>Leadership engagement and </a:t>
            </a:r>
            <a:endParaRPr lang="en-US" sz="1400">
              <a:solidFill>
                <a:srgbClr val="FFFFFF"/>
              </a:solidFill>
              <a:latin typeface="Arial"/>
              <a:ea typeface="Arial MT Pro"/>
              <a:cs typeface="Arial"/>
            </a:endParaRPr>
          </a:p>
          <a:p>
            <a:pPr defTabSz="609660">
              <a:lnSpc>
                <a:spcPts val="1704"/>
              </a:lnSpc>
            </a:pPr>
            <a:r>
              <a:rPr lang="en-US" sz="1400">
                <a:solidFill>
                  <a:srgbClr val="FFFFFF"/>
                </a:solidFill>
                <a:latin typeface="Arial"/>
                <a:ea typeface="Arial MT Pro"/>
                <a:cs typeface="Arial"/>
                <a:sym typeface="Arial MT Pro"/>
              </a:rPr>
              <a:t>      flattening of hierarchy</a:t>
            </a:r>
            <a:endParaRPr lang="en-US" sz="1400">
              <a:solidFill>
                <a:srgbClr val="FFFFFF"/>
              </a:solidFill>
              <a:latin typeface="Arial"/>
              <a:ea typeface="Arial MT Pro"/>
              <a:cs typeface="Arial"/>
            </a:endParaRPr>
          </a:p>
          <a:p>
            <a:pPr marL="303530" lvl="1" indent="-151765" defTabSz="609660">
              <a:lnSpc>
                <a:spcPts val="1704"/>
              </a:lnSpc>
              <a:buFont typeface="Arial"/>
              <a:buChar char="•"/>
            </a:pPr>
            <a:r>
              <a:rPr lang="en-US" sz="1400">
                <a:solidFill>
                  <a:srgbClr val="FFFFFF"/>
                </a:solidFill>
                <a:latin typeface="Arial"/>
                <a:ea typeface="Arial MT Pro"/>
                <a:cs typeface="Arial"/>
                <a:sym typeface="Arial MT Pro"/>
              </a:rPr>
              <a:t>Sense of shared purpose</a:t>
            </a:r>
            <a:endParaRPr lang="en-US" sz="1400">
              <a:solidFill>
                <a:srgbClr val="FFFFFF"/>
              </a:solidFill>
              <a:latin typeface="Arial"/>
              <a:ea typeface="Arial MT Pro"/>
              <a:cs typeface="Arial"/>
            </a:endParaRPr>
          </a:p>
        </p:txBody>
      </p:sp>
      <p:sp>
        <p:nvSpPr>
          <p:cNvPr id="37" name="TextBox 23">
            <a:extLst>
              <a:ext uri="{FF2B5EF4-FFF2-40B4-BE49-F238E27FC236}">
                <a16:creationId xmlns:a16="http://schemas.microsoft.com/office/drawing/2014/main" id="{FC76A2B0-D10C-5000-6778-DFCAD9BBBFC0}"/>
              </a:ext>
            </a:extLst>
          </p:cNvPr>
          <p:cNvSpPr txBox="1"/>
          <p:nvPr/>
        </p:nvSpPr>
        <p:spPr>
          <a:xfrm>
            <a:off x="3138566" y="4367692"/>
            <a:ext cx="2912096" cy="151240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03985" lvl="1" indent="-151992" defTabSz="609660">
              <a:lnSpc>
                <a:spcPts val="1704"/>
              </a:lnSpc>
              <a:buFont typeface="Arial"/>
              <a:buChar char="•"/>
            </a:pPr>
            <a:r>
              <a:rPr lang="en-US" sz="1400">
                <a:solidFill>
                  <a:srgbClr val="003461"/>
                </a:solidFill>
                <a:latin typeface="Arial"/>
                <a:ea typeface="Arial MT Pro"/>
                <a:cs typeface="Arial"/>
                <a:sym typeface="Arial MT Pro"/>
              </a:rPr>
              <a:t>Increased compassion and empathy</a:t>
            </a:r>
            <a:endParaRPr lang="en-US" sz="1400">
              <a:solidFill>
                <a:srgbClr val="003461"/>
              </a:solidFill>
              <a:latin typeface="Arial"/>
              <a:ea typeface="Arial MT Pro"/>
              <a:cs typeface="Arial"/>
            </a:endParaRPr>
          </a:p>
          <a:p>
            <a:pPr marL="303985" lvl="1" indent="-151992" defTabSz="609660">
              <a:lnSpc>
                <a:spcPts val="1704"/>
              </a:lnSpc>
              <a:buFont typeface="Arial"/>
              <a:buChar char="•"/>
            </a:pPr>
            <a:r>
              <a:rPr lang="en-US" sz="1400">
                <a:solidFill>
                  <a:srgbClr val="003461"/>
                </a:solidFill>
                <a:latin typeface="Arial"/>
                <a:ea typeface="Arial MT Pro"/>
                <a:cs typeface="Arial"/>
                <a:sym typeface="Arial MT Pro"/>
              </a:rPr>
              <a:t>Improved insight into patient </a:t>
            </a:r>
            <a:endParaRPr lang="en-US" sz="1400">
              <a:solidFill>
                <a:srgbClr val="003461"/>
              </a:solidFill>
              <a:latin typeface="Arial"/>
              <a:ea typeface="Arial MT Pro"/>
              <a:cs typeface="Arial"/>
            </a:endParaRPr>
          </a:p>
          <a:p>
            <a:pPr defTabSz="609660">
              <a:lnSpc>
                <a:spcPts val="1704"/>
              </a:lnSpc>
            </a:pPr>
            <a:r>
              <a:rPr lang="en-US" sz="1400">
                <a:solidFill>
                  <a:srgbClr val="003461"/>
                </a:solidFill>
                <a:latin typeface="Arial"/>
                <a:ea typeface="Arial MT Pro"/>
                <a:cs typeface="Arial"/>
                <a:sym typeface="Arial MT Pro"/>
              </a:rPr>
              <a:t>      needs and concerns</a:t>
            </a:r>
            <a:endParaRPr lang="en-US" sz="1400">
              <a:solidFill>
                <a:srgbClr val="003461"/>
              </a:solidFill>
              <a:latin typeface="Arial"/>
              <a:ea typeface="Arial MT Pro"/>
              <a:cs typeface="Arial"/>
            </a:endParaRPr>
          </a:p>
          <a:p>
            <a:pPr marL="303985" lvl="1" indent="-151992" defTabSz="609660">
              <a:lnSpc>
                <a:spcPts val="1704"/>
              </a:lnSpc>
              <a:buFont typeface="Arial"/>
              <a:buChar char="•"/>
            </a:pPr>
            <a:r>
              <a:rPr lang="en-US" sz="1400">
                <a:solidFill>
                  <a:srgbClr val="003461"/>
                </a:solidFill>
                <a:latin typeface="Arial"/>
                <a:ea typeface="Arial MT Pro"/>
                <a:cs typeface="Arial"/>
                <a:sym typeface="Arial MT Pro"/>
              </a:rPr>
              <a:t>Increased sensitivity to illness</a:t>
            </a:r>
            <a:endParaRPr lang="en-US" sz="1400">
              <a:solidFill>
                <a:srgbClr val="003461"/>
              </a:solidFill>
              <a:latin typeface="Arial"/>
              <a:ea typeface="Arial MT Pro"/>
              <a:cs typeface="Arial"/>
            </a:endParaRPr>
          </a:p>
          <a:p>
            <a:pPr defTabSz="609660">
              <a:lnSpc>
                <a:spcPts val="1704"/>
              </a:lnSpc>
            </a:pPr>
            <a:r>
              <a:rPr lang="en-US" sz="1400">
                <a:solidFill>
                  <a:srgbClr val="003461"/>
                </a:solidFill>
                <a:latin typeface="Arial"/>
                <a:ea typeface="Arial MT Pro"/>
                <a:cs typeface="Arial"/>
                <a:sym typeface="Arial MT Pro"/>
              </a:rPr>
              <a:t>      impacts</a:t>
            </a:r>
            <a:endParaRPr lang="en-US" sz="1400">
              <a:solidFill>
                <a:srgbClr val="003461"/>
              </a:solidFill>
              <a:latin typeface="Arial"/>
              <a:ea typeface="Arial MT Pro"/>
              <a:cs typeface="Arial"/>
            </a:endParaRPr>
          </a:p>
          <a:p>
            <a:pPr marL="303985" lvl="1" indent="-151992" defTabSz="609660">
              <a:lnSpc>
                <a:spcPts val="1704"/>
              </a:lnSpc>
              <a:buFont typeface="Arial"/>
              <a:buChar char="•"/>
            </a:pPr>
            <a:r>
              <a:rPr lang="en-US" sz="1400">
                <a:solidFill>
                  <a:srgbClr val="003461"/>
                </a:solidFill>
                <a:latin typeface="Arial"/>
                <a:ea typeface="Arial MT Pro"/>
                <a:cs typeface="Arial"/>
                <a:sym typeface="Arial MT Pro"/>
              </a:rPr>
              <a:t>Better patient satisfaction</a:t>
            </a:r>
            <a:endParaRPr lang="en-US" sz="1400">
              <a:solidFill>
                <a:srgbClr val="003461"/>
              </a:solidFill>
              <a:latin typeface="Arial"/>
              <a:ea typeface="Arial MT Pro"/>
              <a:cs typeface="Arial"/>
            </a:endParaRPr>
          </a:p>
        </p:txBody>
      </p:sp>
      <p:sp>
        <p:nvSpPr>
          <p:cNvPr id="38" name="TextBox 24">
            <a:extLst>
              <a:ext uri="{FF2B5EF4-FFF2-40B4-BE49-F238E27FC236}">
                <a16:creationId xmlns:a16="http://schemas.microsoft.com/office/drawing/2014/main" id="{296AEC75-BEF9-C2F6-FA10-53404164DB04}"/>
              </a:ext>
            </a:extLst>
          </p:cNvPr>
          <p:cNvSpPr txBox="1"/>
          <p:nvPr/>
        </p:nvSpPr>
        <p:spPr>
          <a:xfrm>
            <a:off x="6162436" y="4367692"/>
            <a:ext cx="2941573" cy="1772088"/>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Changes in policies and practices</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Positive/supportive work and</a:t>
            </a:r>
            <a:endParaRPr lang="en-US" sz="1400">
              <a:solidFill>
                <a:srgbClr val="FFFFFF"/>
              </a:solidFill>
              <a:latin typeface="Arial"/>
              <a:ea typeface="Arial MT Pro"/>
              <a:cs typeface="Arial"/>
            </a:endParaRPr>
          </a:p>
          <a:p>
            <a:pPr defTabSz="609660">
              <a:lnSpc>
                <a:spcPts val="1972"/>
              </a:lnSpc>
            </a:pPr>
            <a:r>
              <a:rPr lang="en-US" sz="1400">
                <a:solidFill>
                  <a:srgbClr val="FFFFFF"/>
                </a:solidFill>
                <a:latin typeface="Arial"/>
                <a:ea typeface="Arial MT Pro"/>
                <a:cs typeface="Arial"/>
                <a:sym typeface="Arial MT Pro"/>
              </a:rPr>
              <a:t>      learning environment</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Bridging and de-siloing of depts.</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Visible leadership support</a:t>
            </a:r>
            <a:endParaRPr lang="en-US" sz="1400">
              <a:solidFill>
                <a:srgbClr val="FFFFFF"/>
              </a:solidFill>
              <a:latin typeface="Arial"/>
              <a:ea typeface="Arial MT Pro"/>
              <a:cs typeface="Arial"/>
            </a:endParaRPr>
          </a:p>
          <a:p>
            <a:pPr marL="303985" lvl="1" indent="-151992" defTabSz="609660">
              <a:lnSpc>
                <a:spcPts val="1972"/>
              </a:lnSpc>
              <a:buFont typeface="Arial"/>
              <a:buChar char="•"/>
            </a:pPr>
            <a:r>
              <a:rPr lang="en-US" sz="1400">
                <a:solidFill>
                  <a:srgbClr val="FFFFFF"/>
                </a:solidFill>
                <a:latin typeface="Arial"/>
                <a:ea typeface="Arial MT Pro"/>
                <a:cs typeface="Arial"/>
                <a:sym typeface="Arial MT Pro"/>
              </a:rPr>
              <a:t>Ripple effects on culture</a:t>
            </a:r>
            <a:endParaRPr lang="en-US" sz="1400">
              <a:solidFill>
                <a:srgbClr val="FFFFFF"/>
              </a:solidFill>
              <a:latin typeface="Arial"/>
              <a:ea typeface="Arial MT Pro"/>
              <a:cs typeface="Arial"/>
            </a:endParaRPr>
          </a:p>
        </p:txBody>
      </p:sp>
    </p:spTree>
    <p:extLst>
      <p:ext uri="{BB962C8B-B14F-4D97-AF65-F5344CB8AC3E}">
        <p14:creationId xmlns:p14="http://schemas.microsoft.com/office/powerpoint/2010/main" val="31051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9" presetClass="emph" presetSubtype="0" grpId="1" nodeType="withEffect">
                                  <p:stCondLst>
                                    <p:cond delay="0"/>
                                  </p:stCondLst>
                                  <p:childTnLst>
                                    <p:set>
                                      <p:cBhvr>
                                        <p:cTn id="24" dur="indefinite"/>
                                        <p:tgtEl>
                                          <p:spTgt spid="19"/>
                                        </p:tgtEl>
                                        <p:attrNameLst>
                                          <p:attrName>style.opacity</p:attrName>
                                        </p:attrNameLst>
                                      </p:cBhvr>
                                      <p:to>
                                        <p:strVal val="0.5"/>
                                      </p:to>
                                    </p:set>
                                    <p:animEffect filter="image" prLst="opacity: 0.5">
                                      <p:cBhvr rctx="IE">
                                        <p:cTn id="25" dur="indefinite"/>
                                        <p:tgtEl>
                                          <p:spTgt spid="19"/>
                                        </p:tgtEl>
                                      </p:cBhvr>
                                    </p:animEffect>
                                  </p:childTnLst>
                                </p:cTn>
                              </p:par>
                              <p:par>
                                <p:cTn id="26" presetID="9" presetClass="emph" presetSubtype="0" grpId="1" nodeType="withEffect">
                                  <p:stCondLst>
                                    <p:cond delay="0"/>
                                  </p:stCondLst>
                                  <p:childTnLst>
                                    <p:set>
                                      <p:cBhvr>
                                        <p:cTn id="27" dur="indefinite"/>
                                        <p:tgtEl>
                                          <p:spTgt spid="16"/>
                                        </p:tgtEl>
                                        <p:attrNameLst>
                                          <p:attrName>style.opacity</p:attrName>
                                        </p:attrNameLst>
                                      </p:cBhvr>
                                      <p:to>
                                        <p:strVal val="0.5"/>
                                      </p:to>
                                    </p:set>
                                    <p:animEffect filter="image" prLst="opacity: 0.5">
                                      <p:cBhvr rctx="IE">
                                        <p:cTn id="28" dur="indefinite"/>
                                        <p:tgtEl>
                                          <p:spTgt spid="16"/>
                                        </p:tgtEl>
                                      </p:cBhvr>
                                    </p:animEffect>
                                  </p:childTnLst>
                                </p:cTn>
                              </p:par>
                              <p:par>
                                <p:cTn id="29" presetID="9" presetClass="emph" presetSubtype="0" grpId="1" nodeType="withEffect">
                                  <p:stCondLst>
                                    <p:cond delay="0"/>
                                  </p:stCondLst>
                                  <p:childTnLst>
                                    <p:set>
                                      <p:cBhvr>
                                        <p:cTn id="30" dur="indefinite"/>
                                        <p:tgtEl>
                                          <p:spTgt spid="12"/>
                                        </p:tgtEl>
                                        <p:attrNameLst>
                                          <p:attrName>style.opacity</p:attrName>
                                        </p:attrNameLst>
                                      </p:cBhvr>
                                      <p:to>
                                        <p:strVal val="0.5"/>
                                      </p:to>
                                    </p:set>
                                    <p:animEffect filter="image" prLst="opacity: 0.5">
                                      <p:cBhvr rctx="IE">
                                        <p:cTn id="31" dur="indefinite"/>
                                        <p:tgtEl>
                                          <p:spTgt spid="12"/>
                                        </p:tgtEl>
                                      </p:cBhvr>
                                    </p:animEffect>
                                  </p:childTnLst>
                                </p:cTn>
                              </p:par>
                              <p:par>
                                <p:cTn id="32" presetID="9" presetClass="emph" presetSubtype="0" grpId="1" nodeType="withEffect">
                                  <p:stCondLst>
                                    <p:cond delay="0"/>
                                  </p:stCondLst>
                                  <p:childTnLst>
                                    <p:set>
                                      <p:cBhvr>
                                        <p:cTn id="33" dur="indefinite"/>
                                        <p:tgtEl>
                                          <p:spTgt spid="35"/>
                                        </p:tgtEl>
                                        <p:attrNameLst>
                                          <p:attrName>style.opacity</p:attrName>
                                        </p:attrNameLst>
                                      </p:cBhvr>
                                      <p:to>
                                        <p:strVal val="0.5"/>
                                      </p:to>
                                    </p:set>
                                    <p:animEffect filter="image" prLst="opacity: 0.5">
                                      <p:cBhvr rctx="IE">
                                        <p:cTn id="34" dur="indefinite"/>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9" presetClass="emph" presetSubtype="0" grpId="1" nodeType="withEffect">
                                  <p:stCondLst>
                                    <p:cond delay="0"/>
                                  </p:stCondLst>
                                  <p:childTnLst>
                                    <p:set>
                                      <p:cBhvr>
                                        <p:cTn id="46" dur="indefinite"/>
                                        <p:tgtEl>
                                          <p:spTgt spid="24"/>
                                        </p:tgtEl>
                                        <p:attrNameLst>
                                          <p:attrName>style.opacity</p:attrName>
                                        </p:attrNameLst>
                                      </p:cBhvr>
                                      <p:to>
                                        <p:strVal val="0.5"/>
                                      </p:to>
                                    </p:set>
                                    <p:animEffect filter="image" prLst="opacity: 0.5">
                                      <p:cBhvr rctx="IE">
                                        <p:cTn id="47" dur="indefinite"/>
                                        <p:tgtEl>
                                          <p:spTgt spid="24"/>
                                        </p:tgtEl>
                                      </p:cBhvr>
                                    </p:animEffect>
                                  </p:childTnLst>
                                </p:cTn>
                              </p:par>
                              <p:par>
                                <p:cTn id="48" presetID="9" presetClass="emph" presetSubtype="0" grpId="1" nodeType="withEffect">
                                  <p:stCondLst>
                                    <p:cond delay="0"/>
                                  </p:stCondLst>
                                  <p:childTnLst>
                                    <p:set>
                                      <p:cBhvr>
                                        <p:cTn id="49" dur="indefinite"/>
                                        <p:tgtEl>
                                          <p:spTgt spid="36"/>
                                        </p:tgtEl>
                                        <p:attrNameLst>
                                          <p:attrName>style.opacity</p:attrName>
                                        </p:attrNameLst>
                                      </p:cBhvr>
                                      <p:to>
                                        <p:strVal val="0.5"/>
                                      </p:to>
                                    </p:set>
                                    <p:animEffect filter="image" prLst="opacity: 0.5">
                                      <p:cBhvr rctx="IE">
                                        <p:cTn id="50" dur="indefinite"/>
                                        <p:tgtEl>
                                          <p:spTgt spid="36"/>
                                        </p:tgtEl>
                                      </p:cBhvr>
                                    </p:animEffect>
                                  </p:childTnLst>
                                </p:cTn>
                              </p:par>
                              <p:par>
                                <p:cTn id="51" presetID="9" presetClass="emph" presetSubtype="0" grpId="1" nodeType="withEffect">
                                  <p:stCondLst>
                                    <p:cond delay="0"/>
                                  </p:stCondLst>
                                  <p:childTnLst>
                                    <p:set>
                                      <p:cBhvr>
                                        <p:cTn id="52" dur="indefinite"/>
                                        <p:tgtEl>
                                          <p:spTgt spid="21"/>
                                        </p:tgtEl>
                                        <p:attrNameLst>
                                          <p:attrName>style.opacity</p:attrName>
                                        </p:attrNameLst>
                                      </p:cBhvr>
                                      <p:to>
                                        <p:strVal val="0.5"/>
                                      </p:to>
                                    </p:set>
                                    <p:animEffect filter="image" prLst="opacity: 0.5">
                                      <p:cBhvr rctx="IE">
                                        <p:cTn id="53" dur="indefinite"/>
                                        <p:tgtEl>
                                          <p:spTgt spid="21"/>
                                        </p:tgtEl>
                                      </p:cBhvr>
                                    </p:animEffect>
                                  </p:childTnLst>
                                </p:cTn>
                              </p:par>
                              <p:par>
                                <p:cTn id="54" presetID="9" presetClass="emph" presetSubtype="0" grpId="1" nodeType="withEffect">
                                  <p:stCondLst>
                                    <p:cond delay="0"/>
                                  </p:stCondLst>
                                  <p:childTnLst>
                                    <p:set>
                                      <p:cBhvr>
                                        <p:cTn id="55" dur="indefinite"/>
                                        <p:tgtEl>
                                          <p:spTgt spid="23"/>
                                        </p:tgtEl>
                                        <p:attrNameLst>
                                          <p:attrName>style.opacity</p:attrName>
                                        </p:attrNameLst>
                                      </p:cBhvr>
                                      <p:to>
                                        <p:strVal val="0.5"/>
                                      </p:to>
                                    </p:set>
                                    <p:animEffect filter="image" prLst="opacity: 0.5">
                                      <p:cBhvr rctx="IE">
                                        <p:cTn id="56" dur="indefinite"/>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9" presetClass="emph" presetSubtype="0" grpId="1" nodeType="withEffect">
                                  <p:stCondLst>
                                    <p:cond delay="0"/>
                                  </p:stCondLst>
                                  <p:childTnLst>
                                    <p:set>
                                      <p:cBhvr>
                                        <p:cTn id="68" dur="indefinite"/>
                                        <p:tgtEl>
                                          <p:spTgt spid="29"/>
                                        </p:tgtEl>
                                        <p:attrNameLst>
                                          <p:attrName>style.opacity</p:attrName>
                                        </p:attrNameLst>
                                      </p:cBhvr>
                                      <p:to>
                                        <p:strVal val="0.5"/>
                                      </p:to>
                                    </p:set>
                                    <p:animEffect filter="image" prLst="opacity: 0.5">
                                      <p:cBhvr rctx="IE">
                                        <p:cTn id="69" dur="indefinite"/>
                                        <p:tgtEl>
                                          <p:spTgt spid="29"/>
                                        </p:tgtEl>
                                      </p:cBhvr>
                                    </p:animEffect>
                                  </p:childTnLst>
                                </p:cTn>
                              </p:par>
                              <p:par>
                                <p:cTn id="70" presetID="9" presetClass="emph" presetSubtype="0" grpId="1" nodeType="withEffect">
                                  <p:stCondLst>
                                    <p:cond delay="0"/>
                                  </p:stCondLst>
                                  <p:childTnLst>
                                    <p:set>
                                      <p:cBhvr>
                                        <p:cTn id="71" dur="indefinite"/>
                                        <p:tgtEl>
                                          <p:spTgt spid="28"/>
                                        </p:tgtEl>
                                        <p:attrNameLst>
                                          <p:attrName>style.opacity</p:attrName>
                                        </p:attrNameLst>
                                      </p:cBhvr>
                                      <p:to>
                                        <p:strVal val="0.5"/>
                                      </p:to>
                                    </p:set>
                                    <p:animEffect filter="image" prLst="opacity: 0.5">
                                      <p:cBhvr rctx="IE">
                                        <p:cTn id="72" dur="indefinite"/>
                                        <p:tgtEl>
                                          <p:spTgt spid="28"/>
                                        </p:tgtEl>
                                      </p:cBhvr>
                                    </p:animEffect>
                                  </p:childTnLst>
                                </p:cTn>
                              </p:par>
                              <p:par>
                                <p:cTn id="73" presetID="9" presetClass="emph" presetSubtype="0" nodeType="withEffect">
                                  <p:stCondLst>
                                    <p:cond delay="0"/>
                                  </p:stCondLst>
                                  <p:childTnLst>
                                    <p:set>
                                      <p:cBhvr>
                                        <p:cTn id="74" dur="indefinite"/>
                                        <p:tgtEl>
                                          <p:spTgt spid="25"/>
                                        </p:tgtEl>
                                        <p:attrNameLst>
                                          <p:attrName>style.opacity</p:attrName>
                                        </p:attrNameLst>
                                      </p:cBhvr>
                                      <p:to>
                                        <p:strVal val="0.5"/>
                                      </p:to>
                                    </p:set>
                                    <p:animEffect filter="image" prLst="opacity: 0.5">
                                      <p:cBhvr rctx="IE">
                                        <p:cTn id="75" dur="indefinite"/>
                                        <p:tgtEl>
                                          <p:spTgt spid="25"/>
                                        </p:tgtEl>
                                      </p:cBhvr>
                                    </p:animEffect>
                                  </p:childTnLst>
                                </p:cTn>
                              </p:par>
                              <p:par>
                                <p:cTn id="76" presetID="9" presetClass="emph" presetSubtype="0" grpId="1" nodeType="withEffect">
                                  <p:stCondLst>
                                    <p:cond delay="0"/>
                                  </p:stCondLst>
                                  <p:childTnLst>
                                    <p:set>
                                      <p:cBhvr>
                                        <p:cTn id="77" dur="indefinite"/>
                                        <p:tgtEl>
                                          <p:spTgt spid="37"/>
                                        </p:tgtEl>
                                        <p:attrNameLst>
                                          <p:attrName>style.opacity</p:attrName>
                                        </p:attrNameLst>
                                      </p:cBhvr>
                                      <p:to>
                                        <p:strVal val="0.5"/>
                                      </p:to>
                                    </p:set>
                                    <p:animEffect filter="image" prLst="opacity: 0.5">
                                      <p:cBhvr rctx="IE">
                                        <p:cTn id="78" dur="indefinite"/>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6" grpId="0" animBg="1"/>
      <p:bldP spid="16" grpId="1" animBg="1"/>
      <p:bldP spid="19" grpId="0"/>
      <p:bldP spid="19" grpId="1"/>
      <p:bldP spid="21" grpId="0" animBg="1"/>
      <p:bldP spid="21" grpId="1" animBg="1"/>
      <p:bldP spid="23" grpId="0" animBg="1"/>
      <p:bldP spid="23" grpId="1" animBg="1"/>
      <p:bldP spid="24" grpId="0"/>
      <p:bldP spid="24" grpId="1"/>
      <p:bldP spid="28" grpId="0" animBg="1"/>
      <p:bldP spid="28" grpId="1" animBg="1"/>
      <p:bldP spid="29" grpId="0"/>
      <p:bldP spid="29" grpId="1"/>
      <p:bldP spid="30" grpId="0" animBg="1"/>
      <p:bldP spid="32" grpId="0" animBg="1"/>
      <p:bldP spid="33" grpId="0"/>
      <p:bldP spid="35" grpId="0"/>
      <p:bldP spid="35" grpId="1"/>
      <p:bldP spid="36" grpId="0"/>
      <p:bldP spid="36" grpId="1"/>
      <p:bldP spid="37" grpId="0"/>
      <p:bldP spid="37" grpId="1"/>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7B2F1-1D6F-24D6-E24D-843B551F66A9}"/>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2DED5BCC-8AEA-410B-5F45-B3FF67C9BEA7}"/>
              </a:ext>
            </a:extLst>
          </p:cNvPr>
          <p:cNvSpPr>
            <a:spLocks noGrp="1" noRot="1" noMove="1" noResize="1" noEditPoints="1" noAdjustHandles="1" noChangeArrowheads="1" noChangeShapeType="1"/>
          </p:cNvSpPr>
          <p:nvPr/>
        </p:nvSpPr>
        <p:spPr>
          <a:xfrm rot="10800000">
            <a:off x="1" y="1"/>
            <a:ext cx="8415655" cy="4754845"/>
          </a:xfrm>
          <a:custGeom>
            <a:avLst/>
            <a:gdLst/>
            <a:ahLst/>
            <a:cxnLst/>
            <a:rect l="l" t="t" r="r" b="b"/>
            <a:pathLst>
              <a:path w="12623482" h="7132267">
                <a:moveTo>
                  <a:pt x="0" y="0"/>
                </a:moveTo>
                <a:lnTo>
                  <a:pt x="12623482" y="0"/>
                </a:lnTo>
                <a:lnTo>
                  <a:pt x="12623482" y="7132267"/>
                </a:lnTo>
                <a:lnTo>
                  <a:pt x="0" y="7132267"/>
                </a:lnTo>
                <a:lnTo>
                  <a:pt x="0" y="0"/>
                </a:lnTo>
                <a:close/>
              </a:path>
            </a:pathLst>
          </a:custGeom>
          <a:blipFill>
            <a:blip r:embed="rId3" cstate="email">
              <a:alphaModFix amt="84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9">
            <a:extLst>
              <a:ext uri="{FF2B5EF4-FFF2-40B4-BE49-F238E27FC236}">
                <a16:creationId xmlns:a16="http://schemas.microsoft.com/office/drawing/2014/main" id="{08A74D6D-F1EF-F010-5370-D8C6F887F220}"/>
              </a:ext>
            </a:extLst>
          </p:cNvPr>
          <p:cNvSpPr/>
          <p:nvPr/>
        </p:nvSpPr>
        <p:spPr>
          <a:xfrm>
            <a:off x="982027" y="1317135"/>
            <a:ext cx="10469238" cy="4518624"/>
          </a:xfrm>
          <a:custGeom>
            <a:avLst/>
            <a:gdLst/>
            <a:ahLst/>
            <a:cxnLst/>
            <a:rect l="l" t="t" r="r" b="b"/>
            <a:pathLst>
              <a:path w="2408296" h="1354667">
                <a:moveTo>
                  <a:pt x="0" y="0"/>
                </a:moveTo>
                <a:lnTo>
                  <a:pt x="2408296" y="0"/>
                </a:lnTo>
                <a:lnTo>
                  <a:pt x="2408296" y="1354667"/>
                </a:lnTo>
                <a:lnTo>
                  <a:pt x="0" y="1354667"/>
                </a:lnTo>
                <a:close/>
              </a:path>
            </a:pathLst>
          </a:custGeom>
          <a:solidFill>
            <a:srgbClr val="003461"/>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E27FDF83-A75F-4C28-13F3-81264E98B6D8}"/>
              </a:ext>
            </a:extLst>
          </p:cNvPr>
          <p:cNvPicPr>
            <a:picLocks noChangeAspect="1"/>
          </p:cNvPicPr>
          <p:nvPr/>
        </p:nvPicPr>
        <p:blipFill>
          <a:blip r:embed="rId4" cstate="email">
            <a:extLst>
              <a:ext uri="{28A0092B-C50C-407E-A947-70E740481C1C}">
                <a14:useLocalDpi xmlns:a14="http://schemas.microsoft.com/office/drawing/2010/main"/>
              </a:ext>
            </a:extLst>
          </a:blip>
          <a:srcRect t="-155" b="-1"/>
          <a:stretch>
            <a:fillRect/>
          </a:stretch>
        </p:blipFill>
        <p:spPr>
          <a:xfrm>
            <a:off x="1328970" y="2509888"/>
            <a:ext cx="2737949" cy="2746890"/>
          </a:xfrm>
          <a:prstGeom prst="rect">
            <a:avLst/>
          </a:prstGeom>
        </p:spPr>
      </p:pic>
      <p:sp>
        <p:nvSpPr>
          <p:cNvPr id="13" name="TextBox 10">
            <a:extLst>
              <a:ext uri="{FF2B5EF4-FFF2-40B4-BE49-F238E27FC236}">
                <a16:creationId xmlns:a16="http://schemas.microsoft.com/office/drawing/2014/main" id="{29669C4C-C643-62B3-DE26-55BA77B0B633}"/>
              </a:ext>
            </a:extLst>
          </p:cNvPr>
          <p:cNvSpPr txBox="1"/>
          <p:nvPr/>
        </p:nvSpPr>
        <p:spPr>
          <a:xfrm>
            <a:off x="1334816" y="810095"/>
            <a:ext cx="4770924" cy="2834599"/>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B03DF001-4257-F024-710D-3CF4410C1482}"/>
              </a:ext>
            </a:extLst>
          </p:cNvPr>
          <p:cNvSpPr txBox="1"/>
          <p:nvPr/>
        </p:nvSpPr>
        <p:spPr>
          <a:xfrm>
            <a:off x="1037104" y="1849228"/>
            <a:ext cx="10414161" cy="3551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2556"/>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a:ea typeface="Arial MT Pro Bold"/>
                <a:cs typeface="Arial"/>
                <a:sym typeface="Arial MT Pro Bold"/>
              </a:rPr>
              <a:t>Individual Attendees</a:t>
            </a:r>
          </a:p>
        </p:txBody>
      </p:sp>
      <p:sp>
        <p:nvSpPr>
          <p:cNvPr id="22" name="TextBox 6">
            <a:extLst>
              <a:ext uri="{FF2B5EF4-FFF2-40B4-BE49-F238E27FC236}">
                <a16:creationId xmlns:a16="http://schemas.microsoft.com/office/drawing/2014/main" id="{C47DBE4D-0D25-F0FC-848C-3A39DA6F94DA}"/>
              </a:ext>
            </a:extLst>
          </p:cNvPr>
          <p:cNvSpPr txBox="1"/>
          <p:nvPr/>
        </p:nvSpPr>
        <p:spPr>
          <a:xfrm>
            <a:off x="6160815" y="752686"/>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25">
            <a:extLst>
              <a:ext uri="{FF2B5EF4-FFF2-40B4-BE49-F238E27FC236}">
                <a16:creationId xmlns:a16="http://schemas.microsoft.com/office/drawing/2014/main" id="{B9D74587-17BF-2078-88D5-8A156BCCC675}"/>
              </a:ext>
            </a:extLst>
          </p:cNvPr>
          <p:cNvSpPr txBox="1"/>
          <p:nvPr/>
        </p:nvSpPr>
        <p:spPr>
          <a:xfrm>
            <a:off x="1413315" y="515501"/>
            <a:ext cx="9606662" cy="34547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19"/>
              </a:lnSpc>
              <a:defRPr/>
            </a:pP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The Impact of </a:t>
            </a:r>
            <a:r>
              <a:rPr lang="en-US" sz="3600" b="1">
                <a:solidFill>
                  <a:srgbClr val="003461"/>
                </a:solidFill>
                <a:latin typeface="Arial"/>
                <a:ea typeface="Arial MT Pro Bold"/>
                <a:cs typeface="Arial MT Pro Bold"/>
                <a:sym typeface="Arial MT Pro Bold"/>
              </a:rPr>
              <a:t>the Schwartz</a:t>
            </a: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 Rounds</a:t>
            </a:r>
            <a:endParaRPr kumimoji="0" lang="en-US" sz="3600" b="1" i="0" u="none" strike="noStrike" kern="1200" cap="none" spc="0" normalizeH="0" baseline="0" noProof="0">
              <a:ln>
                <a:noFill/>
              </a:ln>
              <a:solidFill>
                <a:srgbClr val="003461"/>
              </a:solidFill>
              <a:effectLst/>
              <a:uLnTx/>
              <a:uFillTx/>
              <a:latin typeface="Arial"/>
              <a:ea typeface="Arial MT Pro Bold"/>
              <a:cs typeface="Arial MT Pro Bold"/>
            </a:endParaRPr>
          </a:p>
        </p:txBody>
      </p:sp>
      <p:sp>
        <p:nvSpPr>
          <p:cNvPr id="35" name="TextBox 21">
            <a:extLst>
              <a:ext uri="{FF2B5EF4-FFF2-40B4-BE49-F238E27FC236}">
                <a16:creationId xmlns:a16="http://schemas.microsoft.com/office/drawing/2014/main" id="{62DB0FDA-E294-0DBF-1F1B-441E8225B303}"/>
              </a:ext>
            </a:extLst>
          </p:cNvPr>
          <p:cNvSpPr txBox="1"/>
          <p:nvPr/>
        </p:nvSpPr>
        <p:spPr>
          <a:xfrm>
            <a:off x="4320545" y="2509887"/>
            <a:ext cx="6918070" cy="270150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94665" lvl="1" indent="-342900" defTabSz="609660">
              <a:lnSpc>
                <a:spcPct val="150000"/>
              </a:lnSpc>
              <a:buFont typeface="Arial"/>
              <a:buChar char="•"/>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50% reduction in severe</a:t>
            </a:r>
            <a:r>
              <a:rPr kumimoji="0" lang="en-US" sz="2400" b="0" i="0" u="none" strike="noStrike" kern="1200" cap="none" spc="0" normalizeH="0" noProof="0">
                <a:ln>
                  <a:noFill/>
                </a:ln>
                <a:solidFill>
                  <a:srgbClr val="FFFFFF"/>
                </a:solidFill>
                <a:effectLst/>
                <a:uLnTx/>
                <a:uFillTx/>
                <a:latin typeface="Arial"/>
                <a:ea typeface="Arial MT Pro"/>
                <a:cs typeface="Arial"/>
                <a:sym typeface="Arial MT Pro"/>
              </a:rPr>
              <a:t> </a:t>
            </a: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psychological distress</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Renewed passion and commitment</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Reduced mental health stigma</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Decreased isolation and stress</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Reduced moral distress</a:t>
            </a:r>
            <a:endParaRPr lang="en-US" sz="2400" b="0" i="0" u="none" strike="noStrike" kern="1200" cap="none" spc="0" normalizeH="0" baseline="0" noProof="0">
              <a:ln>
                <a:noFill/>
              </a:ln>
              <a:solidFill>
                <a:srgbClr val="FFFFFF"/>
              </a:solidFill>
              <a:effectLst/>
              <a:uLnTx/>
              <a:uFillTx/>
              <a:latin typeface="Arial"/>
              <a:ea typeface="Arial MT Pro"/>
              <a:cs typeface="Arial"/>
            </a:endParaRPr>
          </a:p>
        </p:txBody>
      </p:sp>
    </p:spTree>
    <p:extLst>
      <p:ext uri="{BB962C8B-B14F-4D97-AF65-F5344CB8AC3E}">
        <p14:creationId xmlns:p14="http://schemas.microsoft.com/office/powerpoint/2010/main" val="275824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F804-AC9E-8C22-EC78-EA337D699B84}"/>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76C9A130-18BF-D7B8-E872-A5DCF3860836}"/>
              </a:ext>
            </a:extLst>
          </p:cNvPr>
          <p:cNvSpPr>
            <a:spLocks noGrp="1" noRot="1" noMove="1" noResize="1" noEditPoints="1" noAdjustHandles="1" noChangeArrowheads="1" noChangeShapeType="1"/>
          </p:cNvSpPr>
          <p:nvPr/>
        </p:nvSpPr>
        <p:spPr>
          <a:xfrm rot="10800000">
            <a:off x="1" y="1"/>
            <a:ext cx="8415655" cy="4754845"/>
          </a:xfrm>
          <a:custGeom>
            <a:avLst/>
            <a:gdLst/>
            <a:ahLst/>
            <a:cxnLst/>
            <a:rect l="l" t="t" r="r" b="b"/>
            <a:pathLst>
              <a:path w="12623482" h="7132267">
                <a:moveTo>
                  <a:pt x="0" y="0"/>
                </a:moveTo>
                <a:lnTo>
                  <a:pt x="12623482" y="0"/>
                </a:lnTo>
                <a:lnTo>
                  <a:pt x="12623482" y="7132267"/>
                </a:lnTo>
                <a:lnTo>
                  <a:pt x="0" y="7132267"/>
                </a:lnTo>
                <a:lnTo>
                  <a:pt x="0" y="0"/>
                </a:lnTo>
                <a:close/>
              </a:path>
            </a:pathLst>
          </a:custGeom>
          <a:blipFill>
            <a:blip r:embed="rId3" cstate="email">
              <a:alphaModFix amt="84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Freeform 5">
            <a:extLst>
              <a:ext uri="{FF2B5EF4-FFF2-40B4-BE49-F238E27FC236}">
                <a16:creationId xmlns:a16="http://schemas.microsoft.com/office/drawing/2014/main" id="{1DE15CCD-D9C1-E0EB-58AE-21EDAC4E79D6}"/>
              </a:ext>
            </a:extLst>
          </p:cNvPr>
          <p:cNvSpPr/>
          <p:nvPr/>
        </p:nvSpPr>
        <p:spPr>
          <a:xfrm>
            <a:off x="982027" y="1317135"/>
            <a:ext cx="10469238" cy="4730770"/>
          </a:xfrm>
          <a:custGeom>
            <a:avLst/>
            <a:gdLst/>
            <a:ahLst/>
            <a:cxnLst/>
            <a:rect l="l" t="t" r="r" b="b"/>
            <a:pathLst>
              <a:path w="2408296" h="1354667">
                <a:moveTo>
                  <a:pt x="0" y="0"/>
                </a:moveTo>
                <a:lnTo>
                  <a:pt x="2408296" y="0"/>
                </a:lnTo>
                <a:lnTo>
                  <a:pt x="2408296" y="1354667"/>
                </a:lnTo>
                <a:lnTo>
                  <a:pt x="0" y="1354667"/>
                </a:lnTo>
                <a:close/>
              </a:path>
            </a:pathLst>
          </a:custGeom>
          <a:solidFill>
            <a:srgbClr val="009BA7"/>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7">
            <a:extLst>
              <a:ext uri="{FF2B5EF4-FFF2-40B4-BE49-F238E27FC236}">
                <a16:creationId xmlns:a16="http://schemas.microsoft.com/office/drawing/2014/main" id="{8D2FA9AB-1FBF-2C2C-ACFB-0E47C9B79B92}"/>
              </a:ext>
            </a:extLst>
          </p:cNvPr>
          <p:cNvSpPr>
            <a:spLocks noChangeAspect="1"/>
          </p:cNvSpPr>
          <p:nvPr/>
        </p:nvSpPr>
        <p:spPr>
          <a:xfrm>
            <a:off x="1328969" y="2528359"/>
            <a:ext cx="2713342" cy="2713342"/>
          </a:xfrm>
          <a:custGeom>
            <a:avLst/>
            <a:gdLst/>
            <a:ahLst/>
            <a:cxnLst/>
            <a:rect l="l" t="t" r="r" b="b"/>
            <a:pathLst>
              <a:path w="3469264" h="3469264">
                <a:moveTo>
                  <a:pt x="0" y="0"/>
                </a:moveTo>
                <a:lnTo>
                  <a:pt x="3469264" y="0"/>
                </a:lnTo>
                <a:lnTo>
                  <a:pt x="3469264" y="3469264"/>
                </a:lnTo>
                <a:lnTo>
                  <a:pt x="0" y="346926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TextBox 10">
            <a:extLst>
              <a:ext uri="{FF2B5EF4-FFF2-40B4-BE49-F238E27FC236}">
                <a16:creationId xmlns:a16="http://schemas.microsoft.com/office/drawing/2014/main" id="{5B8A9E8A-3A1E-1916-16AE-52E4B90892CF}"/>
              </a:ext>
            </a:extLst>
          </p:cNvPr>
          <p:cNvSpPr txBox="1"/>
          <p:nvPr/>
        </p:nvSpPr>
        <p:spPr>
          <a:xfrm>
            <a:off x="1334816" y="810095"/>
            <a:ext cx="4770924" cy="2834599"/>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10F52095-95EF-CE22-5796-B0AA6E9079D8}"/>
              </a:ext>
            </a:extLst>
          </p:cNvPr>
          <p:cNvSpPr txBox="1"/>
          <p:nvPr/>
        </p:nvSpPr>
        <p:spPr>
          <a:xfrm>
            <a:off x="1037104" y="1849228"/>
            <a:ext cx="10414161" cy="3551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lvl="0" algn="ctr" defTabSz="609660">
              <a:lnSpc>
                <a:spcPts val="2556"/>
              </a:lnSpc>
              <a:defRPr/>
            </a:pPr>
            <a:r>
              <a:rPr lang="en-US" sz="3600" b="1">
                <a:solidFill>
                  <a:srgbClr val="FFFFFF"/>
                </a:solidFill>
                <a:ea typeface="Arial MT Pro Bold"/>
                <a:cs typeface="Arial"/>
                <a:sym typeface="Arial MT Pro Bold"/>
              </a:rPr>
              <a:t>Care Team</a:t>
            </a:r>
          </a:p>
        </p:txBody>
      </p:sp>
      <p:sp>
        <p:nvSpPr>
          <p:cNvPr id="22" name="TextBox 6">
            <a:extLst>
              <a:ext uri="{FF2B5EF4-FFF2-40B4-BE49-F238E27FC236}">
                <a16:creationId xmlns:a16="http://schemas.microsoft.com/office/drawing/2014/main" id="{C44EE2FD-D9A3-38B7-1B34-F11DBFB6EFF4}"/>
              </a:ext>
            </a:extLst>
          </p:cNvPr>
          <p:cNvSpPr txBox="1"/>
          <p:nvPr/>
        </p:nvSpPr>
        <p:spPr>
          <a:xfrm>
            <a:off x="6160815" y="752686"/>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25">
            <a:extLst>
              <a:ext uri="{FF2B5EF4-FFF2-40B4-BE49-F238E27FC236}">
                <a16:creationId xmlns:a16="http://schemas.microsoft.com/office/drawing/2014/main" id="{B980A9EF-6DF1-31A6-2C97-32F4D9AE220B}"/>
              </a:ext>
            </a:extLst>
          </p:cNvPr>
          <p:cNvSpPr txBox="1"/>
          <p:nvPr/>
        </p:nvSpPr>
        <p:spPr>
          <a:xfrm>
            <a:off x="1413315" y="515501"/>
            <a:ext cx="9606662" cy="34547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19"/>
              </a:lnSpc>
              <a:defRPr/>
            </a:pP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The Impact of </a:t>
            </a:r>
            <a:r>
              <a:rPr lang="en-US" sz="3600" b="1">
                <a:solidFill>
                  <a:srgbClr val="003461"/>
                </a:solidFill>
                <a:latin typeface="Arial"/>
                <a:ea typeface="Arial MT Pro Bold"/>
                <a:cs typeface="Arial MT Pro Bold"/>
                <a:sym typeface="Arial MT Pro Bold"/>
              </a:rPr>
              <a:t>the Schwartz</a:t>
            </a: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 Rounds</a:t>
            </a:r>
            <a:endParaRPr kumimoji="0" lang="en-US" sz="3600" b="1" i="0" u="none" strike="noStrike" kern="1200" cap="none" spc="0" normalizeH="0" baseline="0" noProof="0">
              <a:ln>
                <a:noFill/>
              </a:ln>
              <a:solidFill>
                <a:srgbClr val="003461"/>
              </a:solidFill>
              <a:effectLst/>
              <a:uLnTx/>
              <a:uFillTx/>
              <a:latin typeface="Arial"/>
              <a:ea typeface="Arial MT Pro Bold"/>
              <a:cs typeface="Arial MT Pro Bold"/>
            </a:endParaRPr>
          </a:p>
        </p:txBody>
      </p:sp>
      <p:sp>
        <p:nvSpPr>
          <p:cNvPr id="35" name="TextBox 21">
            <a:extLst>
              <a:ext uri="{FF2B5EF4-FFF2-40B4-BE49-F238E27FC236}">
                <a16:creationId xmlns:a16="http://schemas.microsoft.com/office/drawing/2014/main" id="{EBC2F54F-6989-BF77-A366-9EBD2F039175}"/>
              </a:ext>
            </a:extLst>
          </p:cNvPr>
          <p:cNvSpPr txBox="1"/>
          <p:nvPr/>
        </p:nvSpPr>
        <p:spPr>
          <a:xfrm>
            <a:off x="4320545" y="2509887"/>
            <a:ext cx="6889428" cy="3255507"/>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FFFFFF"/>
                </a:solidFill>
                <a:effectLst/>
                <a:uLnTx/>
                <a:uFillTx/>
                <a:latin typeface="Arial"/>
                <a:ea typeface="Arial MT Pro"/>
                <a:cs typeface="Arial"/>
                <a:sym typeface="Arial MT Pro"/>
              </a:rPr>
              <a:t>Improved understanding of </a:t>
            </a:r>
            <a:r>
              <a:rPr lang="en-US" sz="2400" dirty="0">
                <a:solidFill>
                  <a:srgbClr val="FFFFFF"/>
                </a:solidFill>
                <a:latin typeface="Arial"/>
                <a:ea typeface="Arial MT Pro"/>
                <a:cs typeface="Arial"/>
                <a:sym typeface="Arial MT Pro"/>
              </a:rPr>
              <a:t>others'</a:t>
            </a:r>
            <a:r>
              <a:rPr kumimoji="0" lang="en-US" sz="2400" b="0" i="0" u="none" strike="noStrike" kern="1200" cap="none" spc="0" normalizeH="0" baseline="0" noProof="0" dirty="0">
                <a:ln>
                  <a:noFill/>
                </a:ln>
                <a:solidFill>
                  <a:srgbClr val="FFFFFF"/>
                </a:solidFill>
                <a:effectLst/>
                <a:uLnTx/>
                <a:uFillTx/>
                <a:latin typeface="Arial"/>
                <a:ea typeface="Arial MT Pro"/>
                <a:cs typeface="Arial"/>
                <a:sym typeface="Arial MT Pro"/>
              </a:rPr>
              <a:t> roles/perspectives</a:t>
            </a:r>
            <a:endParaRPr lang="en-US" dirty="0">
              <a:cs typeface="Arial" panose="020B0604020202020204"/>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Increased teamwork and communication</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Leadership engagement and flattening of hierarchy</a:t>
            </a:r>
            <a:endParaRPr lang="en-US" sz="2400" b="0" i="0" u="none" strike="noStrike" kern="1200" cap="none" spc="0" normalizeH="0" baseline="0" noProof="0">
              <a:ln>
                <a:noFill/>
              </a:ln>
              <a:solidFill>
                <a:srgbClr val="FFFFFF"/>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FFFFFF"/>
                </a:solidFill>
                <a:effectLst/>
                <a:uLnTx/>
                <a:uFillTx/>
                <a:latin typeface="Arial"/>
                <a:ea typeface="Arial MT Pro"/>
                <a:cs typeface="Arial"/>
                <a:sym typeface="Arial MT Pro"/>
              </a:rPr>
              <a:t>Sense of shared purpose</a:t>
            </a:r>
            <a:endParaRPr lang="en-US" sz="2400" b="0" i="0" u="none" strike="noStrike" kern="1200" cap="none" spc="0" normalizeH="0" baseline="0" noProof="0">
              <a:ln>
                <a:noFill/>
              </a:ln>
              <a:solidFill>
                <a:srgbClr val="FFFFFF"/>
              </a:solidFill>
              <a:effectLst/>
              <a:uLnTx/>
              <a:uFillTx/>
              <a:latin typeface="Arial"/>
              <a:ea typeface="Arial MT Pro"/>
              <a:cs typeface="Arial"/>
            </a:endParaRPr>
          </a:p>
        </p:txBody>
      </p:sp>
    </p:spTree>
    <p:extLst>
      <p:ext uri="{BB962C8B-B14F-4D97-AF65-F5344CB8AC3E}">
        <p14:creationId xmlns:p14="http://schemas.microsoft.com/office/powerpoint/2010/main" val="82819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62FC-3FAE-5AB8-AD22-3A73C84A42E8}"/>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D4A4615F-9337-0739-25AE-FE6C29E9A546}"/>
              </a:ext>
            </a:extLst>
          </p:cNvPr>
          <p:cNvSpPr>
            <a:spLocks noGrp="1" noRot="1" noMove="1" noResize="1" noEditPoints="1" noAdjustHandles="1" noChangeArrowheads="1" noChangeShapeType="1"/>
          </p:cNvSpPr>
          <p:nvPr/>
        </p:nvSpPr>
        <p:spPr>
          <a:xfrm rot="10800000">
            <a:off x="1" y="1"/>
            <a:ext cx="8415655" cy="4754845"/>
          </a:xfrm>
          <a:custGeom>
            <a:avLst/>
            <a:gdLst/>
            <a:ahLst/>
            <a:cxnLst/>
            <a:rect l="l" t="t" r="r" b="b"/>
            <a:pathLst>
              <a:path w="12623482" h="7132267">
                <a:moveTo>
                  <a:pt x="0" y="0"/>
                </a:moveTo>
                <a:lnTo>
                  <a:pt x="12623482" y="0"/>
                </a:lnTo>
                <a:lnTo>
                  <a:pt x="12623482" y="7132267"/>
                </a:lnTo>
                <a:lnTo>
                  <a:pt x="0" y="7132267"/>
                </a:lnTo>
                <a:lnTo>
                  <a:pt x="0" y="0"/>
                </a:lnTo>
                <a:close/>
              </a:path>
            </a:pathLst>
          </a:custGeom>
          <a:blipFill>
            <a:blip r:embed="rId3" cstate="email">
              <a:alphaModFix amt="84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13">
            <a:extLst>
              <a:ext uri="{FF2B5EF4-FFF2-40B4-BE49-F238E27FC236}">
                <a16:creationId xmlns:a16="http://schemas.microsoft.com/office/drawing/2014/main" id="{45A5B0FD-D7FE-A48B-838C-81895B8F8A37}"/>
              </a:ext>
            </a:extLst>
          </p:cNvPr>
          <p:cNvSpPr/>
          <p:nvPr/>
        </p:nvSpPr>
        <p:spPr>
          <a:xfrm>
            <a:off x="981036" y="1317135"/>
            <a:ext cx="10469238" cy="4730770"/>
          </a:xfrm>
          <a:custGeom>
            <a:avLst/>
            <a:gdLst/>
            <a:ahLst/>
            <a:cxnLst/>
            <a:rect l="l" t="t" r="r" b="b"/>
            <a:pathLst>
              <a:path w="2408296" h="1354667">
                <a:moveTo>
                  <a:pt x="0" y="0"/>
                </a:moveTo>
                <a:lnTo>
                  <a:pt x="2408296" y="0"/>
                </a:lnTo>
                <a:lnTo>
                  <a:pt x="2408296" y="1354667"/>
                </a:lnTo>
                <a:lnTo>
                  <a:pt x="0" y="1354667"/>
                </a:lnTo>
                <a:close/>
              </a:path>
            </a:pathLst>
          </a:custGeom>
          <a:solidFill>
            <a:srgbClr val="77B3D7"/>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15">
            <a:extLst>
              <a:ext uri="{FF2B5EF4-FFF2-40B4-BE49-F238E27FC236}">
                <a16:creationId xmlns:a16="http://schemas.microsoft.com/office/drawing/2014/main" id="{B1543D02-CDD2-6EC3-7939-74D2C46C7880}"/>
              </a:ext>
            </a:extLst>
          </p:cNvPr>
          <p:cNvSpPr>
            <a:spLocks noChangeAspect="1"/>
          </p:cNvSpPr>
          <p:nvPr/>
        </p:nvSpPr>
        <p:spPr>
          <a:xfrm>
            <a:off x="1320379" y="2538991"/>
            <a:ext cx="2731355" cy="2731355"/>
          </a:xfrm>
          <a:custGeom>
            <a:avLst/>
            <a:gdLst/>
            <a:ahLst/>
            <a:cxnLst/>
            <a:rect l="l" t="t" r="r" b="b"/>
            <a:pathLst>
              <a:path w="3469264" h="3469264">
                <a:moveTo>
                  <a:pt x="0" y="0"/>
                </a:moveTo>
                <a:lnTo>
                  <a:pt x="3469264" y="0"/>
                </a:lnTo>
                <a:lnTo>
                  <a:pt x="3469264" y="3469264"/>
                </a:lnTo>
                <a:lnTo>
                  <a:pt x="0" y="346926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TextBox 10">
            <a:extLst>
              <a:ext uri="{FF2B5EF4-FFF2-40B4-BE49-F238E27FC236}">
                <a16:creationId xmlns:a16="http://schemas.microsoft.com/office/drawing/2014/main" id="{35AFFDCE-6C5F-47B1-6EBF-58EA021A0BA6}"/>
              </a:ext>
            </a:extLst>
          </p:cNvPr>
          <p:cNvSpPr txBox="1"/>
          <p:nvPr/>
        </p:nvSpPr>
        <p:spPr>
          <a:xfrm>
            <a:off x="1334816" y="810095"/>
            <a:ext cx="4770924" cy="2834599"/>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3CC09C9A-F9A3-D0BF-57AF-BB296D65378A}"/>
              </a:ext>
            </a:extLst>
          </p:cNvPr>
          <p:cNvSpPr txBox="1"/>
          <p:nvPr/>
        </p:nvSpPr>
        <p:spPr>
          <a:xfrm>
            <a:off x="1037104" y="1849228"/>
            <a:ext cx="10414161" cy="3551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lvl="0" algn="ctr" defTabSz="609660">
              <a:lnSpc>
                <a:spcPts val="2556"/>
              </a:lnSpc>
              <a:defRPr/>
            </a:pPr>
            <a:r>
              <a:rPr lang="en-US" sz="3600" b="1">
                <a:solidFill>
                  <a:srgbClr val="003461"/>
                </a:solidFill>
                <a:ea typeface="Arial MT Pro Bold"/>
                <a:cs typeface="Arial"/>
                <a:sym typeface="Arial MT Pro Bold"/>
              </a:rPr>
              <a:t>Patient Care </a:t>
            </a:r>
          </a:p>
        </p:txBody>
      </p:sp>
      <p:sp>
        <p:nvSpPr>
          <p:cNvPr id="22" name="TextBox 6">
            <a:extLst>
              <a:ext uri="{FF2B5EF4-FFF2-40B4-BE49-F238E27FC236}">
                <a16:creationId xmlns:a16="http://schemas.microsoft.com/office/drawing/2014/main" id="{4988B218-9E88-D4C5-1E61-9EFC1750DFC1}"/>
              </a:ext>
            </a:extLst>
          </p:cNvPr>
          <p:cNvSpPr txBox="1"/>
          <p:nvPr/>
        </p:nvSpPr>
        <p:spPr>
          <a:xfrm>
            <a:off x="6160815" y="752686"/>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25">
            <a:extLst>
              <a:ext uri="{FF2B5EF4-FFF2-40B4-BE49-F238E27FC236}">
                <a16:creationId xmlns:a16="http://schemas.microsoft.com/office/drawing/2014/main" id="{068CD705-B1F1-F24D-03B4-D2152C3A9DD2}"/>
              </a:ext>
            </a:extLst>
          </p:cNvPr>
          <p:cNvSpPr txBox="1"/>
          <p:nvPr/>
        </p:nvSpPr>
        <p:spPr>
          <a:xfrm>
            <a:off x="1413315" y="515501"/>
            <a:ext cx="9606662" cy="34547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19"/>
              </a:lnSpc>
              <a:defRPr/>
            </a:pP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The Impact of </a:t>
            </a:r>
            <a:r>
              <a:rPr lang="en-US" sz="3600" b="1">
                <a:solidFill>
                  <a:srgbClr val="003461"/>
                </a:solidFill>
                <a:latin typeface="Arial"/>
                <a:ea typeface="Arial MT Pro Bold"/>
                <a:cs typeface="Arial MT Pro Bold"/>
                <a:sym typeface="Arial MT Pro Bold"/>
              </a:rPr>
              <a:t>the Schwartz</a:t>
            </a: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 Rounds</a:t>
            </a:r>
            <a:endParaRPr kumimoji="0" lang="en-US" sz="3600" b="1" i="0" u="none" strike="noStrike" kern="1200" cap="none" spc="0" normalizeH="0" baseline="0" noProof="0">
              <a:ln>
                <a:noFill/>
              </a:ln>
              <a:solidFill>
                <a:srgbClr val="003461"/>
              </a:solidFill>
              <a:effectLst/>
              <a:uLnTx/>
              <a:uFillTx/>
              <a:latin typeface="Arial"/>
              <a:ea typeface="Arial MT Pro Bold"/>
              <a:cs typeface="Arial MT Pro Bold"/>
            </a:endParaRPr>
          </a:p>
        </p:txBody>
      </p:sp>
      <p:sp>
        <p:nvSpPr>
          <p:cNvPr id="35" name="TextBox 21">
            <a:extLst>
              <a:ext uri="{FF2B5EF4-FFF2-40B4-BE49-F238E27FC236}">
                <a16:creationId xmlns:a16="http://schemas.microsoft.com/office/drawing/2014/main" id="{8EF4BD04-9E46-0DB2-9869-89B49756A5CF}"/>
              </a:ext>
            </a:extLst>
          </p:cNvPr>
          <p:cNvSpPr txBox="1"/>
          <p:nvPr/>
        </p:nvSpPr>
        <p:spPr>
          <a:xfrm>
            <a:off x="4320545" y="2509887"/>
            <a:ext cx="6889428" cy="270150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accent1"/>
                </a:solidFill>
                <a:effectLst/>
                <a:uLnTx/>
                <a:uFillTx/>
                <a:latin typeface="Arial"/>
                <a:ea typeface="Arial MT Pro"/>
                <a:cs typeface="Arial"/>
                <a:sym typeface="Arial MT Pro"/>
              </a:rPr>
              <a:t>Increased compassion and empathy</a:t>
            </a:r>
            <a:endParaRPr lang="en-US">
              <a:cs typeface="Arial" panose="020B0604020202020204"/>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accent1"/>
                </a:solidFill>
                <a:effectLst/>
                <a:uLnTx/>
                <a:uFillTx/>
                <a:latin typeface="Arial"/>
                <a:ea typeface="Arial MT Pro"/>
                <a:cs typeface="Arial"/>
                <a:sym typeface="Arial MT Pro"/>
              </a:rPr>
              <a:t>Improved insight into patient needs and concerns</a:t>
            </a:r>
            <a:endParaRPr lang="en-US" sz="2400" b="0" i="0" u="none" strike="noStrike" kern="1200" cap="none" spc="0" normalizeH="0" baseline="0" noProof="0">
              <a:ln>
                <a:noFill/>
              </a:ln>
              <a:solidFill>
                <a:schemeClr val="accent1"/>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accent1"/>
                </a:solidFill>
                <a:effectLst/>
                <a:uLnTx/>
                <a:uFillTx/>
                <a:latin typeface="Arial"/>
                <a:ea typeface="Arial MT Pro"/>
                <a:cs typeface="Arial"/>
                <a:sym typeface="Arial MT Pro"/>
              </a:rPr>
              <a:t>Increased sensitivity to illness impacts</a:t>
            </a:r>
            <a:endParaRPr lang="en-US" sz="2400" b="0" i="0" u="none" strike="noStrike" kern="1200" cap="none" spc="0" normalizeH="0" baseline="0" noProof="0">
              <a:ln>
                <a:noFill/>
              </a:ln>
              <a:solidFill>
                <a:schemeClr val="accent1"/>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accent1"/>
                </a:solidFill>
                <a:effectLst/>
                <a:uLnTx/>
                <a:uFillTx/>
                <a:latin typeface="Arial"/>
                <a:ea typeface="Arial MT Pro"/>
                <a:cs typeface="Arial"/>
                <a:sym typeface="Arial MT Pro"/>
              </a:rPr>
              <a:t>Better patient satisfaction</a:t>
            </a:r>
            <a:endParaRPr lang="en-US" sz="2400" b="0" i="0" u="none" strike="noStrike" kern="1200" cap="none" spc="0" normalizeH="0" baseline="0" noProof="0">
              <a:ln>
                <a:noFill/>
              </a:ln>
              <a:solidFill>
                <a:schemeClr val="accent1"/>
              </a:solidFill>
              <a:effectLst/>
              <a:uLnTx/>
              <a:uFillTx/>
              <a:latin typeface="Arial"/>
              <a:ea typeface="Arial MT Pro"/>
              <a:cs typeface="Arial"/>
            </a:endParaRPr>
          </a:p>
        </p:txBody>
      </p:sp>
    </p:spTree>
    <p:extLst>
      <p:ext uri="{BB962C8B-B14F-4D97-AF65-F5344CB8AC3E}">
        <p14:creationId xmlns:p14="http://schemas.microsoft.com/office/powerpoint/2010/main" val="179587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A805D-6644-3D70-9B57-4CDEC1E6812A}"/>
            </a:ext>
          </a:extLst>
        </p:cNvPr>
        <p:cNvGrpSpPr/>
        <p:nvPr/>
      </p:nvGrpSpPr>
      <p:grpSpPr>
        <a:xfrm>
          <a:off x="0" y="0"/>
          <a:ext cx="0" cy="0"/>
          <a:chOff x="0" y="0"/>
          <a:chExt cx="0" cy="0"/>
        </a:xfrm>
      </p:grpSpPr>
      <p:sp>
        <p:nvSpPr>
          <p:cNvPr id="11" name="Freeform 2">
            <a:extLst>
              <a:ext uri="{FF2B5EF4-FFF2-40B4-BE49-F238E27FC236}">
                <a16:creationId xmlns:a16="http://schemas.microsoft.com/office/drawing/2014/main" id="{832523F8-638B-A73D-8BE2-40210CD22D79}"/>
              </a:ext>
            </a:extLst>
          </p:cNvPr>
          <p:cNvSpPr>
            <a:spLocks noGrp="1" noRot="1" noMove="1" noResize="1" noEditPoints="1" noAdjustHandles="1" noChangeArrowheads="1" noChangeShapeType="1"/>
          </p:cNvSpPr>
          <p:nvPr/>
        </p:nvSpPr>
        <p:spPr>
          <a:xfrm rot="10800000">
            <a:off x="1" y="1"/>
            <a:ext cx="8415655" cy="4754845"/>
          </a:xfrm>
          <a:custGeom>
            <a:avLst/>
            <a:gdLst/>
            <a:ahLst/>
            <a:cxnLst/>
            <a:rect l="l" t="t" r="r" b="b"/>
            <a:pathLst>
              <a:path w="12623482" h="7132267">
                <a:moveTo>
                  <a:pt x="0" y="0"/>
                </a:moveTo>
                <a:lnTo>
                  <a:pt x="12623482" y="0"/>
                </a:lnTo>
                <a:lnTo>
                  <a:pt x="12623482" y="7132267"/>
                </a:lnTo>
                <a:lnTo>
                  <a:pt x="0" y="7132267"/>
                </a:lnTo>
                <a:lnTo>
                  <a:pt x="0" y="0"/>
                </a:lnTo>
                <a:close/>
              </a:path>
            </a:pathLst>
          </a:custGeom>
          <a:blipFill>
            <a:blip r:embed="rId3" cstate="email">
              <a:alphaModFix amt="84000"/>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Freeform 17">
            <a:extLst>
              <a:ext uri="{FF2B5EF4-FFF2-40B4-BE49-F238E27FC236}">
                <a16:creationId xmlns:a16="http://schemas.microsoft.com/office/drawing/2014/main" id="{A02CBE40-8DDC-5995-D47B-FEC9E86F31E3}"/>
              </a:ext>
            </a:extLst>
          </p:cNvPr>
          <p:cNvSpPr/>
          <p:nvPr/>
        </p:nvSpPr>
        <p:spPr>
          <a:xfrm>
            <a:off x="925959" y="1317135"/>
            <a:ext cx="10469238" cy="4730770"/>
          </a:xfrm>
          <a:custGeom>
            <a:avLst/>
            <a:gdLst/>
            <a:ahLst/>
            <a:cxnLst/>
            <a:rect l="l" t="t" r="r" b="b"/>
            <a:pathLst>
              <a:path w="2408296" h="1354667">
                <a:moveTo>
                  <a:pt x="0" y="0"/>
                </a:moveTo>
                <a:lnTo>
                  <a:pt x="2408296" y="0"/>
                </a:lnTo>
                <a:lnTo>
                  <a:pt x="2408296" y="1354667"/>
                </a:lnTo>
                <a:lnTo>
                  <a:pt x="0" y="1354667"/>
                </a:lnTo>
                <a:close/>
              </a:path>
            </a:pathLst>
          </a:custGeom>
          <a:solidFill>
            <a:srgbClr val="006FAE"/>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endParaRPr lang="en-US" sz="1200">
              <a:solidFill>
                <a:prstClr val="black"/>
              </a:solidFill>
              <a:latin typeface="Calibri"/>
            </a:endParaRPr>
          </a:p>
        </p:txBody>
      </p:sp>
      <p:sp>
        <p:nvSpPr>
          <p:cNvPr id="6" name="Freeform 19">
            <a:extLst>
              <a:ext uri="{FF2B5EF4-FFF2-40B4-BE49-F238E27FC236}">
                <a16:creationId xmlns:a16="http://schemas.microsoft.com/office/drawing/2014/main" id="{9287CA95-3FCE-02EB-1C43-9F296A7C0CB8}"/>
              </a:ext>
            </a:extLst>
          </p:cNvPr>
          <p:cNvSpPr>
            <a:spLocks noChangeAspect="1"/>
          </p:cNvSpPr>
          <p:nvPr/>
        </p:nvSpPr>
        <p:spPr>
          <a:xfrm>
            <a:off x="1334813" y="2545906"/>
            <a:ext cx="2741033" cy="2741033"/>
          </a:xfrm>
          <a:custGeom>
            <a:avLst/>
            <a:gdLst/>
            <a:ahLst/>
            <a:cxnLst/>
            <a:rect l="l" t="t" r="r" b="b"/>
            <a:pathLst>
              <a:path w="3469264" h="3469264">
                <a:moveTo>
                  <a:pt x="0" y="0"/>
                </a:moveTo>
                <a:lnTo>
                  <a:pt x="3469265" y="0"/>
                </a:lnTo>
                <a:lnTo>
                  <a:pt x="3469265" y="3469264"/>
                </a:lnTo>
                <a:lnTo>
                  <a:pt x="0" y="346926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TextBox 10">
            <a:extLst>
              <a:ext uri="{FF2B5EF4-FFF2-40B4-BE49-F238E27FC236}">
                <a16:creationId xmlns:a16="http://schemas.microsoft.com/office/drawing/2014/main" id="{1AA8F238-7477-872C-683E-C4B714A80C25}"/>
              </a:ext>
            </a:extLst>
          </p:cNvPr>
          <p:cNvSpPr txBox="1"/>
          <p:nvPr/>
        </p:nvSpPr>
        <p:spPr>
          <a:xfrm>
            <a:off x="1334816" y="810095"/>
            <a:ext cx="4770924" cy="2834599"/>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E2CA57F2-CBAF-0EBC-585E-720DA3DED062}"/>
              </a:ext>
            </a:extLst>
          </p:cNvPr>
          <p:cNvSpPr txBox="1"/>
          <p:nvPr/>
        </p:nvSpPr>
        <p:spPr>
          <a:xfrm>
            <a:off x="1037104" y="1849228"/>
            <a:ext cx="10414161" cy="3551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56"/>
              </a:lnSpc>
            </a:pPr>
            <a:r>
              <a:rPr lang="en-US" sz="3600" b="1">
                <a:solidFill>
                  <a:srgbClr val="FFFFFF"/>
                </a:solidFill>
                <a:ea typeface="Arial MT Pro Bold"/>
                <a:cs typeface="Arial"/>
                <a:sym typeface="Arial MT Pro Bold"/>
              </a:rPr>
              <a:t>Organizations</a:t>
            </a:r>
          </a:p>
        </p:txBody>
      </p:sp>
      <p:sp>
        <p:nvSpPr>
          <p:cNvPr id="22" name="TextBox 6">
            <a:extLst>
              <a:ext uri="{FF2B5EF4-FFF2-40B4-BE49-F238E27FC236}">
                <a16:creationId xmlns:a16="http://schemas.microsoft.com/office/drawing/2014/main" id="{3A9C9A3B-1854-6D22-ED3A-33AFD2C0851E}"/>
              </a:ext>
            </a:extLst>
          </p:cNvPr>
          <p:cNvSpPr txBox="1"/>
          <p:nvPr/>
        </p:nvSpPr>
        <p:spPr>
          <a:xfrm>
            <a:off x="6160815" y="752686"/>
            <a:ext cx="4770924" cy="2834600"/>
          </a:xfrm>
          <a:prstGeom prst="rect">
            <a:avLst/>
          </a:prstGeom>
        </p:spPr>
        <p:txBody>
          <a:bodyPr lIns="33867" tIns="33867" rIns="33867" bIns="33867"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1773"/>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25">
            <a:extLst>
              <a:ext uri="{FF2B5EF4-FFF2-40B4-BE49-F238E27FC236}">
                <a16:creationId xmlns:a16="http://schemas.microsoft.com/office/drawing/2014/main" id="{8DFCAE4D-FD38-8F03-8D87-52C5F57F3E3F}"/>
              </a:ext>
            </a:extLst>
          </p:cNvPr>
          <p:cNvSpPr txBox="1"/>
          <p:nvPr/>
        </p:nvSpPr>
        <p:spPr>
          <a:xfrm>
            <a:off x="1413315" y="515501"/>
            <a:ext cx="9606662" cy="34547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609660">
              <a:lnSpc>
                <a:spcPts val="2519"/>
              </a:lnSpc>
              <a:defRPr/>
            </a:pP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The Impact of </a:t>
            </a:r>
            <a:r>
              <a:rPr lang="en-US" sz="3600" b="1">
                <a:solidFill>
                  <a:srgbClr val="003461"/>
                </a:solidFill>
                <a:latin typeface="Arial"/>
                <a:ea typeface="Arial MT Pro Bold"/>
                <a:cs typeface="Arial MT Pro Bold"/>
                <a:sym typeface="Arial MT Pro Bold"/>
              </a:rPr>
              <a:t>the Schwartz</a:t>
            </a:r>
            <a:r>
              <a:rPr kumimoji="0" lang="en-US" sz="3600" b="1" i="0" u="none" strike="noStrike" kern="1200" cap="none" spc="0" normalizeH="0" baseline="0" noProof="0">
                <a:ln>
                  <a:noFill/>
                </a:ln>
                <a:solidFill>
                  <a:srgbClr val="003461"/>
                </a:solidFill>
                <a:effectLst/>
                <a:uLnTx/>
                <a:uFillTx/>
                <a:latin typeface="Arial"/>
                <a:ea typeface="Arial MT Pro Bold"/>
                <a:cs typeface="Arial MT Pro Bold"/>
                <a:sym typeface="Arial MT Pro Bold"/>
              </a:rPr>
              <a:t> Rounds</a:t>
            </a:r>
            <a:endParaRPr kumimoji="0" lang="en-US" sz="3600" b="1" i="0" u="none" strike="noStrike" kern="1200" cap="none" spc="0" normalizeH="0" baseline="0" noProof="0">
              <a:ln>
                <a:noFill/>
              </a:ln>
              <a:solidFill>
                <a:srgbClr val="003461"/>
              </a:solidFill>
              <a:effectLst/>
              <a:uLnTx/>
              <a:uFillTx/>
              <a:latin typeface="Arial"/>
              <a:ea typeface="Arial MT Pro Bold"/>
              <a:cs typeface="Arial MT Pro Bold"/>
            </a:endParaRPr>
          </a:p>
        </p:txBody>
      </p:sp>
      <p:sp>
        <p:nvSpPr>
          <p:cNvPr id="35" name="TextBox 21">
            <a:extLst>
              <a:ext uri="{FF2B5EF4-FFF2-40B4-BE49-F238E27FC236}">
                <a16:creationId xmlns:a16="http://schemas.microsoft.com/office/drawing/2014/main" id="{3D1B6C96-43F9-E779-AB29-34E66F5D39B5}"/>
              </a:ext>
            </a:extLst>
          </p:cNvPr>
          <p:cNvSpPr txBox="1"/>
          <p:nvPr/>
        </p:nvSpPr>
        <p:spPr>
          <a:xfrm>
            <a:off x="4320545" y="2509887"/>
            <a:ext cx="6889428" cy="3255507"/>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bg1"/>
                </a:solidFill>
                <a:effectLst/>
                <a:uLnTx/>
                <a:uFillTx/>
                <a:latin typeface="Arial"/>
                <a:ea typeface="Arial MT Pro"/>
                <a:cs typeface="Arial"/>
                <a:sym typeface="Arial MT Pro"/>
              </a:rPr>
              <a:t>Changes in policies and practices</a:t>
            </a:r>
            <a:endParaRPr lang="en-US">
              <a:cs typeface="Arial" panose="020B0604020202020204"/>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bg1"/>
                </a:solidFill>
                <a:effectLst/>
                <a:uLnTx/>
                <a:uFillTx/>
                <a:latin typeface="Arial"/>
                <a:ea typeface="Arial MT Pro"/>
                <a:cs typeface="Arial"/>
                <a:sym typeface="Arial MT Pro"/>
              </a:rPr>
              <a:t>Positive/supportive work and learning environment</a:t>
            </a:r>
            <a:endParaRPr lang="en-US" sz="2400" b="0" i="0" u="none" strike="noStrike" kern="1200" cap="none" spc="0" normalizeH="0" baseline="0" noProof="0">
              <a:ln>
                <a:noFill/>
              </a:ln>
              <a:solidFill>
                <a:schemeClr val="bg1"/>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bg1"/>
                </a:solidFill>
                <a:effectLst/>
                <a:uLnTx/>
                <a:uFillTx/>
                <a:latin typeface="Arial"/>
                <a:ea typeface="Arial MT Pro"/>
                <a:cs typeface="Arial"/>
                <a:sym typeface="Arial MT Pro"/>
              </a:rPr>
              <a:t>Bridging and de-siloing of </a:t>
            </a:r>
            <a:r>
              <a:rPr lang="en-US" sz="2400">
                <a:solidFill>
                  <a:schemeClr val="bg1"/>
                </a:solidFill>
                <a:latin typeface="Arial"/>
                <a:ea typeface="Arial MT Pro"/>
                <a:cs typeface="Arial"/>
                <a:sym typeface="Arial MT Pro"/>
              </a:rPr>
              <a:t>departments</a:t>
            </a:r>
            <a:endParaRPr lang="en-US" sz="2400" b="0" i="0" u="none" strike="noStrike" kern="1200" cap="none" spc="0" normalizeH="0" baseline="0" noProof="0">
              <a:ln>
                <a:noFill/>
              </a:ln>
              <a:solidFill>
                <a:schemeClr val="bg1"/>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bg1"/>
                </a:solidFill>
                <a:effectLst/>
                <a:uLnTx/>
                <a:uFillTx/>
                <a:latin typeface="Arial"/>
                <a:ea typeface="Arial MT Pro"/>
                <a:cs typeface="Arial"/>
                <a:sym typeface="Arial MT Pro"/>
              </a:rPr>
              <a:t>Visible leadership support</a:t>
            </a:r>
            <a:endParaRPr lang="en-US" sz="2400" b="0" i="0" u="none" strike="noStrike" kern="1200" cap="none" spc="0" normalizeH="0" baseline="0" noProof="0">
              <a:ln>
                <a:noFill/>
              </a:ln>
              <a:solidFill>
                <a:schemeClr val="bg1"/>
              </a:solidFill>
              <a:effectLst/>
              <a:uLnTx/>
              <a:uFillTx/>
              <a:latin typeface="Arial"/>
              <a:ea typeface="Arial MT Pro"/>
              <a:cs typeface="Arial"/>
            </a:endParaRPr>
          </a:p>
          <a:p>
            <a:pPr marL="494665" marR="0" lvl="1" indent="-342900" algn="l" defTabSz="609660" rtl="0" eaLnBrk="1" fontAlgn="auto" latinLnBrk="0" hangingPunct="1">
              <a:lnSpc>
                <a:spcPct val="15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chemeClr val="bg1"/>
                </a:solidFill>
                <a:effectLst/>
                <a:uLnTx/>
                <a:uFillTx/>
                <a:latin typeface="Arial"/>
                <a:ea typeface="Arial MT Pro"/>
                <a:cs typeface="Arial"/>
                <a:sym typeface="Arial MT Pro"/>
              </a:rPr>
              <a:t>Ripple effects on culture</a:t>
            </a:r>
            <a:endParaRPr lang="en-US" sz="2400" b="0" i="0" u="none" strike="noStrike" kern="1200" cap="none" spc="0" normalizeH="0" baseline="0" noProof="0">
              <a:ln>
                <a:noFill/>
              </a:ln>
              <a:solidFill>
                <a:schemeClr val="bg1"/>
              </a:solidFill>
              <a:effectLst/>
              <a:uLnTx/>
              <a:uFillTx/>
              <a:latin typeface="Arial"/>
              <a:ea typeface="Arial MT Pro"/>
              <a:cs typeface="Arial"/>
            </a:endParaRPr>
          </a:p>
        </p:txBody>
      </p:sp>
    </p:spTree>
    <p:extLst>
      <p:ext uri="{BB962C8B-B14F-4D97-AF65-F5344CB8AC3E}">
        <p14:creationId xmlns:p14="http://schemas.microsoft.com/office/powerpoint/2010/main" val="6784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2E350D-BE67-4561-E32E-0862C3EA4D0E}"/>
              </a:ext>
            </a:extLst>
          </p:cNvPr>
          <p:cNvSpPr txBox="1"/>
          <p:nvPr/>
        </p:nvSpPr>
        <p:spPr>
          <a:xfrm>
            <a:off x="1406769" y="155245"/>
            <a:ext cx="9957918" cy="769441"/>
          </a:xfrm>
          <a:prstGeom prst="rect">
            <a:avLst/>
          </a:prstGeom>
          <a:noFill/>
        </p:spPr>
        <p:txBody>
          <a:bodyPr wrap="square" lIns="91440" tIns="45720" rIns="91440" bIns="45720" rtlCol="0" anchor="t">
            <a:spAutoFit/>
          </a:bodyPr>
          <a:lstStyle/>
          <a:p>
            <a:pPr algn="ctr"/>
            <a:r>
              <a:rPr lang="en-US" sz="2400" b="1">
                <a:solidFill>
                  <a:schemeClr val="accent1"/>
                </a:solidFill>
              </a:rPr>
              <a:t>What Participants Experience in Schwartz Rounds Sessions</a:t>
            </a:r>
          </a:p>
          <a:p>
            <a:pPr algn="ctr"/>
            <a:r>
              <a:rPr lang="en-US" sz="2000">
                <a:solidFill>
                  <a:schemeClr val="accent1"/>
                </a:solidFill>
              </a:rPr>
              <a:t>As shared by Schwartz Rounds Leaders</a:t>
            </a:r>
          </a:p>
        </p:txBody>
      </p:sp>
      <p:pic>
        <p:nvPicPr>
          <p:cNvPr id="12" name="Picture 11">
            <a:extLst>
              <a:ext uri="{FF2B5EF4-FFF2-40B4-BE49-F238E27FC236}">
                <a16:creationId xmlns:a16="http://schemas.microsoft.com/office/drawing/2014/main" id="{691618A8-2AEF-F5D6-D0DF-AA1C220492C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205523" y="924686"/>
            <a:ext cx="9780953" cy="5371339"/>
          </a:xfrm>
          <a:prstGeom prst="rect">
            <a:avLst/>
          </a:prstGeom>
        </p:spPr>
      </p:pic>
    </p:spTree>
    <p:extLst>
      <p:ext uri="{BB962C8B-B14F-4D97-AF65-F5344CB8AC3E}">
        <p14:creationId xmlns:p14="http://schemas.microsoft.com/office/powerpoint/2010/main" val="115662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596F6A-478E-7841-9CB2-1371F8B38AB9}"/>
              </a:ext>
            </a:extLst>
          </p:cNvPr>
          <p:cNvSpPr>
            <a:spLocks noGrp="1"/>
          </p:cNvSpPr>
          <p:nvPr>
            <p:ph type="title"/>
          </p:nvPr>
        </p:nvSpPr>
        <p:spPr/>
        <p:txBody>
          <a:bodyPr/>
          <a:lstStyle/>
          <a:p>
            <a:r>
              <a:rPr lang="en-US"/>
              <a:t>Global Impact</a:t>
            </a:r>
          </a:p>
        </p:txBody>
      </p:sp>
      <p:pic>
        <p:nvPicPr>
          <p:cNvPr id="4" name="Picture 3" descr="A map of the world with blue circles&#10;&#10;AI-generated content may be incorrect.">
            <a:extLst>
              <a:ext uri="{FF2B5EF4-FFF2-40B4-BE49-F238E27FC236}">
                <a16:creationId xmlns:a16="http://schemas.microsoft.com/office/drawing/2014/main" id="{B1E7D390-BFE6-D8D1-7A0B-F1BB06D967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21017" y="1432896"/>
            <a:ext cx="6581700" cy="4434658"/>
          </a:xfrm>
          <a:prstGeom prst="rect">
            <a:avLst/>
          </a:prstGeom>
        </p:spPr>
      </p:pic>
      <p:sp>
        <p:nvSpPr>
          <p:cNvPr id="6" name="TextBox 5">
            <a:extLst>
              <a:ext uri="{FF2B5EF4-FFF2-40B4-BE49-F238E27FC236}">
                <a16:creationId xmlns:a16="http://schemas.microsoft.com/office/drawing/2014/main" id="{A4A3A723-90CD-B820-B60E-091250825AF8}"/>
              </a:ext>
            </a:extLst>
          </p:cNvPr>
          <p:cNvSpPr txBox="1"/>
          <p:nvPr/>
        </p:nvSpPr>
        <p:spPr>
          <a:xfrm>
            <a:off x="476250" y="2059781"/>
            <a:ext cx="5143501"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rgbClr val="64C3C2"/>
                </a:solidFill>
                <a:latin typeface="Arial"/>
                <a:ea typeface="davis"/>
                <a:cs typeface="Arial"/>
              </a:rPr>
              <a:t>700</a:t>
            </a:r>
            <a:r>
              <a:rPr lang="en-US" sz="4000" b="1" i="0">
                <a:solidFill>
                  <a:srgbClr val="64C3C2"/>
                </a:solidFill>
                <a:latin typeface="Arial"/>
                <a:ea typeface="davis"/>
                <a:cs typeface="Arial"/>
              </a:rPr>
              <a:t>+</a:t>
            </a:r>
          </a:p>
          <a:p>
            <a:pPr algn="ctr"/>
            <a:r>
              <a:rPr lang="en-US" b="0" i="0">
                <a:solidFill>
                  <a:srgbClr val="000000"/>
                </a:solidFill>
                <a:latin typeface="Arial"/>
                <a:ea typeface="davis"/>
                <a:cs typeface="Arial"/>
              </a:rPr>
              <a:t>sites across the U.S., the U.K., Ireland, Canada, Australia, and New Zealand run our Schwartz Rounds program.</a:t>
            </a:r>
          </a:p>
          <a:p>
            <a:pPr algn="ctr"/>
            <a:endParaRPr lang="en-US" b="0" i="0">
              <a:solidFill>
                <a:srgbClr val="000000"/>
              </a:solidFill>
              <a:latin typeface="Arial"/>
              <a:ea typeface="davis"/>
              <a:cs typeface="Arial"/>
            </a:endParaRPr>
          </a:p>
          <a:p>
            <a:pPr algn="ctr"/>
            <a:r>
              <a:rPr lang="en-US" sz="4000" b="1" i="0">
                <a:solidFill>
                  <a:srgbClr val="4484BF"/>
                </a:solidFill>
                <a:latin typeface="Arial"/>
                <a:ea typeface="davis"/>
                <a:cs typeface="Arial"/>
              </a:rPr>
              <a:t>8,900+</a:t>
            </a:r>
          </a:p>
          <a:p>
            <a:pPr algn="ctr"/>
            <a:r>
              <a:rPr lang="en-US" dirty="0">
                <a:solidFill>
                  <a:srgbClr val="000000"/>
                </a:solidFill>
                <a:latin typeface="Arial"/>
                <a:cs typeface="Arial"/>
              </a:rPr>
              <a:t>caregivers, representing 34 countries, viewed </a:t>
            </a:r>
            <a:r>
              <a:rPr lang="en-US">
                <a:solidFill>
                  <a:srgbClr val="000000"/>
                </a:solidFill>
                <a:latin typeface="Arial"/>
                <a:cs typeface="Arial"/>
              </a:rPr>
              <a:t>our Schwartz Compassion in Action webinars and online resources.</a:t>
            </a:r>
            <a:endParaRPr lang="en-US"/>
          </a:p>
          <a:p>
            <a:pPr algn="ctr"/>
            <a:endParaRPr lang="en-US"/>
          </a:p>
        </p:txBody>
      </p:sp>
    </p:spTree>
    <p:extLst>
      <p:ext uri="{BB962C8B-B14F-4D97-AF65-F5344CB8AC3E}">
        <p14:creationId xmlns:p14="http://schemas.microsoft.com/office/powerpoint/2010/main" val="223845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5BB12-CB73-AB71-89DC-1F3C5E45CF5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290AB1C-9014-293A-333B-A03825919FEF}"/>
              </a:ext>
            </a:extLst>
          </p:cNvPr>
          <p:cNvSpPr>
            <a:spLocks noGrp="1" noRot="1" noMove="1" noResize="1" noEditPoints="1" noAdjustHandles="1" noChangeArrowheads="1" noChangeShapeType="1"/>
          </p:cNvSpPr>
          <p:nvPr/>
        </p:nvSpPr>
        <p:spPr>
          <a:xfrm>
            <a:off x="0" y="0"/>
            <a:ext cx="5772647" cy="64246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Content Placeholder 1">
            <a:extLst>
              <a:ext uri="{FF2B5EF4-FFF2-40B4-BE49-F238E27FC236}">
                <a16:creationId xmlns:a16="http://schemas.microsoft.com/office/drawing/2014/main" id="{806F05F6-CCBF-C455-83B8-BCE2408141BE}"/>
              </a:ext>
            </a:extLst>
          </p:cNvPr>
          <p:cNvSpPr>
            <a:spLocks noGrp="1"/>
          </p:cNvSpPr>
          <p:nvPr>
            <p:ph sz="half" idx="13"/>
          </p:nvPr>
        </p:nvSpPr>
        <p:spPr>
          <a:xfrm>
            <a:off x="299485" y="3515284"/>
            <a:ext cx="4383833" cy="3844635"/>
          </a:xfrm>
        </p:spPr>
        <p:txBody>
          <a:bodyPr>
            <a:normAutofit/>
          </a:bodyPr>
          <a:lstStyle/>
          <a:p>
            <a:pPr marL="0" indent="0">
              <a:buNone/>
            </a:pPr>
            <a:r>
              <a:rPr lang="en-US" sz="2000" b="0">
                <a:solidFill>
                  <a:schemeClr val="bg1"/>
                </a:solidFill>
              </a:rPr>
              <a:t>The value and impact of a Schwartz Rounds program can be experienced in a variety of organization types. </a:t>
            </a:r>
          </a:p>
        </p:txBody>
      </p:sp>
      <p:sp>
        <p:nvSpPr>
          <p:cNvPr id="3" name="Title 2">
            <a:extLst>
              <a:ext uri="{FF2B5EF4-FFF2-40B4-BE49-F238E27FC236}">
                <a16:creationId xmlns:a16="http://schemas.microsoft.com/office/drawing/2014/main" id="{0A42DC45-11EC-1BFA-CEA0-F331A288FEC5}"/>
              </a:ext>
            </a:extLst>
          </p:cNvPr>
          <p:cNvSpPr>
            <a:spLocks noGrp="1"/>
          </p:cNvSpPr>
          <p:nvPr>
            <p:ph type="title"/>
          </p:nvPr>
        </p:nvSpPr>
        <p:spPr>
          <a:xfrm>
            <a:off x="299485" y="1731560"/>
            <a:ext cx="4700155" cy="1325563"/>
          </a:xfrm>
        </p:spPr>
        <p:txBody>
          <a:bodyPr>
            <a:normAutofit fontScale="90000"/>
          </a:bodyPr>
          <a:lstStyle/>
          <a:p>
            <a:r>
              <a:rPr lang="en-US">
                <a:solidFill>
                  <a:schemeClr val="bg1"/>
                </a:solidFill>
              </a:rPr>
              <a:t>Healthcare Organizations </a:t>
            </a:r>
            <a:br>
              <a:rPr lang="en-US">
                <a:solidFill>
                  <a:schemeClr val="bg1"/>
                </a:solidFill>
              </a:rPr>
            </a:br>
            <a:r>
              <a:rPr lang="en-US">
                <a:solidFill>
                  <a:schemeClr val="bg1"/>
                </a:solidFill>
              </a:rPr>
              <a:t>We Support</a:t>
            </a:r>
            <a:endParaRPr lang="en-US">
              <a:solidFill>
                <a:schemeClr val="bg1"/>
              </a:solidFill>
              <a:cs typeface="Arial"/>
            </a:endParaRPr>
          </a:p>
        </p:txBody>
      </p:sp>
      <p:pic>
        <p:nvPicPr>
          <p:cNvPr id="7" name="Picture 6">
            <a:extLst>
              <a:ext uri="{FF2B5EF4-FFF2-40B4-BE49-F238E27FC236}">
                <a16:creationId xmlns:a16="http://schemas.microsoft.com/office/drawing/2014/main" id="{790AC6AC-B847-F16A-1678-4507490B601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54700" y="0"/>
            <a:ext cx="6229350" cy="6229350"/>
          </a:xfrm>
          <a:prstGeom prst="rect">
            <a:avLst/>
          </a:prstGeom>
        </p:spPr>
      </p:pic>
    </p:spTree>
    <p:extLst>
      <p:ext uri="{BB962C8B-B14F-4D97-AF65-F5344CB8AC3E}">
        <p14:creationId xmlns:p14="http://schemas.microsoft.com/office/powerpoint/2010/main" val="30385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5F61E-A8BD-5E54-F8AE-5C1151A2E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253CC-5B95-58E4-6409-2E41DDD0D0D2}"/>
              </a:ext>
            </a:extLst>
          </p:cNvPr>
          <p:cNvSpPr>
            <a:spLocks noGrp="1"/>
          </p:cNvSpPr>
          <p:nvPr>
            <p:ph type="ctrTitle"/>
          </p:nvPr>
        </p:nvSpPr>
        <p:spPr>
          <a:xfrm>
            <a:off x="914400" y="1384756"/>
            <a:ext cx="10363200" cy="2387600"/>
          </a:xfrm>
        </p:spPr>
        <p:txBody>
          <a:bodyPr/>
          <a:lstStyle/>
          <a:p>
            <a:r>
              <a:rPr lang="en-US"/>
              <a:t>The Case for Adoption NOW</a:t>
            </a:r>
          </a:p>
        </p:txBody>
      </p:sp>
    </p:spTree>
    <p:extLst>
      <p:ext uri="{BB962C8B-B14F-4D97-AF65-F5344CB8AC3E}">
        <p14:creationId xmlns:p14="http://schemas.microsoft.com/office/powerpoint/2010/main" val="414487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73DC4-BFD4-9F1F-AF2F-FF024B35388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980428-63BC-0A41-AD29-83F27C772D13}"/>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Title 1">
            <a:extLst>
              <a:ext uri="{FF2B5EF4-FFF2-40B4-BE49-F238E27FC236}">
                <a16:creationId xmlns:a16="http://schemas.microsoft.com/office/drawing/2014/main" id="{50DCC756-16C6-4450-90A6-6F1FF8A6AE37}"/>
              </a:ext>
            </a:extLst>
          </p:cNvPr>
          <p:cNvSpPr>
            <a:spLocks noGrp="1"/>
          </p:cNvSpPr>
          <p:nvPr>
            <p:ph type="title"/>
          </p:nvPr>
        </p:nvSpPr>
        <p:spPr>
          <a:xfrm>
            <a:off x="-1" y="289821"/>
            <a:ext cx="12191999" cy="1325563"/>
          </a:xfrm>
        </p:spPr>
        <p:txBody>
          <a:bodyPr>
            <a:normAutofit/>
          </a:bodyPr>
          <a:lstStyle/>
          <a:p>
            <a:pPr algn="ctr"/>
            <a:r>
              <a:rPr lang="en-US" sz="3200">
                <a:solidFill>
                  <a:schemeClr val="bg1"/>
                </a:solidFill>
              </a:rPr>
              <a:t>How Will the Schwartz Rounds Program </a:t>
            </a:r>
            <a:br>
              <a:rPr lang="en-US" sz="3200">
                <a:solidFill>
                  <a:schemeClr val="bg1"/>
                </a:solidFill>
              </a:rPr>
            </a:br>
            <a:r>
              <a:rPr lang="en-US" sz="3200">
                <a:solidFill>
                  <a:schemeClr val="bg1"/>
                </a:solidFill>
              </a:rPr>
              <a:t>Benefit Our Organization?</a:t>
            </a:r>
          </a:p>
        </p:txBody>
      </p:sp>
      <p:pic>
        <p:nvPicPr>
          <p:cNvPr id="5" name="Picture 4">
            <a:extLst>
              <a:ext uri="{FF2B5EF4-FFF2-40B4-BE49-F238E27FC236}">
                <a16:creationId xmlns:a16="http://schemas.microsoft.com/office/drawing/2014/main" id="{A7C1E9B4-960F-B83B-5507-F2D5DBC9992E}"/>
              </a:ext>
            </a:extLst>
          </p:cNvPr>
          <p:cNvPicPr>
            <a:picLocks noChangeAspect="1"/>
          </p:cNvPicPr>
          <p:nvPr/>
        </p:nvPicPr>
        <p:blipFill>
          <a:blip r:embed="rId2"/>
          <a:stretch>
            <a:fillRect/>
          </a:stretch>
        </p:blipFill>
        <p:spPr>
          <a:xfrm>
            <a:off x="0" y="2017223"/>
            <a:ext cx="12191999" cy="3855220"/>
          </a:xfrm>
          <a:prstGeom prst="rect">
            <a:avLst/>
          </a:prstGeom>
        </p:spPr>
      </p:pic>
    </p:spTree>
    <p:extLst>
      <p:ext uri="{BB962C8B-B14F-4D97-AF65-F5344CB8AC3E}">
        <p14:creationId xmlns:p14="http://schemas.microsoft.com/office/powerpoint/2010/main" val="219333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BE0530-9D48-96BA-6E5F-E67ED9A858A2}"/>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10" name="Rectangle 9">
            <a:extLst>
              <a:ext uri="{FF2B5EF4-FFF2-40B4-BE49-F238E27FC236}">
                <a16:creationId xmlns:a16="http://schemas.microsoft.com/office/drawing/2014/main" id="{DBBA24CE-9214-CC24-CDB3-EB12A3DCA08E}"/>
              </a:ext>
            </a:extLst>
          </p:cNvPr>
          <p:cNvSpPr/>
          <p:nvPr/>
        </p:nvSpPr>
        <p:spPr>
          <a:xfrm>
            <a:off x="591554" y="4430285"/>
            <a:ext cx="11068050" cy="1821891"/>
          </a:xfrm>
          <a:prstGeom prst="rect">
            <a:avLst/>
          </a:prstGeom>
          <a:solidFill>
            <a:schemeClr val="bg1"/>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9" name="Rectangle 8">
            <a:extLst>
              <a:ext uri="{FF2B5EF4-FFF2-40B4-BE49-F238E27FC236}">
                <a16:creationId xmlns:a16="http://schemas.microsoft.com/office/drawing/2014/main" id="{EE0961D6-101C-89CE-13C6-E4BD58DAB836}"/>
              </a:ext>
            </a:extLst>
          </p:cNvPr>
          <p:cNvSpPr/>
          <p:nvPr/>
        </p:nvSpPr>
        <p:spPr>
          <a:xfrm>
            <a:off x="581025" y="981782"/>
            <a:ext cx="11068050" cy="3273592"/>
          </a:xfrm>
          <a:prstGeom prst="rect">
            <a:avLst/>
          </a:prstGeom>
          <a:solidFill>
            <a:schemeClr val="bg1"/>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Content Placeholder 1">
            <a:extLst>
              <a:ext uri="{FF2B5EF4-FFF2-40B4-BE49-F238E27FC236}">
                <a16:creationId xmlns:a16="http://schemas.microsoft.com/office/drawing/2014/main" id="{69FADE68-770C-1607-9B03-5F3423C31E41}"/>
              </a:ext>
            </a:extLst>
          </p:cNvPr>
          <p:cNvSpPr>
            <a:spLocks noGrp="1"/>
          </p:cNvSpPr>
          <p:nvPr>
            <p:ph sz="half" idx="13"/>
          </p:nvPr>
        </p:nvSpPr>
        <p:spPr>
          <a:xfrm>
            <a:off x="2099418" y="1123099"/>
            <a:ext cx="9222944" cy="3381217"/>
          </a:xfrm>
          <a:noFill/>
          <a:ln>
            <a:noFill/>
          </a:ln>
        </p:spPr>
        <p:txBody>
          <a:bodyPr vert="horz" lIns="91440" tIns="45720" rIns="91440" bIns="45720" rtlCol="0" anchor="t">
            <a:noAutofit/>
          </a:bodyPr>
          <a:lstStyle/>
          <a:p>
            <a:pPr marL="0" indent="0">
              <a:buNone/>
            </a:pPr>
            <a:r>
              <a:rPr lang="en-US" sz="1600" b="0" dirty="0">
                <a:solidFill>
                  <a:schemeClr val="accent1"/>
                </a:solidFill>
                <a:latin typeface="+mj-lt"/>
                <a:cs typeface="Calibri"/>
              </a:rPr>
              <a:t>			</a:t>
            </a:r>
            <a:r>
              <a:rPr lang="en-US" sz="1800" dirty="0">
                <a:solidFill>
                  <a:schemeClr val="accent1"/>
                </a:solidFill>
                <a:latin typeface="+mj-lt"/>
                <a:cs typeface="Calibri"/>
              </a:rPr>
              <a:t>DECREASED COSTS</a:t>
            </a:r>
          </a:p>
          <a:p>
            <a:pPr marL="0" indent="0">
              <a:lnSpc>
                <a:spcPct val="100000"/>
              </a:lnSpc>
              <a:buNone/>
            </a:pPr>
            <a:r>
              <a:rPr lang="en-US" sz="1600" i="0" dirty="0">
                <a:solidFill>
                  <a:schemeClr val="accent1"/>
                </a:solidFill>
                <a:effectLst/>
                <a:latin typeface="+mj-lt"/>
                <a:cs typeface="Calibri" panose="020F0502020204030204" pitchFamily="34" charset="0"/>
              </a:rPr>
              <a:t>Reduced Burnout </a:t>
            </a:r>
            <a:r>
              <a:rPr lang="en-US" sz="1600" b="0" i="0" dirty="0">
                <a:solidFill>
                  <a:schemeClr val="accent1"/>
                </a:solidFill>
                <a:effectLst/>
                <a:latin typeface="+mj-lt"/>
                <a:cs typeface="Calibri" panose="020F0502020204030204" pitchFamily="34" charset="0"/>
              </a:rPr>
              <a:t>(</a:t>
            </a:r>
            <a:r>
              <a:rPr lang="en-US" sz="1600" b="0" dirty="0">
                <a:solidFill>
                  <a:schemeClr val="accent1"/>
                </a:solidFill>
                <a:latin typeface="+mj-lt"/>
                <a:cs typeface="Calibri" panose="020F0502020204030204" pitchFamily="34" charset="0"/>
              </a:rPr>
              <a:t>estimated to cost US $4.6 billion/yr)</a:t>
            </a:r>
            <a:endParaRPr lang="en-US" sz="1600" b="0" i="0" dirty="0">
              <a:solidFill>
                <a:schemeClr val="accent1"/>
              </a:solidFill>
              <a:effectLst/>
              <a:latin typeface="+mj-lt"/>
              <a:cs typeface="Calibri" panose="020F0502020204030204" pitchFamily="34" charset="0"/>
            </a:endParaRPr>
          </a:p>
          <a:p>
            <a:pPr lvl="1">
              <a:lnSpc>
                <a:spcPct val="100000"/>
              </a:lnSpc>
            </a:pPr>
            <a:r>
              <a:rPr lang="en-US" sz="1600" i="0" dirty="0">
                <a:solidFill>
                  <a:schemeClr val="accent1"/>
                </a:solidFill>
                <a:effectLst/>
                <a:latin typeface="+mj-lt"/>
                <a:cs typeface="Calibri"/>
              </a:rPr>
              <a:t>Reduced </a:t>
            </a:r>
            <a:r>
              <a:rPr lang="en-US" sz="1600" dirty="0">
                <a:solidFill>
                  <a:schemeClr val="accent1"/>
                </a:solidFill>
                <a:latin typeface="+mj-lt"/>
                <a:cs typeface="Calibri"/>
              </a:rPr>
              <a:t>t</a:t>
            </a:r>
            <a:r>
              <a:rPr lang="en-US" sz="1600" i="0" dirty="0">
                <a:solidFill>
                  <a:schemeClr val="accent1"/>
                </a:solidFill>
                <a:effectLst/>
                <a:latin typeface="+mj-lt"/>
                <a:cs typeface="Calibri"/>
              </a:rPr>
              <a:t>urnover </a:t>
            </a:r>
            <a:r>
              <a:rPr lang="en-US" sz="1600" dirty="0">
                <a:solidFill>
                  <a:schemeClr val="accent1"/>
                </a:solidFill>
                <a:latin typeface="+mj-lt"/>
                <a:cs typeface="Calibri"/>
              </a:rPr>
              <a:t>and</a:t>
            </a:r>
            <a:r>
              <a:rPr lang="en-US" sz="1600" i="0" dirty="0">
                <a:solidFill>
                  <a:schemeClr val="accent1"/>
                </a:solidFill>
                <a:effectLst/>
                <a:latin typeface="+mj-lt"/>
                <a:cs typeface="Calibri"/>
              </a:rPr>
              <a:t> vacancy</a:t>
            </a:r>
            <a:r>
              <a:rPr lang="en-US" sz="1600" dirty="0">
                <a:solidFill>
                  <a:schemeClr val="accent1"/>
                </a:solidFill>
                <a:latin typeface="+mj-lt"/>
                <a:cs typeface="Calibri"/>
              </a:rPr>
              <a:t> </a:t>
            </a:r>
            <a:r>
              <a:rPr lang="en-US" sz="1600" dirty="0">
                <a:solidFill>
                  <a:schemeClr val="accent1"/>
                </a:solidFill>
                <a:latin typeface="+mj-lt"/>
                <a:cs typeface="Calibri"/>
                <a:sym typeface="Wingdings" pitchFamily="2" charset="2"/>
              </a:rPr>
              <a:t> Reduced coverage and replacement costs</a:t>
            </a:r>
            <a:endParaRPr lang="en-US" sz="1600" dirty="0">
              <a:solidFill>
                <a:schemeClr val="accent1"/>
              </a:solidFill>
              <a:latin typeface="+mj-lt"/>
              <a:cs typeface="Calibri"/>
            </a:endParaRPr>
          </a:p>
          <a:p>
            <a:pPr lvl="2">
              <a:lnSpc>
                <a:spcPct val="100000"/>
              </a:lnSpc>
            </a:pPr>
            <a:r>
              <a:rPr lang="en-US" sz="1600" dirty="0">
                <a:solidFill>
                  <a:schemeClr val="accent1"/>
                </a:solidFill>
                <a:latin typeface="+mj-lt"/>
                <a:cs typeface="Calibri" panose="020F0502020204030204" pitchFamily="34" charset="0"/>
              </a:rPr>
              <a:t>Average cost of replacing a staff </a:t>
            </a:r>
            <a:r>
              <a:rPr lang="en-US" sz="1600">
                <a:solidFill>
                  <a:schemeClr val="accent1"/>
                </a:solidFill>
                <a:latin typeface="+mj-lt"/>
                <a:cs typeface="Calibri" panose="020F0502020204030204" pitchFamily="34" charset="0"/>
              </a:rPr>
              <a:t>nurse ~60,000.</a:t>
            </a:r>
            <a:endParaRPr lang="en-US" sz="1600" dirty="0">
              <a:solidFill>
                <a:schemeClr val="accent1"/>
              </a:solidFill>
              <a:latin typeface="+mj-lt"/>
              <a:cs typeface="Calibri" panose="020F0502020204030204" pitchFamily="34" charset="0"/>
            </a:endParaRPr>
          </a:p>
          <a:p>
            <a:pPr lvl="2">
              <a:lnSpc>
                <a:spcPct val="100000"/>
              </a:lnSpc>
            </a:pPr>
            <a:r>
              <a:rPr lang="en-US" sz="1600" dirty="0">
                <a:solidFill>
                  <a:schemeClr val="accent1"/>
                </a:solidFill>
                <a:latin typeface="+mj-lt"/>
                <a:cs typeface="Calibri" panose="020F0502020204030204" pitchFamily="34" charset="0"/>
              </a:rPr>
              <a:t>Average cost of replacing a physician $500,000 – $1,000,000</a:t>
            </a:r>
            <a:endParaRPr lang="en-US" sz="1600" i="0" dirty="0">
              <a:solidFill>
                <a:schemeClr val="accent1"/>
              </a:solidFill>
              <a:effectLst/>
              <a:latin typeface="+mj-lt"/>
              <a:cs typeface="Calibri" panose="020F0502020204030204" pitchFamily="34" charset="0"/>
            </a:endParaRPr>
          </a:p>
          <a:p>
            <a:pPr lvl="1">
              <a:lnSpc>
                <a:spcPct val="100000"/>
              </a:lnSpc>
            </a:pPr>
            <a:r>
              <a:rPr lang="en-US" sz="1600" dirty="0">
                <a:solidFill>
                  <a:schemeClr val="accent1"/>
                </a:solidFill>
                <a:latin typeface="+mj-lt"/>
                <a:cs typeface="Calibri" panose="020F0502020204030204" pitchFamily="34" charset="0"/>
              </a:rPr>
              <a:t>Reduced mental/physical health costs and sick-time</a:t>
            </a:r>
          </a:p>
          <a:p>
            <a:pPr marL="0" indent="0">
              <a:lnSpc>
                <a:spcPct val="100000"/>
              </a:lnSpc>
              <a:buNone/>
            </a:pPr>
            <a:r>
              <a:rPr lang="en-US" sz="1600" dirty="0">
                <a:solidFill>
                  <a:schemeClr val="accent1"/>
                </a:solidFill>
                <a:latin typeface="+mj-lt"/>
                <a:cs typeface="Calibri" panose="020F0502020204030204" pitchFamily="34" charset="0"/>
              </a:rPr>
              <a:t>Reduced Utilization </a:t>
            </a:r>
            <a:r>
              <a:rPr lang="en-US" sz="1600" b="0" dirty="0">
                <a:solidFill>
                  <a:schemeClr val="accent1"/>
                </a:solidFill>
                <a:latin typeface="+mj-lt"/>
                <a:cs typeface="Calibri" panose="020F0502020204030204" pitchFamily="34" charset="0"/>
              </a:rPr>
              <a:t>of Diagnostic Tests, End-of-Life ICU Utilization, Readmissions</a:t>
            </a:r>
          </a:p>
          <a:p>
            <a:pPr marL="0" indent="0">
              <a:lnSpc>
                <a:spcPct val="100000"/>
              </a:lnSpc>
              <a:buNone/>
            </a:pPr>
            <a:r>
              <a:rPr lang="en-US" sz="1600" dirty="0">
                <a:solidFill>
                  <a:schemeClr val="accent1"/>
                </a:solidFill>
                <a:latin typeface="+mj-lt"/>
                <a:cs typeface="Calibri" panose="020F0502020204030204" pitchFamily="34" charset="0"/>
              </a:rPr>
              <a:t>Reduced Adverse Events/Medical Errors </a:t>
            </a:r>
            <a:r>
              <a:rPr lang="en-US" sz="1600" b="0" dirty="0">
                <a:solidFill>
                  <a:schemeClr val="accent1"/>
                </a:solidFill>
                <a:latin typeface="+mj-lt"/>
                <a:cs typeface="Calibri" panose="020F0502020204030204" pitchFamily="34" charset="0"/>
              </a:rPr>
              <a:t>(estimated to cost U.S. $20 billion/yr)</a:t>
            </a:r>
          </a:p>
          <a:p>
            <a:pPr lvl="1">
              <a:lnSpc>
                <a:spcPct val="100000"/>
              </a:lnSpc>
            </a:pPr>
            <a:r>
              <a:rPr lang="en-US" sz="1600" dirty="0">
                <a:solidFill>
                  <a:schemeClr val="accent1"/>
                </a:solidFill>
                <a:latin typeface="+mj-lt"/>
                <a:cs typeface="Calibri" panose="020F0502020204030204" pitchFamily="34" charset="0"/>
              </a:rPr>
              <a:t>Fewer malpractice claims, lower premiums</a:t>
            </a:r>
            <a:r>
              <a:rPr lang="en-US" sz="1600" b="0" dirty="0">
                <a:solidFill>
                  <a:schemeClr val="accent1"/>
                </a:solidFill>
                <a:effectLst/>
                <a:latin typeface="+mj-lt"/>
                <a:cs typeface="Calibri" panose="020F0502020204030204" pitchFamily="34" charset="0"/>
              </a:rPr>
              <a:t>	</a:t>
            </a:r>
            <a:endParaRPr lang="en-US" sz="1800" b="0" dirty="0">
              <a:solidFill>
                <a:schemeClr val="accent1"/>
              </a:solidFill>
              <a:latin typeface="+mj-lt"/>
              <a:cs typeface="Calibri" panose="020F0502020204030204" pitchFamily="34" charset="0"/>
              <a:sym typeface="Wingdings" pitchFamily="2" charset="2"/>
            </a:endParaRPr>
          </a:p>
        </p:txBody>
      </p:sp>
      <p:sp>
        <p:nvSpPr>
          <p:cNvPr id="3" name="Title 2">
            <a:extLst>
              <a:ext uri="{FF2B5EF4-FFF2-40B4-BE49-F238E27FC236}">
                <a16:creationId xmlns:a16="http://schemas.microsoft.com/office/drawing/2014/main" id="{DBA1F05F-7B95-2AEB-E5AB-1303C2E9F84F}"/>
              </a:ext>
            </a:extLst>
          </p:cNvPr>
          <p:cNvSpPr>
            <a:spLocks noGrp="1"/>
          </p:cNvSpPr>
          <p:nvPr>
            <p:ph type="title"/>
          </p:nvPr>
        </p:nvSpPr>
        <p:spPr>
          <a:xfrm>
            <a:off x="0" y="236151"/>
            <a:ext cx="12192000" cy="620798"/>
          </a:xfrm>
        </p:spPr>
        <p:txBody>
          <a:bodyPr>
            <a:normAutofit/>
          </a:bodyPr>
          <a:lstStyle/>
          <a:p>
            <a:pPr algn="ctr"/>
            <a:r>
              <a:rPr lang="en-US" sz="3000">
                <a:solidFill>
                  <a:schemeClr val="bg1"/>
                </a:solidFill>
                <a:ea typeface="+mn-ea"/>
                <a:cs typeface="Arial" panose="020B0604020202020204" pitchFamily="34" charset="0"/>
              </a:rPr>
              <a:t>The Business Case: </a:t>
            </a:r>
            <a:r>
              <a:rPr lang="en-US" sz="3000" b="0">
                <a:solidFill>
                  <a:schemeClr val="bg1"/>
                </a:solidFill>
                <a:ea typeface="+mn-ea"/>
                <a:cs typeface="Arial" panose="020B0604020202020204" pitchFamily="34" charset="0"/>
              </a:rPr>
              <a:t>Reduced Costs and Stronger Performance</a:t>
            </a:r>
          </a:p>
        </p:txBody>
      </p:sp>
      <p:sp>
        <p:nvSpPr>
          <p:cNvPr id="5" name="Up Arrow 4">
            <a:extLst>
              <a:ext uri="{FF2B5EF4-FFF2-40B4-BE49-F238E27FC236}">
                <a16:creationId xmlns:a16="http://schemas.microsoft.com/office/drawing/2014/main" id="{738BEB3B-5012-B1C4-237D-C75B4D68B8DD}"/>
              </a:ext>
            </a:extLst>
          </p:cNvPr>
          <p:cNvSpPr/>
          <p:nvPr/>
        </p:nvSpPr>
        <p:spPr>
          <a:xfrm>
            <a:off x="869638" y="4718264"/>
            <a:ext cx="557850" cy="1313651"/>
          </a:xfrm>
          <a:prstGeom prst="upArrow">
            <a:avLst/>
          </a:prstGeom>
          <a:gradFill>
            <a:gsLst>
              <a:gs pos="0">
                <a:schemeClr val="accent2"/>
              </a:gs>
              <a:gs pos="31000">
                <a:schemeClr val="accent5"/>
              </a:gs>
              <a:gs pos="67000">
                <a:schemeClr val="accent5">
                  <a:lumMod val="60000"/>
                  <a:lumOff val="40000"/>
                </a:schemeClr>
              </a:gs>
              <a:gs pos="100000">
                <a:schemeClr val="accent5">
                  <a:lumMod val="20000"/>
                  <a:lumOff val="80000"/>
                </a:schemeClr>
              </a:gs>
            </a:gsLst>
            <a:lin ang="5400000" scaled="1"/>
          </a:gra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6" name="Up Arrow 5">
            <a:extLst>
              <a:ext uri="{FF2B5EF4-FFF2-40B4-BE49-F238E27FC236}">
                <a16:creationId xmlns:a16="http://schemas.microsoft.com/office/drawing/2014/main" id="{2A28A529-5A7D-81F0-7579-6FB922DF35CD}"/>
              </a:ext>
            </a:extLst>
          </p:cNvPr>
          <p:cNvSpPr/>
          <p:nvPr/>
        </p:nvSpPr>
        <p:spPr>
          <a:xfrm rot="10800000">
            <a:off x="804252" y="1256293"/>
            <a:ext cx="688622" cy="2791831"/>
          </a:xfrm>
          <a:prstGeom prst="upArrow">
            <a:avLst/>
          </a:prstGeom>
          <a:gradFill>
            <a:gsLst>
              <a:gs pos="0">
                <a:schemeClr val="accent4">
                  <a:lumMod val="20000"/>
                  <a:lumOff val="80000"/>
                </a:schemeClr>
              </a:gs>
              <a:gs pos="31000">
                <a:schemeClr val="accent4">
                  <a:lumMod val="40000"/>
                  <a:lumOff val="60000"/>
                </a:schemeClr>
              </a:gs>
              <a:gs pos="67000">
                <a:schemeClr val="accent4">
                  <a:lumMod val="60000"/>
                  <a:lumOff val="40000"/>
                </a:schemeClr>
              </a:gs>
              <a:gs pos="100000">
                <a:schemeClr val="accent4"/>
              </a:gs>
            </a:gsLst>
            <a:lin ang="5400000" scaled="1"/>
          </a:gra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8" name="TextBox 7">
            <a:extLst>
              <a:ext uri="{FF2B5EF4-FFF2-40B4-BE49-F238E27FC236}">
                <a16:creationId xmlns:a16="http://schemas.microsoft.com/office/drawing/2014/main" id="{B8C258A1-EC1E-9A23-51B9-BB3766FEF39F}"/>
              </a:ext>
            </a:extLst>
          </p:cNvPr>
          <p:cNvSpPr txBox="1"/>
          <p:nvPr/>
        </p:nvSpPr>
        <p:spPr>
          <a:xfrm>
            <a:off x="2099418" y="4612552"/>
            <a:ext cx="9285820" cy="1419363"/>
          </a:xfrm>
          <a:prstGeom prst="rect">
            <a:avLst/>
          </a:prstGeom>
          <a:noFill/>
          <a:ln>
            <a:solidFill>
              <a:schemeClr val="tx1"/>
            </a:solidFill>
          </a:ln>
        </p:spPr>
        <p:txBody>
          <a:bodyPr wrap="square" lIns="91440" tIns="45720" rIns="91440" bIns="45720" anchor="t">
            <a:spAutoFit/>
          </a:bodyPr>
          <a:lstStyle/>
          <a:p>
            <a:pPr marL="0" indent="0">
              <a:lnSpc>
                <a:spcPct val="110000"/>
              </a:lnSpc>
              <a:spcAft>
                <a:spcPts val="600"/>
              </a:spcAft>
              <a:buNone/>
            </a:pPr>
            <a:r>
              <a:rPr lang="en-US" sz="1600" dirty="0">
                <a:solidFill>
                  <a:schemeClr val="accent1"/>
                </a:solidFill>
                <a:latin typeface="+mj-lt"/>
                <a:cs typeface="Calibri"/>
              </a:rPr>
              <a:t>						</a:t>
            </a:r>
            <a:r>
              <a:rPr lang="en-US" b="1">
                <a:solidFill>
                  <a:schemeClr val="accent1"/>
                </a:solidFill>
                <a:effectLst/>
                <a:latin typeface="+mj-lt"/>
                <a:cs typeface="Calibri"/>
              </a:rPr>
              <a:t>INCREASED REVENUE</a:t>
            </a:r>
            <a:endParaRPr lang="en-US" b="1">
              <a:solidFill>
                <a:schemeClr val="accent1"/>
              </a:solidFill>
              <a:latin typeface="+mj-lt"/>
              <a:cs typeface="Calibri"/>
            </a:endParaRPr>
          </a:p>
          <a:p>
            <a:pPr marL="0" indent="0">
              <a:lnSpc>
                <a:spcPct val="110000"/>
              </a:lnSpc>
              <a:spcAft>
                <a:spcPts val="600"/>
              </a:spcAft>
              <a:buNone/>
            </a:pPr>
            <a:r>
              <a:rPr lang="en-US" sz="1600" b="1" dirty="0">
                <a:solidFill>
                  <a:schemeClr val="accent1"/>
                </a:solidFill>
                <a:latin typeface="+mj-lt"/>
                <a:cs typeface="Calibri"/>
              </a:rPr>
              <a:t>Increased Patient Revenue Growth</a:t>
            </a:r>
            <a:r>
              <a:rPr lang="en-US" sz="1600">
                <a:solidFill>
                  <a:schemeClr val="accent1"/>
                </a:solidFill>
                <a:latin typeface="+mj-lt"/>
                <a:cs typeface="Calibri"/>
              </a:rPr>
              <a:t> from improved loyalty and reputational benefits</a:t>
            </a:r>
            <a:endParaRPr lang="en-US" sz="1600">
              <a:solidFill>
                <a:schemeClr val="accent1"/>
              </a:solidFill>
              <a:latin typeface="+mj-lt"/>
              <a:cs typeface="Calibri"/>
              <a:sym typeface="Wingdings" pitchFamily="2" charset="2"/>
            </a:endParaRPr>
          </a:p>
          <a:p>
            <a:pPr marL="0" indent="0">
              <a:lnSpc>
                <a:spcPct val="110000"/>
              </a:lnSpc>
              <a:spcAft>
                <a:spcPts val="600"/>
              </a:spcAft>
              <a:buNone/>
            </a:pPr>
            <a:r>
              <a:rPr lang="en-US" sz="1600" b="1">
                <a:solidFill>
                  <a:schemeClr val="accent1"/>
                </a:solidFill>
                <a:latin typeface="+mj-lt"/>
                <a:cs typeface="Calibri" panose="020F0502020204030204" pitchFamily="34" charset="0"/>
                <a:sym typeface="Wingdings" pitchFamily="2" charset="2"/>
              </a:rPr>
              <a:t>Improved Caregiver Productivity</a:t>
            </a:r>
          </a:p>
          <a:p>
            <a:pPr marL="0" indent="0">
              <a:lnSpc>
                <a:spcPct val="110000"/>
              </a:lnSpc>
              <a:spcAft>
                <a:spcPts val="600"/>
              </a:spcAft>
              <a:buNone/>
            </a:pPr>
            <a:r>
              <a:rPr lang="en-US" sz="1600" b="1">
                <a:solidFill>
                  <a:schemeClr val="accent1"/>
                </a:solidFill>
                <a:latin typeface="+mj-lt"/>
                <a:cs typeface="Calibri" panose="020F0502020204030204" pitchFamily="34" charset="0"/>
                <a:sym typeface="Wingdings" pitchFamily="2" charset="2"/>
              </a:rPr>
              <a:t>Improved Provider Retention</a:t>
            </a:r>
            <a:endParaRPr lang="en-US" sz="1600">
              <a:solidFill>
                <a:schemeClr val="accent1"/>
              </a:solidFill>
              <a:latin typeface="+mj-lt"/>
            </a:endParaRPr>
          </a:p>
        </p:txBody>
      </p:sp>
      <p:sp>
        <p:nvSpPr>
          <p:cNvPr id="7" name="TextBox 6">
            <a:extLst>
              <a:ext uri="{FF2B5EF4-FFF2-40B4-BE49-F238E27FC236}">
                <a16:creationId xmlns:a16="http://schemas.microsoft.com/office/drawing/2014/main" id="{B7B51D07-D183-2952-CB5D-C256338281AE}"/>
              </a:ext>
            </a:extLst>
          </p:cNvPr>
          <p:cNvSpPr txBox="1"/>
          <p:nvPr/>
        </p:nvSpPr>
        <p:spPr>
          <a:xfrm>
            <a:off x="6253327" y="6488001"/>
            <a:ext cx="5976602" cy="276999"/>
          </a:xfrm>
          <a:prstGeom prst="rect">
            <a:avLst/>
          </a:prstGeom>
          <a:noFill/>
        </p:spPr>
        <p:txBody>
          <a:bodyPr wrap="square" rtlCol="0">
            <a:spAutoFit/>
          </a:bodyPr>
          <a:lstStyle/>
          <a:p>
            <a:pPr algn="r"/>
            <a:r>
              <a:rPr lang="en-US" sz="1200">
                <a:solidFill>
                  <a:schemeClr val="bg1"/>
                </a:solidFill>
              </a:rPr>
              <a:t>See Schwartz Center Research Summary for references.</a:t>
            </a:r>
          </a:p>
        </p:txBody>
      </p:sp>
    </p:spTree>
    <p:extLst>
      <p:ext uri="{BB962C8B-B14F-4D97-AF65-F5344CB8AC3E}">
        <p14:creationId xmlns:p14="http://schemas.microsoft.com/office/powerpoint/2010/main" val="134801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AE45B-3432-CF90-BCFE-B90F2375F2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DD29D0-658E-3828-D969-409FFA678E73}"/>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12" name="Rectangle 11">
            <a:extLst>
              <a:ext uri="{FF2B5EF4-FFF2-40B4-BE49-F238E27FC236}">
                <a16:creationId xmlns:a16="http://schemas.microsoft.com/office/drawing/2014/main" id="{7B073462-018D-7070-8B10-978C2DAFEDB5}"/>
              </a:ext>
            </a:extLst>
          </p:cNvPr>
          <p:cNvSpPr/>
          <p:nvPr/>
        </p:nvSpPr>
        <p:spPr>
          <a:xfrm>
            <a:off x="6265612" y="1905707"/>
            <a:ext cx="5609231" cy="3889611"/>
          </a:xfrm>
          <a:prstGeom prst="rect">
            <a:avLst/>
          </a:prstGeom>
          <a:solidFill>
            <a:schemeClr val="bg1"/>
          </a:solidFill>
          <a:ln w="381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11" name="Rectangle 10">
            <a:extLst>
              <a:ext uri="{FF2B5EF4-FFF2-40B4-BE49-F238E27FC236}">
                <a16:creationId xmlns:a16="http://schemas.microsoft.com/office/drawing/2014/main" id="{5D8EF2E1-FBC8-9868-4554-45E9D65C3A53}"/>
              </a:ext>
            </a:extLst>
          </p:cNvPr>
          <p:cNvSpPr/>
          <p:nvPr/>
        </p:nvSpPr>
        <p:spPr>
          <a:xfrm>
            <a:off x="376732" y="1905706"/>
            <a:ext cx="5510527" cy="3889611"/>
          </a:xfrm>
          <a:prstGeom prst="rect">
            <a:avLst/>
          </a:prstGeom>
          <a:solidFill>
            <a:schemeClr val="bg1"/>
          </a:solidFill>
          <a:ln w="381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3" name="Title 2">
            <a:extLst>
              <a:ext uri="{FF2B5EF4-FFF2-40B4-BE49-F238E27FC236}">
                <a16:creationId xmlns:a16="http://schemas.microsoft.com/office/drawing/2014/main" id="{0F56225A-0741-80F1-959A-49B5AFE38C87}"/>
              </a:ext>
            </a:extLst>
          </p:cNvPr>
          <p:cNvSpPr>
            <a:spLocks noGrp="1"/>
          </p:cNvSpPr>
          <p:nvPr>
            <p:ph type="title"/>
          </p:nvPr>
        </p:nvSpPr>
        <p:spPr>
          <a:xfrm>
            <a:off x="0" y="268464"/>
            <a:ext cx="12192000" cy="1207911"/>
          </a:xfrm>
        </p:spPr>
        <p:txBody>
          <a:bodyPr>
            <a:normAutofit/>
          </a:bodyPr>
          <a:lstStyle/>
          <a:p>
            <a:pPr algn="ctr"/>
            <a:r>
              <a:rPr lang="en-US" sz="3600">
                <a:solidFill>
                  <a:schemeClr val="bg1"/>
                </a:solidFill>
              </a:rPr>
              <a:t>The Case for Compassion:</a:t>
            </a:r>
            <a:br>
              <a:rPr lang="en-US" sz="3600" dirty="0"/>
            </a:br>
            <a:r>
              <a:rPr lang="en-US" sz="3600" b="0">
                <a:solidFill>
                  <a:schemeClr val="bg1"/>
                </a:solidFill>
              </a:rPr>
              <a:t>A Strong Return on </a:t>
            </a:r>
            <a:r>
              <a:rPr lang="en-US" sz="3600" b="0" err="1">
                <a:solidFill>
                  <a:schemeClr val="bg1"/>
                </a:solidFill>
              </a:rPr>
              <a:t>Inve</a:t>
            </a:r>
            <a:r>
              <a:rPr lang="en-US" sz="3600" b="0" dirty="0">
                <a:solidFill>
                  <a:schemeClr val="bg1"/>
                </a:solidFill>
              </a:rPr>
              <a:t>stment</a:t>
            </a:r>
            <a:endParaRPr lang="en-US" sz="3600" b="0" dirty="0">
              <a:solidFill>
                <a:schemeClr val="bg1"/>
              </a:solidFill>
              <a:ea typeface="+mn-ea"/>
              <a:cs typeface="Arial" panose="020B0604020202020204" pitchFamily="34" charset="0"/>
            </a:endParaRPr>
          </a:p>
        </p:txBody>
      </p:sp>
      <p:sp>
        <p:nvSpPr>
          <p:cNvPr id="7" name="Text Placeholder 2">
            <a:extLst>
              <a:ext uri="{FF2B5EF4-FFF2-40B4-BE49-F238E27FC236}">
                <a16:creationId xmlns:a16="http://schemas.microsoft.com/office/drawing/2014/main" id="{5B8F4DE4-A0E0-9D70-0EA6-062D7AC4C8E3}"/>
              </a:ext>
            </a:extLst>
          </p:cNvPr>
          <p:cNvSpPr txBox="1">
            <a:spLocks/>
          </p:cNvSpPr>
          <p:nvPr/>
        </p:nvSpPr>
        <p:spPr>
          <a:xfrm>
            <a:off x="7389023" y="2075473"/>
            <a:ext cx="4426245" cy="3751793"/>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US" sz="2400">
                <a:solidFill>
                  <a:schemeClr val="accent1"/>
                </a:solidFill>
              </a:rPr>
              <a:t>Utilization of unnecessary resources and services (EOL care, diagnostic tests, readmissions)</a:t>
            </a:r>
          </a:p>
          <a:p>
            <a:pPr>
              <a:lnSpc>
                <a:spcPct val="120000"/>
              </a:lnSpc>
              <a:spcBef>
                <a:spcPts val="0"/>
              </a:spcBef>
              <a:spcAft>
                <a:spcPts val="600"/>
              </a:spcAft>
            </a:pPr>
            <a:r>
              <a:rPr lang="en-US" sz="2400">
                <a:solidFill>
                  <a:schemeClr val="accent1"/>
                </a:solidFill>
              </a:rPr>
              <a:t>Medical errors</a:t>
            </a:r>
          </a:p>
          <a:p>
            <a:pPr>
              <a:lnSpc>
                <a:spcPct val="120000"/>
              </a:lnSpc>
              <a:spcBef>
                <a:spcPts val="0"/>
              </a:spcBef>
              <a:spcAft>
                <a:spcPts val="600"/>
              </a:spcAft>
            </a:pPr>
            <a:r>
              <a:rPr lang="en-US" sz="2400">
                <a:solidFill>
                  <a:schemeClr val="accent1"/>
                </a:solidFill>
              </a:rPr>
              <a:t>Malpractice claims </a:t>
            </a:r>
          </a:p>
          <a:p>
            <a:pPr>
              <a:lnSpc>
                <a:spcPct val="120000"/>
              </a:lnSpc>
              <a:spcBef>
                <a:spcPts val="0"/>
              </a:spcBef>
              <a:spcAft>
                <a:spcPts val="600"/>
              </a:spcAft>
            </a:pPr>
            <a:r>
              <a:rPr lang="en-US" sz="2400">
                <a:solidFill>
                  <a:schemeClr val="accent1"/>
                </a:solidFill>
              </a:rPr>
              <a:t>Healthcare worker burnout</a:t>
            </a:r>
          </a:p>
          <a:p>
            <a:pPr>
              <a:lnSpc>
                <a:spcPct val="120000"/>
              </a:lnSpc>
              <a:spcBef>
                <a:spcPts val="0"/>
              </a:spcBef>
              <a:spcAft>
                <a:spcPts val="600"/>
              </a:spcAft>
            </a:pPr>
            <a:r>
              <a:rPr lang="en-US" sz="2400">
                <a:solidFill>
                  <a:schemeClr val="accent1"/>
                </a:solidFill>
              </a:rPr>
              <a:t>Lost provider revenue</a:t>
            </a:r>
          </a:p>
          <a:p>
            <a:pPr>
              <a:lnSpc>
                <a:spcPct val="120000"/>
              </a:lnSpc>
              <a:spcBef>
                <a:spcPts val="0"/>
              </a:spcBef>
              <a:spcAft>
                <a:spcPts val="600"/>
              </a:spcAft>
            </a:pPr>
            <a:r>
              <a:rPr lang="en-US" sz="2400">
                <a:solidFill>
                  <a:schemeClr val="accent1"/>
                </a:solidFill>
              </a:rPr>
              <a:t>Staff turnover and associated costs</a:t>
            </a:r>
            <a:endParaRPr lang="en-US" sz="2400">
              <a:solidFill>
                <a:schemeClr val="accent1"/>
              </a:solidFill>
              <a:cs typeface="Arial"/>
            </a:endParaRPr>
          </a:p>
          <a:p>
            <a:pPr>
              <a:lnSpc>
                <a:spcPct val="120000"/>
              </a:lnSpc>
              <a:spcBef>
                <a:spcPts val="0"/>
              </a:spcBef>
              <a:spcAft>
                <a:spcPts val="600"/>
              </a:spcAft>
            </a:pPr>
            <a:r>
              <a:rPr lang="en-US" sz="2400">
                <a:solidFill>
                  <a:schemeClr val="accent1"/>
                </a:solidFill>
              </a:rPr>
              <a:t>Vacancies, overtime, traveler costs</a:t>
            </a:r>
          </a:p>
        </p:txBody>
      </p:sp>
      <p:sp>
        <p:nvSpPr>
          <p:cNvPr id="8" name="Text Placeholder 2">
            <a:extLst>
              <a:ext uri="{FF2B5EF4-FFF2-40B4-BE49-F238E27FC236}">
                <a16:creationId xmlns:a16="http://schemas.microsoft.com/office/drawing/2014/main" id="{C64CE4CF-CCAA-774E-F6A0-DEA66F655940}"/>
              </a:ext>
            </a:extLst>
          </p:cNvPr>
          <p:cNvSpPr txBox="1">
            <a:spLocks/>
          </p:cNvSpPr>
          <p:nvPr/>
        </p:nvSpPr>
        <p:spPr>
          <a:xfrm>
            <a:off x="1302671" y="2226658"/>
            <a:ext cx="4401235" cy="39884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2000">
                <a:solidFill>
                  <a:schemeClr val="accent1"/>
                </a:solidFill>
              </a:rPr>
              <a:t>Better patient physical and mental health</a:t>
            </a:r>
          </a:p>
          <a:p>
            <a:pPr>
              <a:lnSpc>
                <a:spcPct val="100000"/>
              </a:lnSpc>
              <a:spcBef>
                <a:spcPts val="0"/>
              </a:spcBef>
              <a:spcAft>
                <a:spcPts val="600"/>
              </a:spcAft>
            </a:pPr>
            <a:r>
              <a:rPr lang="en-US" sz="2000">
                <a:solidFill>
                  <a:schemeClr val="accent1"/>
                </a:solidFill>
              </a:rPr>
              <a:t>Patient satisfaction and loyalty</a:t>
            </a:r>
            <a:endParaRPr lang="en-US" sz="2000">
              <a:solidFill>
                <a:schemeClr val="accent1"/>
              </a:solidFill>
              <a:cs typeface="Arial"/>
            </a:endParaRPr>
          </a:p>
          <a:p>
            <a:pPr>
              <a:lnSpc>
                <a:spcPct val="100000"/>
              </a:lnSpc>
              <a:spcBef>
                <a:spcPts val="0"/>
              </a:spcBef>
              <a:spcAft>
                <a:spcPts val="600"/>
              </a:spcAft>
            </a:pPr>
            <a:r>
              <a:rPr lang="en-US" sz="2000">
                <a:solidFill>
                  <a:schemeClr val="accent1"/>
                </a:solidFill>
              </a:rPr>
              <a:t>Healthcare worker physical and mental health</a:t>
            </a:r>
            <a:endParaRPr lang="en-US" sz="2000">
              <a:solidFill>
                <a:schemeClr val="accent1"/>
              </a:solidFill>
              <a:cs typeface="Arial"/>
            </a:endParaRPr>
          </a:p>
          <a:p>
            <a:pPr>
              <a:lnSpc>
                <a:spcPct val="100000"/>
              </a:lnSpc>
              <a:spcBef>
                <a:spcPts val="0"/>
              </a:spcBef>
              <a:spcAft>
                <a:spcPts val="600"/>
              </a:spcAft>
            </a:pPr>
            <a:r>
              <a:rPr lang="en-US" sz="2000">
                <a:solidFill>
                  <a:schemeClr val="accent1"/>
                </a:solidFill>
              </a:rPr>
              <a:t>Teamwork and communication</a:t>
            </a:r>
            <a:endParaRPr lang="en-US" sz="2000">
              <a:solidFill>
                <a:schemeClr val="accent1"/>
              </a:solidFill>
              <a:cs typeface="Arial"/>
            </a:endParaRPr>
          </a:p>
          <a:p>
            <a:pPr>
              <a:lnSpc>
                <a:spcPct val="100000"/>
              </a:lnSpc>
              <a:spcBef>
                <a:spcPts val="0"/>
              </a:spcBef>
              <a:spcAft>
                <a:spcPts val="600"/>
              </a:spcAft>
            </a:pPr>
            <a:r>
              <a:rPr lang="en-US" sz="2000">
                <a:solidFill>
                  <a:schemeClr val="accent1"/>
                </a:solidFill>
              </a:rPr>
              <a:t>Organizational culture and employee engagement</a:t>
            </a:r>
            <a:endParaRPr lang="en-US" sz="2000">
              <a:solidFill>
                <a:schemeClr val="accent1"/>
              </a:solidFill>
              <a:cs typeface="Arial"/>
            </a:endParaRPr>
          </a:p>
          <a:p>
            <a:pPr>
              <a:lnSpc>
                <a:spcPct val="100000"/>
              </a:lnSpc>
              <a:spcBef>
                <a:spcPts val="0"/>
              </a:spcBef>
              <a:spcAft>
                <a:spcPts val="600"/>
              </a:spcAft>
            </a:pPr>
            <a:r>
              <a:rPr lang="en-US" sz="2000">
                <a:solidFill>
                  <a:schemeClr val="accent1"/>
                </a:solidFill>
              </a:rPr>
              <a:t>Operating revenues and margins</a:t>
            </a:r>
            <a:endParaRPr lang="en-US" sz="2000">
              <a:solidFill>
                <a:schemeClr val="accent1"/>
              </a:solidFill>
              <a:cs typeface="Arial"/>
            </a:endParaRPr>
          </a:p>
        </p:txBody>
      </p:sp>
      <p:sp>
        <p:nvSpPr>
          <p:cNvPr id="4" name="Up Arrow 5">
            <a:extLst>
              <a:ext uri="{FF2B5EF4-FFF2-40B4-BE49-F238E27FC236}">
                <a16:creationId xmlns:a16="http://schemas.microsoft.com/office/drawing/2014/main" id="{AE28918D-EE7A-0471-C0E5-DE2D7AAEE715}"/>
              </a:ext>
            </a:extLst>
          </p:cNvPr>
          <p:cNvSpPr/>
          <p:nvPr/>
        </p:nvSpPr>
        <p:spPr>
          <a:xfrm rot="10800000">
            <a:off x="6583583" y="2362199"/>
            <a:ext cx="688622" cy="3067049"/>
          </a:xfrm>
          <a:prstGeom prst="upArrow">
            <a:avLst/>
          </a:prstGeom>
          <a:gradFill>
            <a:gsLst>
              <a:gs pos="0">
                <a:schemeClr val="accent4">
                  <a:lumMod val="20000"/>
                  <a:lumOff val="80000"/>
                </a:schemeClr>
              </a:gs>
              <a:gs pos="31000">
                <a:schemeClr val="accent4">
                  <a:lumMod val="40000"/>
                  <a:lumOff val="60000"/>
                </a:schemeClr>
              </a:gs>
              <a:gs pos="67000">
                <a:schemeClr val="accent4">
                  <a:lumMod val="60000"/>
                  <a:lumOff val="40000"/>
                </a:schemeClr>
              </a:gs>
              <a:gs pos="100000">
                <a:schemeClr val="accent4"/>
              </a:gs>
            </a:gsLst>
            <a:lin ang="5400000" scaled="1"/>
          </a:gra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5" name="Up Arrow 4">
            <a:extLst>
              <a:ext uri="{FF2B5EF4-FFF2-40B4-BE49-F238E27FC236}">
                <a16:creationId xmlns:a16="http://schemas.microsoft.com/office/drawing/2014/main" id="{80507333-2C10-46A8-D3AE-685C05E1A0F8}"/>
              </a:ext>
            </a:extLst>
          </p:cNvPr>
          <p:cNvSpPr/>
          <p:nvPr/>
        </p:nvSpPr>
        <p:spPr>
          <a:xfrm>
            <a:off x="585836" y="2362199"/>
            <a:ext cx="557850" cy="3067049"/>
          </a:xfrm>
          <a:prstGeom prst="upArrow">
            <a:avLst/>
          </a:prstGeom>
          <a:gradFill>
            <a:gsLst>
              <a:gs pos="0">
                <a:schemeClr val="accent2"/>
              </a:gs>
              <a:gs pos="31000">
                <a:schemeClr val="accent5"/>
              </a:gs>
              <a:gs pos="67000">
                <a:schemeClr val="accent5">
                  <a:lumMod val="60000"/>
                  <a:lumOff val="40000"/>
                </a:schemeClr>
              </a:gs>
              <a:gs pos="100000">
                <a:schemeClr val="accent5">
                  <a:lumMod val="20000"/>
                  <a:lumOff val="80000"/>
                </a:schemeClr>
              </a:gs>
            </a:gsLst>
            <a:lin ang="5400000" scaled="1"/>
          </a:gra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55118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1FF4F-0E9F-DA10-01A1-751EEA71AD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0FCA63-9207-313D-6EC4-D6D7F2EB81AA}"/>
              </a:ext>
            </a:extLst>
          </p:cNvPr>
          <p:cNvSpPr>
            <a:spLocks noGrp="1"/>
          </p:cNvSpPr>
          <p:nvPr>
            <p:ph type="title"/>
          </p:nvPr>
        </p:nvSpPr>
        <p:spPr>
          <a:xfrm>
            <a:off x="838200" y="305676"/>
            <a:ext cx="10515600" cy="963448"/>
          </a:xfrm>
        </p:spPr>
        <p:txBody>
          <a:bodyPr>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3600">
                <a:solidFill>
                  <a:schemeClr val="accent1"/>
                </a:solidFill>
              </a:rPr>
              <a:t>The Schwartz Rounds Program</a:t>
            </a:r>
            <a:br>
              <a:rPr lang="en-US" sz="3600" dirty="0"/>
            </a:br>
            <a:r>
              <a:rPr lang="en-US" sz="3600" b="0">
                <a:solidFill>
                  <a:schemeClr val="accent1"/>
                </a:solidFill>
              </a:rPr>
              <a:t>An Investment in Our Future</a:t>
            </a:r>
            <a:endParaRPr lang="en-US" sz="3600" b="0">
              <a:solidFill>
                <a:schemeClr val="accent1"/>
              </a:solidFill>
              <a:latin typeface="Arial"/>
              <a:cs typeface="Arial"/>
            </a:endParaRPr>
          </a:p>
        </p:txBody>
      </p:sp>
      <p:grpSp>
        <p:nvGrpSpPr>
          <p:cNvPr id="31" name="Group 30">
            <a:extLst>
              <a:ext uri="{FF2B5EF4-FFF2-40B4-BE49-F238E27FC236}">
                <a16:creationId xmlns:a16="http://schemas.microsoft.com/office/drawing/2014/main" id="{E10907E7-84E9-7AE8-6B5F-C33F3E3A576C}"/>
              </a:ext>
            </a:extLst>
          </p:cNvPr>
          <p:cNvGrpSpPr/>
          <p:nvPr/>
        </p:nvGrpSpPr>
        <p:grpSpPr>
          <a:xfrm>
            <a:off x="8173454" y="1651000"/>
            <a:ext cx="3721769" cy="4419600"/>
            <a:chOff x="12260180" y="2419558"/>
            <a:chExt cx="5582654" cy="6629400"/>
          </a:xfrm>
        </p:grpSpPr>
        <p:grpSp>
          <p:nvGrpSpPr>
            <p:cNvPr id="17" name="Group 16">
              <a:extLst>
                <a:ext uri="{FF2B5EF4-FFF2-40B4-BE49-F238E27FC236}">
                  <a16:creationId xmlns:a16="http://schemas.microsoft.com/office/drawing/2014/main" id="{7AD8F875-B93B-1C9B-8C40-DEC47EC059D6}"/>
                </a:ext>
              </a:extLst>
            </p:cNvPr>
            <p:cNvGrpSpPr/>
            <p:nvPr/>
          </p:nvGrpSpPr>
          <p:grpSpPr>
            <a:xfrm>
              <a:off x="12260180" y="2419558"/>
              <a:ext cx="5582654" cy="6629400"/>
              <a:chOff x="12095746" y="2584509"/>
              <a:chExt cx="5582654" cy="6629400"/>
            </a:xfrm>
            <a:solidFill>
              <a:schemeClr val="accent2"/>
            </a:solidFill>
          </p:grpSpPr>
          <p:sp>
            <p:nvSpPr>
              <p:cNvPr id="13" name="Freeform 7">
                <a:extLst>
                  <a:ext uri="{FF2B5EF4-FFF2-40B4-BE49-F238E27FC236}">
                    <a16:creationId xmlns:a16="http://schemas.microsoft.com/office/drawing/2014/main" id="{1C4748C1-849C-9087-9124-5D0E7BE268EF}"/>
                  </a:ext>
                </a:extLst>
              </p:cNvPr>
              <p:cNvSpPr/>
              <p:nvPr/>
            </p:nvSpPr>
            <p:spPr>
              <a:xfrm>
                <a:off x="12095746" y="2584509"/>
                <a:ext cx="5582654" cy="6629400"/>
              </a:xfrm>
              <a:custGeom>
                <a:avLst/>
                <a:gdLst/>
                <a:ahLst/>
                <a:cxnLst/>
                <a:rect l="l" t="t" r="r" b="b"/>
                <a:pathLst>
                  <a:path w="9541891" h="5367274">
                    <a:moveTo>
                      <a:pt x="0" y="0"/>
                    </a:moveTo>
                    <a:lnTo>
                      <a:pt x="9541891" y="0"/>
                    </a:lnTo>
                    <a:lnTo>
                      <a:pt x="9541891" y="5367274"/>
                    </a:lnTo>
                    <a:lnTo>
                      <a:pt x="0" y="5367274"/>
                    </a:lnTo>
                    <a:close/>
                  </a:path>
                </a:pathLst>
              </a:custGeom>
              <a:solidFill>
                <a:schemeClr val="tx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623E839D-4B06-85B8-70A2-913D2397BDCD}"/>
                  </a:ext>
                </a:extLst>
              </p:cNvPr>
              <p:cNvSpPr txBox="1"/>
              <p:nvPr/>
            </p:nvSpPr>
            <p:spPr>
              <a:xfrm>
                <a:off x="12324346" y="2825771"/>
                <a:ext cx="5062829" cy="6048387"/>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667" b="1">
                    <a:solidFill>
                      <a:schemeClr val="bg1"/>
                    </a:solidFill>
                    <a:latin typeface="Arial" panose="020B0604020202020204" pitchFamily="34" charset="0"/>
                    <a:cs typeface="Arial" panose="020B0604020202020204" pitchFamily="34" charset="0"/>
                  </a:rPr>
                  <a:t>Our Organization</a:t>
                </a:r>
              </a:p>
              <a:p>
                <a:pPr algn="ctr"/>
                <a:endParaRPr lang="en-US" sz="2667" b="1">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Stronger employee engagement</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Strengthened workplace culture and recruitment</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Decreased utilization of unnecessary services</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Reduced staff turnover</a:t>
                </a:r>
              </a:p>
              <a:p>
                <a:pPr marL="190510" indent="-190510">
                  <a:buFont typeface="Arial" panose="020B0604020202020204" pitchFamily="34" charset="0"/>
                  <a:buChar char="•"/>
                </a:pPr>
                <a:r>
                  <a:rPr lang="en-US" sz="1870">
                    <a:solidFill>
                      <a:schemeClr val="bg1"/>
                    </a:solidFill>
                    <a:latin typeface="Arial" panose="020B0604020202020204" pitchFamily="34" charset="0"/>
                    <a:cs typeface="Arial" panose="020B0604020202020204" pitchFamily="34" charset="0"/>
                  </a:rPr>
                  <a:t>Improved margin</a:t>
                </a:r>
              </a:p>
              <a:p>
                <a:pPr marL="190510" indent="-190510">
                  <a:buFont typeface="Arial" panose="020B0604020202020204" pitchFamily="34" charset="0"/>
                  <a:buChar char="•"/>
                </a:pPr>
                <a:endParaRPr lang="en-US" sz="1333">
                  <a:solidFill>
                    <a:schemeClr val="bg1"/>
                  </a:solidFill>
                  <a:latin typeface="Arial" panose="020B0604020202020204" pitchFamily="34" charset="0"/>
                  <a:cs typeface="Arial" panose="020B0604020202020204" pitchFamily="34" charset="0"/>
                </a:endParaRPr>
              </a:p>
            </p:txBody>
          </p:sp>
        </p:grpSp>
        <p:grpSp>
          <p:nvGrpSpPr>
            <p:cNvPr id="22" name="Group 20">
              <a:extLst>
                <a:ext uri="{FF2B5EF4-FFF2-40B4-BE49-F238E27FC236}">
                  <a16:creationId xmlns:a16="http://schemas.microsoft.com/office/drawing/2014/main" id="{F1333856-15F4-8A19-7BA9-C0F17948859E}"/>
                </a:ext>
              </a:extLst>
            </p:cNvPr>
            <p:cNvGrpSpPr>
              <a:grpSpLocks noChangeAspect="1"/>
            </p:cNvGrpSpPr>
            <p:nvPr/>
          </p:nvGrpSpPr>
          <p:grpSpPr>
            <a:xfrm>
              <a:off x="14401800" y="3684135"/>
              <a:ext cx="1001378" cy="773565"/>
              <a:chOff x="0" y="0"/>
              <a:chExt cx="7102136" cy="5486400"/>
            </a:xfrm>
          </p:grpSpPr>
          <p:sp>
            <p:nvSpPr>
              <p:cNvPr id="23" name="Freeform 21">
                <a:extLst>
                  <a:ext uri="{FF2B5EF4-FFF2-40B4-BE49-F238E27FC236}">
                    <a16:creationId xmlns:a16="http://schemas.microsoft.com/office/drawing/2014/main" id="{4824B07F-5E9C-D66B-54D7-F7B56CD70377}"/>
                  </a:ext>
                </a:extLst>
              </p:cNvPr>
              <p:cNvSpPr/>
              <p:nvPr/>
            </p:nvSpPr>
            <p:spPr>
              <a:xfrm>
                <a:off x="0" y="0"/>
                <a:ext cx="7102136" cy="5486400"/>
              </a:xfrm>
              <a:custGeom>
                <a:avLst/>
                <a:gdLst/>
                <a:ahLst/>
                <a:cxnLst/>
                <a:rect l="l" t="t" r="r" b="b"/>
                <a:pathLst>
                  <a:path w="7102136" h="5486400">
                    <a:moveTo>
                      <a:pt x="0" y="0"/>
                    </a:moveTo>
                    <a:lnTo>
                      <a:pt x="7102136" y="0"/>
                    </a:lnTo>
                    <a:lnTo>
                      <a:pt x="7102136" y="5486400"/>
                    </a:lnTo>
                    <a:lnTo>
                      <a:pt x="0" y="54864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4" name="Freeform 22">
                <a:extLst>
                  <a:ext uri="{FF2B5EF4-FFF2-40B4-BE49-F238E27FC236}">
                    <a16:creationId xmlns:a16="http://schemas.microsoft.com/office/drawing/2014/main" id="{94130151-DEC6-95D2-AFF9-2A18ECA15F14}"/>
                  </a:ext>
                </a:extLst>
              </p:cNvPr>
              <p:cNvSpPr/>
              <p:nvPr/>
            </p:nvSpPr>
            <p:spPr>
              <a:xfrm>
                <a:off x="4537467" y="1773692"/>
                <a:ext cx="464645" cy="464645"/>
              </a:xfrm>
              <a:custGeom>
                <a:avLst/>
                <a:gdLst/>
                <a:ahLst/>
                <a:cxnLst/>
                <a:rect l="l" t="t" r="r" b="b"/>
                <a:pathLst>
                  <a:path w="464645" h="464645">
                    <a:moveTo>
                      <a:pt x="0" y="0"/>
                    </a:moveTo>
                    <a:lnTo>
                      <a:pt x="464645" y="0"/>
                    </a:lnTo>
                    <a:lnTo>
                      <a:pt x="464645" y="464644"/>
                    </a:lnTo>
                    <a:lnTo>
                      <a:pt x="0" y="4646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5" name="Freeform 23">
                <a:extLst>
                  <a:ext uri="{FF2B5EF4-FFF2-40B4-BE49-F238E27FC236}">
                    <a16:creationId xmlns:a16="http://schemas.microsoft.com/office/drawing/2014/main" id="{20D625C4-F1ED-367C-7165-AF85A2E7AEF7}"/>
                  </a:ext>
                </a:extLst>
              </p:cNvPr>
              <p:cNvSpPr/>
              <p:nvPr/>
            </p:nvSpPr>
            <p:spPr>
              <a:xfrm>
                <a:off x="5701328" y="1409786"/>
                <a:ext cx="464645" cy="464645"/>
              </a:xfrm>
              <a:custGeom>
                <a:avLst/>
                <a:gdLst/>
                <a:ahLst/>
                <a:cxnLst/>
                <a:rect l="l" t="t" r="r" b="b"/>
                <a:pathLst>
                  <a:path w="464645" h="464645">
                    <a:moveTo>
                      <a:pt x="0" y="0"/>
                    </a:moveTo>
                    <a:lnTo>
                      <a:pt x="464645" y="0"/>
                    </a:lnTo>
                    <a:lnTo>
                      <a:pt x="464645" y="464645"/>
                    </a:lnTo>
                    <a:lnTo>
                      <a:pt x="0" y="4646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grpSp>
        <p:nvGrpSpPr>
          <p:cNvPr id="33" name="Group 32">
            <a:extLst>
              <a:ext uri="{FF2B5EF4-FFF2-40B4-BE49-F238E27FC236}">
                <a16:creationId xmlns:a16="http://schemas.microsoft.com/office/drawing/2014/main" id="{2C7D7673-E0FB-3C07-28A9-76668930F1B6}"/>
              </a:ext>
            </a:extLst>
          </p:cNvPr>
          <p:cNvGrpSpPr/>
          <p:nvPr/>
        </p:nvGrpSpPr>
        <p:grpSpPr>
          <a:xfrm>
            <a:off x="4257534" y="1651000"/>
            <a:ext cx="3721769" cy="4419600"/>
            <a:chOff x="6386301" y="2419558"/>
            <a:chExt cx="5582654" cy="6629400"/>
          </a:xfrm>
        </p:grpSpPr>
        <p:grpSp>
          <p:nvGrpSpPr>
            <p:cNvPr id="16" name="Group 15">
              <a:extLst>
                <a:ext uri="{FF2B5EF4-FFF2-40B4-BE49-F238E27FC236}">
                  <a16:creationId xmlns:a16="http://schemas.microsoft.com/office/drawing/2014/main" id="{5974FC15-D643-7461-297F-BB536F775CC2}"/>
                </a:ext>
              </a:extLst>
            </p:cNvPr>
            <p:cNvGrpSpPr/>
            <p:nvPr/>
          </p:nvGrpSpPr>
          <p:grpSpPr>
            <a:xfrm>
              <a:off x="6386301" y="2419558"/>
              <a:ext cx="5582654" cy="6629400"/>
              <a:chOff x="6400799" y="2576488"/>
              <a:chExt cx="5582654" cy="6629400"/>
            </a:xfrm>
          </p:grpSpPr>
          <p:sp>
            <p:nvSpPr>
              <p:cNvPr id="11" name="Freeform 7">
                <a:extLst>
                  <a:ext uri="{FF2B5EF4-FFF2-40B4-BE49-F238E27FC236}">
                    <a16:creationId xmlns:a16="http://schemas.microsoft.com/office/drawing/2014/main" id="{86AD1E23-1732-093E-0696-36BAB0D48600}"/>
                  </a:ext>
                </a:extLst>
              </p:cNvPr>
              <p:cNvSpPr/>
              <p:nvPr/>
            </p:nvSpPr>
            <p:spPr>
              <a:xfrm>
                <a:off x="6400799" y="2576488"/>
                <a:ext cx="5582654" cy="6629400"/>
              </a:xfrm>
              <a:custGeom>
                <a:avLst/>
                <a:gdLst/>
                <a:ahLst/>
                <a:cxnLst/>
                <a:rect l="l" t="t" r="r" b="b"/>
                <a:pathLst>
                  <a:path w="9541891" h="5367274">
                    <a:moveTo>
                      <a:pt x="0" y="0"/>
                    </a:moveTo>
                    <a:lnTo>
                      <a:pt x="9541891" y="0"/>
                    </a:lnTo>
                    <a:lnTo>
                      <a:pt x="9541891" y="5367274"/>
                    </a:lnTo>
                    <a:lnTo>
                      <a:pt x="0" y="5367274"/>
                    </a:lnTo>
                    <a:close/>
                  </a:path>
                </a:pathLst>
              </a:custGeom>
              <a:solidFill>
                <a:srgbClr val="016FAC"/>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TextBox 11">
                <a:extLst>
                  <a:ext uri="{FF2B5EF4-FFF2-40B4-BE49-F238E27FC236}">
                    <a16:creationId xmlns:a16="http://schemas.microsoft.com/office/drawing/2014/main" id="{351D92BE-2FF4-F325-69E4-96BCC87502BE}"/>
                  </a:ext>
                </a:extLst>
              </p:cNvPr>
              <p:cNvSpPr txBox="1"/>
              <p:nvPr/>
            </p:nvSpPr>
            <p:spPr>
              <a:xfrm>
                <a:off x="6629399" y="2817749"/>
                <a:ext cx="5062829" cy="5878532"/>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667" b="1">
                    <a:solidFill>
                      <a:schemeClr val="bg1"/>
                    </a:solidFill>
                    <a:latin typeface="Arial" panose="020B0604020202020204" pitchFamily="34" charset="0"/>
                    <a:cs typeface="Arial" panose="020B0604020202020204" pitchFamily="34" charset="0"/>
                  </a:rPr>
                  <a:t>Our Patients</a:t>
                </a:r>
              </a:p>
              <a:p>
                <a:pPr algn="ctr"/>
                <a:endParaRPr lang="en-US" sz="2667" b="1">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Better patient physical and mental health</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Improved patient satisfaction scores</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Greater patient loyalty</a:t>
                </a:r>
              </a:p>
              <a:p>
                <a:pPr marL="190510" indent="-19051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Decreased medical errors and malpractice claims</a:t>
                </a:r>
              </a:p>
              <a:p>
                <a:pPr marL="190510" indent="-190510">
                  <a:buFont typeface="Arial" panose="020B0604020202020204" pitchFamily="34" charset="0"/>
                  <a:buChar char="•"/>
                </a:pP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p:txBody>
          </p:sp>
        </p:grpSp>
        <p:sp>
          <p:nvSpPr>
            <p:cNvPr id="26" name="Freeform 15">
              <a:extLst>
                <a:ext uri="{FF2B5EF4-FFF2-40B4-BE49-F238E27FC236}">
                  <a16:creationId xmlns:a16="http://schemas.microsoft.com/office/drawing/2014/main" id="{FA21E595-CB78-2973-5076-D334EA9898CD}"/>
                </a:ext>
              </a:extLst>
            </p:cNvPr>
            <p:cNvSpPr>
              <a:spLocks noChangeAspect="1"/>
            </p:cNvSpPr>
            <p:nvPr/>
          </p:nvSpPr>
          <p:spPr>
            <a:xfrm>
              <a:off x="8658678" y="3684135"/>
              <a:ext cx="819770" cy="773565"/>
            </a:xfrm>
            <a:custGeom>
              <a:avLst/>
              <a:gdLst/>
              <a:ahLst/>
              <a:cxnLst/>
              <a:rect l="l" t="t" r="r" b="b"/>
              <a:pathLst>
                <a:path w="4360578" h="4114800">
                  <a:moveTo>
                    <a:pt x="0" y="0"/>
                  </a:moveTo>
                  <a:lnTo>
                    <a:pt x="4360578" y="0"/>
                  </a:lnTo>
                  <a:lnTo>
                    <a:pt x="436057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32" name="Group 31">
            <a:extLst>
              <a:ext uri="{FF2B5EF4-FFF2-40B4-BE49-F238E27FC236}">
                <a16:creationId xmlns:a16="http://schemas.microsoft.com/office/drawing/2014/main" id="{A28151F0-C8BB-C15F-AA1D-B98E2AE78873}"/>
              </a:ext>
            </a:extLst>
          </p:cNvPr>
          <p:cNvGrpSpPr/>
          <p:nvPr/>
        </p:nvGrpSpPr>
        <p:grpSpPr>
          <a:xfrm>
            <a:off x="351280" y="1651000"/>
            <a:ext cx="3721769" cy="4685541"/>
            <a:chOff x="526920" y="2419558"/>
            <a:chExt cx="5582654" cy="7028312"/>
          </a:xfrm>
        </p:grpSpPr>
        <p:grpSp>
          <p:nvGrpSpPr>
            <p:cNvPr id="15" name="Group 14">
              <a:extLst>
                <a:ext uri="{FF2B5EF4-FFF2-40B4-BE49-F238E27FC236}">
                  <a16:creationId xmlns:a16="http://schemas.microsoft.com/office/drawing/2014/main" id="{04A0FC00-9762-ECD7-7F16-FA50A0E648EC}"/>
                </a:ext>
              </a:extLst>
            </p:cNvPr>
            <p:cNvGrpSpPr/>
            <p:nvPr/>
          </p:nvGrpSpPr>
          <p:grpSpPr>
            <a:xfrm>
              <a:off x="526920" y="2419558"/>
              <a:ext cx="5582654" cy="7028312"/>
              <a:chOff x="685799" y="2781300"/>
              <a:chExt cx="5582654" cy="7028312"/>
            </a:xfrm>
          </p:grpSpPr>
          <p:sp>
            <p:nvSpPr>
              <p:cNvPr id="5" name="Freeform 7">
                <a:extLst>
                  <a:ext uri="{FF2B5EF4-FFF2-40B4-BE49-F238E27FC236}">
                    <a16:creationId xmlns:a16="http://schemas.microsoft.com/office/drawing/2014/main" id="{35B22FF7-0A90-599C-4EF4-EAB443BD4A22}"/>
                  </a:ext>
                </a:extLst>
              </p:cNvPr>
              <p:cNvSpPr/>
              <p:nvPr/>
            </p:nvSpPr>
            <p:spPr>
              <a:xfrm>
                <a:off x="685799" y="2781300"/>
                <a:ext cx="5582654" cy="6629400"/>
              </a:xfrm>
              <a:custGeom>
                <a:avLst/>
                <a:gdLst/>
                <a:ahLst/>
                <a:cxnLst/>
                <a:rect l="l" t="t" r="r" b="b"/>
                <a:pathLst>
                  <a:path w="9541891" h="5367274">
                    <a:moveTo>
                      <a:pt x="0" y="0"/>
                    </a:moveTo>
                    <a:lnTo>
                      <a:pt x="9541891" y="0"/>
                    </a:lnTo>
                    <a:lnTo>
                      <a:pt x="9541891" y="5367274"/>
                    </a:lnTo>
                    <a:lnTo>
                      <a:pt x="0" y="5367274"/>
                    </a:lnTo>
                    <a:close/>
                  </a:path>
                </a:pathLst>
              </a:custGeom>
              <a:solidFill>
                <a:srgbClr val="003461"/>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TextBox 9">
                <a:extLst>
                  <a:ext uri="{FF2B5EF4-FFF2-40B4-BE49-F238E27FC236}">
                    <a16:creationId xmlns:a16="http://schemas.microsoft.com/office/drawing/2014/main" id="{7BF0A0AE-C458-D437-D49C-36C8D07BE86D}"/>
                  </a:ext>
                </a:extLst>
              </p:cNvPr>
              <p:cNvSpPr txBox="1"/>
              <p:nvPr/>
            </p:nvSpPr>
            <p:spPr>
              <a:xfrm>
                <a:off x="914399" y="3022562"/>
                <a:ext cx="5062829" cy="6787050"/>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667" b="1">
                    <a:solidFill>
                      <a:schemeClr val="bg1"/>
                    </a:solidFill>
                    <a:latin typeface="Arial" panose="020B0604020202020204" pitchFamily="34" charset="0"/>
                    <a:cs typeface="Arial" panose="020B0604020202020204" pitchFamily="34" charset="0"/>
                  </a:rPr>
                  <a:t>Our Providers</a:t>
                </a:r>
              </a:p>
              <a:p>
                <a:pPr algn="ctr"/>
                <a:endParaRPr lang="en-US" sz="2667" b="1">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a:p>
                <a:pPr marL="190500" indent="-19050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Stronger teamwork</a:t>
                </a:r>
              </a:p>
              <a:p>
                <a:pPr marL="190500" indent="-19050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Enhanced communication</a:t>
                </a:r>
              </a:p>
              <a:p>
                <a:pPr marL="190500" indent="-19050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Deeper emotional connection</a:t>
                </a:r>
              </a:p>
              <a:p>
                <a:pPr marL="190500" indent="-190500">
                  <a:buFont typeface="Arial" panose="020B0604020202020204" pitchFamily="34" charset="0"/>
                  <a:buChar char="•"/>
                </a:pPr>
                <a:r>
                  <a:rPr lang="en-US" sz="1867">
                    <a:solidFill>
                      <a:schemeClr val="bg1"/>
                    </a:solidFill>
                    <a:latin typeface="Arial" panose="020B0604020202020204" pitchFamily="34" charset="0"/>
                    <a:cs typeface="Arial" panose="020B0604020202020204" pitchFamily="34" charset="0"/>
                  </a:rPr>
                  <a:t>Reduced burnout</a:t>
                </a:r>
              </a:p>
              <a:p>
                <a:pPr marL="190500" indent="-190500">
                  <a:buFont typeface="Arial" panose="020B0604020202020204" pitchFamily="34" charset="0"/>
                  <a:buChar char="•"/>
                </a:pPr>
                <a:r>
                  <a:rPr lang="en-US" sz="1850">
                    <a:solidFill>
                      <a:schemeClr val="bg1"/>
                    </a:solidFill>
                    <a:latin typeface="Arial"/>
                    <a:cs typeface="Arial"/>
                  </a:rPr>
                  <a:t>Restored sense of commitment and purpose</a:t>
                </a:r>
              </a:p>
              <a:p>
                <a:pPr marL="190500" indent="-190500">
                  <a:buFont typeface="Arial" panose="020B0604020202020204" pitchFamily="34" charset="0"/>
                  <a:buChar char="•"/>
                </a:pPr>
                <a:r>
                  <a:rPr lang="en-US" sz="1850">
                    <a:solidFill>
                      <a:schemeClr val="bg1"/>
                    </a:solidFill>
                    <a:latin typeface="Arial"/>
                    <a:cs typeface="Arial"/>
                  </a:rPr>
                  <a:t>Improved mental and physical health</a:t>
                </a:r>
              </a:p>
              <a:p>
                <a:pPr marL="190510" indent="-190510">
                  <a:buFont typeface="Arial" panose="020B0604020202020204" pitchFamily="34" charset="0"/>
                  <a:buChar char="•"/>
                </a:pPr>
                <a:endParaRPr lang="en-US" sz="1333">
                  <a:solidFill>
                    <a:schemeClr val="bg1"/>
                  </a:solidFill>
                  <a:latin typeface="Arial" panose="020B0604020202020204" pitchFamily="34" charset="0"/>
                  <a:cs typeface="Arial" panose="020B0604020202020204" pitchFamily="34" charset="0"/>
                </a:endParaRPr>
              </a:p>
              <a:p>
                <a:pPr algn="ctr"/>
                <a:endParaRPr lang="en-US" sz="1333">
                  <a:solidFill>
                    <a:schemeClr val="bg1"/>
                  </a:solidFill>
                  <a:latin typeface="Arial" panose="020B0604020202020204" pitchFamily="34" charset="0"/>
                  <a:cs typeface="Arial" panose="020B0604020202020204" pitchFamily="34" charset="0"/>
                </a:endParaRPr>
              </a:p>
            </p:txBody>
          </p:sp>
        </p:grpSp>
        <p:grpSp>
          <p:nvGrpSpPr>
            <p:cNvPr id="27" name="Group 16">
              <a:extLst>
                <a:ext uri="{FF2B5EF4-FFF2-40B4-BE49-F238E27FC236}">
                  <a16:creationId xmlns:a16="http://schemas.microsoft.com/office/drawing/2014/main" id="{F15FD0C5-05BB-4565-84BB-FD7656BBBB27}"/>
                </a:ext>
              </a:extLst>
            </p:cNvPr>
            <p:cNvGrpSpPr>
              <a:grpSpLocks noChangeAspect="1"/>
            </p:cNvGrpSpPr>
            <p:nvPr/>
          </p:nvGrpSpPr>
          <p:grpSpPr>
            <a:xfrm>
              <a:off x="2480619" y="3690151"/>
              <a:ext cx="1185402" cy="767550"/>
              <a:chOff x="0" y="0"/>
              <a:chExt cx="9753600" cy="6315464"/>
            </a:xfrm>
          </p:grpSpPr>
          <p:sp>
            <p:nvSpPr>
              <p:cNvPr id="28" name="Freeform 17">
                <a:extLst>
                  <a:ext uri="{FF2B5EF4-FFF2-40B4-BE49-F238E27FC236}">
                    <a16:creationId xmlns:a16="http://schemas.microsoft.com/office/drawing/2014/main" id="{145E510A-9243-A291-116A-5B8E702A5355}"/>
                  </a:ext>
                </a:extLst>
              </p:cNvPr>
              <p:cNvSpPr/>
              <p:nvPr/>
            </p:nvSpPr>
            <p:spPr>
              <a:xfrm>
                <a:off x="0" y="2987048"/>
                <a:ext cx="9753600" cy="3328416"/>
              </a:xfrm>
              <a:custGeom>
                <a:avLst/>
                <a:gdLst/>
                <a:ahLst/>
                <a:cxnLst/>
                <a:rect l="l" t="t" r="r" b="b"/>
                <a:pathLst>
                  <a:path w="9753600" h="3328416">
                    <a:moveTo>
                      <a:pt x="0" y="0"/>
                    </a:moveTo>
                    <a:lnTo>
                      <a:pt x="9753600" y="0"/>
                    </a:lnTo>
                    <a:lnTo>
                      <a:pt x="9753600" y="3328416"/>
                    </a:lnTo>
                    <a:lnTo>
                      <a:pt x="0" y="3328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9" name="Freeform 18">
                <a:extLst>
                  <a:ext uri="{FF2B5EF4-FFF2-40B4-BE49-F238E27FC236}">
                    <a16:creationId xmlns:a16="http://schemas.microsoft.com/office/drawing/2014/main" id="{55EEF82E-1D53-CF3F-48EF-494D1220F7FE}"/>
                  </a:ext>
                </a:extLst>
              </p:cNvPr>
              <p:cNvSpPr/>
              <p:nvPr/>
            </p:nvSpPr>
            <p:spPr>
              <a:xfrm>
                <a:off x="5022557" y="0"/>
                <a:ext cx="3734083" cy="3734083"/>
              </a:xfrm>
              <a:custGeom>
                <a:avLst/>
                <a:gdLst/>
                <a:ahLst/>
                <a:cxnLst/>
                <a:rect l="l" t="t" r="r" b="b"/>
                <a:pathLst>
                  <a:path w="3734083" h="3734083">
                    <a:moveTo>
                      <a:pt x="0" y="0"/>
                    </a:moveTo>
                    <a:lnTo>
                      <a:pt x="3734083" y="0"/>
                    </a:lnTo>
                    <a:lnTo>
                      <a:pt x="3734083" y="3734083"/>
                    </a:lnTo>
                    <a:lnTo>
                      <a:pt x="0" y="373408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0" name="Freeform 19">
                <a:extLst>
                  <a:ext uri="{FF2B5EF4-FFF2-40B4-BE49-F238E27FC236}">
                    <a16:creationId xmlns:a16="http://schemas.microsoft.com/office/drawing/2014/main" id="{77B90739-8CF3-1605-9EF8-DBC003169AC9}"/>
                  </a:ext>
                </a:extLst>
              </p:cNvPr>
              <p:cNvSpPr/>
              <p:nvPr/>
            </p:nvSpPr>
            <p:spPr>
              <a:xfrm>
                <a:off x="7165409" y="2522403"/>
                <a:ext cx="464645" cy="464645"/>
              </a:xfrm>
              <a:custGeom>
                <a:avLst/>
                <a:gdLst/>
                <a:ahLst/>
                <a:cxnLst/>
                <a:rect l="l" t="t" r="r" b="b"/>
                <a:pathLst>
                  <a:path w="464645" h="464645">
                    <a:moveTo>
                      <a:pt x="0" y="0"/>
                    </a:moveTo>
                    <a:lnTo>
                      <a:pt x="464645" y="0"/>
                    </a:lnTo>
                    <a:lnTo>
                      <a:pt x="464645" y="464645"/>
                    </a:lnTo>
                    <a:lnTo>
                      <a:pt x="0" y="4646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spTree>
    <p:extLst>
      <p:ext uri="{BB962C8B-B14F-4D97-AF65-F5344CB8AC3E}">
        <p14:creationId xmlns:p14="http://schemas.microsoft.com/office/powerpoint/2010/main" val="246409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22571-3D55-75AB-0047-A4A2DB147A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ACBAC3B-4D61-AC84-9217-DD9310486CE2}"/>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Title 1">
            <a:extLst>
              <a:ext uri="{FF2B5EF4-FFF2-40B4-BE49-F238E27FC236}">
                <a16:creationId xmlns:a16="http://schemas.microsoft.com/office/drawing/2014/main" id="{1EEE8153-DF7A-BE67-F90E-A640019B82EE}"/>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pic>
        <p:nvPicPr>
          <p:cNvPr id="3076" name="Picture 4" descr="Calvary Hospital - Brooklyn Campus | Photos, Reviews, Prices | Senior Living">
            <a:extLst>
              <a:ext uri="{FF2B5EF4-FFF2-40B4-BE49-F238E27FC236}">
                <a16:creationId xmlns:a16="http://schemas.microsoft.com/office/drawing/2014/main" id="{5CD635B8-DF09-ADCD-ADC0-5EB03DBCBB9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324975" y="4652869"/>
            <a:ext cx="1752600" cy="128193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alvary Hospital Announces Appointment of Michael J. Fosina as its President">
            <a:extLst>
              <a:ext uri="{FF2B5EF4-FFF2-40B4-BE49-F238E27FC236}">
                <a16:creationId xmlns:a16="http://schemas.microsoft.com/office/drawing/2014/main" id="{2ED0712A-5EA4-9F9E-69CD-82075FC6F135}"/>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673541" y="995663"/>
            <a:ext cx="3099359" cy="3456216"/>
          </a:xfrm>
          <a:prstGeom prst="ellipse">
            <a:avLst/>
          </a:prstGeom>
          <a:noFill/>
          <a:ln w="57150">
            <a:solidFill>
              <a:schemeClr val="accent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9CE09CE-39B2-6FFD-F46E-0FBC5F5B6E9E}"/>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3" name="Text Placeholder 2">
            <a:extLst>
              <a:ext uri="{FF2B5EF4-FFF2-40B4-BE49-F238E27FC236}">
                <a16:creationId xmlns:a16="http://schemas.microsoft.com/office/drawing/2014/main" id="{45AFEF39-103B-D291-BDC5-68CEF42BC1D4}"/>
              </a:ext>
            </a:extLst>
          </p:cNvPr>
          <p:cNvSpPr>
            <a:spLocks noGrp="1"/>
          </p:cNvSpPr>
          <p:nvPr>
            <p:ph type="body" sz="quarter" idx="13"/>
          </p:nvPr>
        </p:nvSpPr>
        <p:spPr>
          <a:xfrm>
            <a:off x="612605" y="2004413"/>
            <a:ext cx="7345531" cy="4574645"/>
          </a:xfrm>
        </p:spPr>
        <p:txBody>
          <a:bodyPr vert="horz" lIns="91440" tIns="45720" rIns="91440" bIns="45720" rtlCol="0" anchor="t">
            <a:normAutofit/>
          </a:bodyPr>
          <a:lstStyle/>
          <a:p>
            <a:pPr marL="0" indent="0" algn="ctr">
              <a:lnSpc>
                <a:spcPct val="120000"/>
              </a:lnSpc>
              <a:buNone/>
            </a:pPr>
            <a:r>
              <a:rPr lang="en-US" sz="1700">
                <a:solidFill>
                  <a:schemeClr val="accent1"/>
                </a:solidFill>
              </a:rPr>
              <a:t>When I arrived at Calvary and spoke with staff about their needs, they expressed a need for emotional support. Being able to connect with an organization like the Schwartz Center that has experience in this area—rather than trying to figure it out ourselves—is incredibly helpful. When staff see leadership actively supporting them, it elevates the entire culture and strengthens what they’re doing. This improved culture then helps with recruitment, and better recruitment ultimately reduces burnout.</a:t>
            </a:r>
          </a:p>
          <a:p>
            <a:pPr marL="0" indent="0" algn="ctr">
              <a:lnSpc>
                <a:spcPct val="120000"/>
              </a:lnSpc>
              <a:buNone/>
            </a:pPr>
            <a:endParaRPr lang="en-US" sz="1700">
              <a:solidFill>
                <a:schemeClr val="accent1"/>
              </a:solidFill>
            </a:endParaRPr>
          </a:p>
          <a:p>
            <a:pPr marL="0" indent="0" algn="ctr">
              <a:lnSpc>
                <a:spcPct val="120000"/>
              </a:lnSpc>
              <a:spcBef>
                <a:spcPts val="0"/>
              </a:spcBef>
              <a:buNone/>
            </a:pPr>
            <a:r>
              <a:rPr lang="en-US" sz="1600" b="1">
                <a:solidFill>
                  <a:schemeClr val="accent1"/>
                </a:solidFill>
              </a:rPr>
              <a:t>Michael J. Fosina, MPH, FACHE </a:t>
            </a:r>
          </a:p>
          <a:p>
            <a:pPr marL="0" indent="0" algn="ctr">
              <a:lnSpc>
                <a:spcPct val="120000"/>
              </a:lnSpc>
              <a:spcBef>
                <a:spcPts val="0"/>
              </a:spcBef>
              <a:buNone/>
            </a:pPr>
            <a:r>
              <a:rPr lang="en-US" sz="1600">
                <a:solidFill>
                  <a:schemeClr val="accent1"/>
                </a:solidFill>
              </a:rPr>
              <a:t>President, Calvary Hospital</a:t>
            </a:r>
          </a:p>
          <a:p>
            <a:pPr marL="0" indent="0" algn="ctr">
              <a:lnSpc>
                <a:spcPct val="120000"/>
              </a:lnSpc>
              <a:spcBef>
                <a:spcPts val="0"/>
              </a:spcBef>
              <a:buNone/>
            </a:pPr>
            <a:r>
              <a:rPr lang="en-US" sz="1600">
                <a:solidFill>
                  <a:schemeClr val="accent1"/>
                </a:solidFill>
              </a:rPr>
              <a:t>Bronx, New York</a:t>
            </a:r>
            <a:endParaRPr lang="en-US" sz="1600">
              <a:solidFill>
                <a:schemeClr val="accent1"/>
              </a:solidFill>
              <a:cs typeface="Arial"/>
            </a:endParaRPr>
          </a:p>
        </p:txBody>
      </p:sp>
      <p:sp>
        <p:nvSpPr>
          <p:cNvPr id="6" name="Freeform 7">
            <a:extLst>
              <a:ext uri="{FF2B5EF4-FFF2-40B4-BE49-F238E27FC236}">
                <a16:creationId xmlns:a16="http://schemas.microsoft.com/office/drawing/2014/main" id="{51C28A38-01D9-5A11-0AEC-1799181E7EBF}"/>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20027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8D18-7A48-8A97-DD81-15B1BE21AC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7DCE078-A4BC-8E70-01B5-61E58B567328}"/>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24C9795-30F3-44C2-E1B2-D6326B7298D1}"/>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5" name="Rectangle 4">
            <a:extLst>
              <a:ext uri="{FF2B5EF4-FFF2-40B4-BE49-F238E27FC236}">
                <a16:creationId xmlns:a16="http://schemas.microsoft.com/office/drawing/2014/main" id="{EFDB35F5-B642-A73C-FCCA-B50AA5450FCF}"/>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Freeform 7">
            <a:extLst>
              <a:ext uri="{FF2B5EF4-FFF2-40B4-BE49-F238E27FC236}">
                <a16:creationId xmlns:a16="http://schemas.microsoft.com/office/drawing/2014/main" id="{E0FBFFF9-C594-E328-E6F3-1A11FFFD5B67}"/>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9" name="Text Placeholder 2">
            <a:extLst>
              <a:ext uri="{FF2B5EF4-FFF2-40B4-BE49-F238E27FC236}">
                <a16:creationId xmlns:a16="http://schemas.microsoft.com/office/drawing/2014/main" id="{7456A305-05C5-B140-2780-72208E952623}"/>
              </a:ext>
            </a:extLst>
          </p:cNvPr>
          <p:cNvSpPr>
            <a:spLocks noGrp="1"/>
          </p:cNvSpPr>
          <p:nvPr>
            <p:ph type="body" sz="quarter" idx="13"/>
          </p:nvPr>
        </p:nvSpPr>
        <p:spPr>
          <a:xfrm>
            <a:off x="573780" y="1985963"/>
            <a:ext cx="7436746" cy="4058948"/>
          </a:xfrm>
        </p:spPr>
        <p:txBody>
          <a:bodyPr vert="horz" lIns="91440" tIns="45720" rIns="91440" bIns="45720" rtlCol="0" anchor="t">
            <a:normAutofit/>
          </a:bodyPr>
          <a:lstStyle/>
          <a:p>
            <a:pPr marL="0" indent="0" algn="ctr">
              <a:lnSpc>
                <a:spcPct val="120000"/>
              </a:lnSpc>
              <a:buNone/>
            </a:pPr>
            <a:r>
              <a:rPr lang="en-US" sz="1700">
                <a:solidFill>
                  <a:schemeClr val="accent1"/>
                </a:solidFill>
              </a:rPr>
              <a:t>In a safety net hospital, while we don’t have extensive financial assets, we have our workforce—they are our greatest asset… I’m a strong believer in Schwartz Rounds. I attend every session, and we typically get about 200 participants. I look forward to them because I think they’re incredibly important.</a:t>
            </a:r>
          </a:p>
          <a:p>
            <a:pPr marL="0" indent="0" algn="ctr">
              <a:lnSpc>
                <a:spcPct val="120000"/>
              </a:lnSpc>
              <a:buNone/>
            </a:pPr>
            <a:endParaRPr lang="en-US" sz="1700">
              <a:solidFill>
                <a:schemeClr val="accent1"/>
              </a:solidFill>
            </a:endParaRPr>
          </a:p>
          <a:p>
            <a:pPr marL="0" indent="0" algn="ctr">
              <a:lnSpc>
                <a:spcPct val="120000"/>
              </a:lnSpc>
              <a:spcBef>
                <a:spcPts val="0"/>
              </a:spcBef>
              <a:buNone/>
            </a:pPr>
            <a:r>
              <a:rPr lang="en-US" sz="1600" b="1">
                <a:solidFill>
                  <a:schemeClr val="accent1"/>
                </a:solidFill>
              </a:rPr>
              <a:t>Bruce Flanz, MBA</a:t>
            </a:r>
          </a:p>
          <a:p>
            <a:pPr marL="0" indent="0" algn="ctr">
              <a:lnSpc>
                <a:spcPct val="120000"/>
              </a:lnSpc>
              <a:spcBef>
                <a:spcPts val="0"/>
              </a:spcBef>
              <a:buNone/>
            </a:pPr>
            <a:r>
              <a:rPr lang="en-US" sz="1600">
                <a:solidFill>
                  <a:schemeClr val="accent1"/>
                </a:solidFill>
              </a:rPr>
              <a:t>President and CEO</a:t>
            </a:r>
          </a:p>
          <a:p>
            <a:pPr marL="0" indent="0" algn="ctr">
              <a:lnSpc>
                <a:spcPct val="120000"/>
              </a:lnSpc>
              <a:spcBef>
                <a:spcPts val="0"/>
              </a:spcBef>
              <a:buNone/>
            </a:pPr>
            <a:r>
              <a:rPr lang="en-US" sz="1600" dirty="0" err="1">
                <a:solidFill>
                  <a:schemeClr val="accent1"/>
                </a:solidFill>
              </a:rPr>
              <a:t>MediSys</a:t>
            </a:r>
            <a:r>
              <a:rPr lang="en-US" sz="1600" dirty="0">
                <a:solidFill>
                  <a:schemeClr val="accent1"/>
                </a:solidFill>
              </a:rPr>
              <a:t> Health Network</a:t>
            </a:r>
            <a:endParaRPr lang="en-US" sz="1600" dirty="0">
              <a:solidFill>
                <a:schemeClr val="accent1"/>
              </a:solidFill>
              <a:cs typeface="Arial"/>
            </a:endParaRPr>
          </a:p>
          <a:p>
            <a:pPr marL="0" indent="0" algn="ctr">
              <a:lnSpc>
                <a:spcPct val="120000"/>
              </a:lnSpc>
              <a:spcBef>
                <a:spcPts val="0"/>
              </a:spcBef>
              <a:buNone/>
            </a:pPr>
            <a:r>
              <a:rPr lang="en-US" sz="1600">
                <a:solidFill>
                  <a:schemeClr val="accent1"/>
                </a:solidFill>
              </a:rPr>
              <a:t>Jamaica &amp; Flushing Hospital Medical Centers</a:t>
            </a:r>
          </a:p>
          <a:p>
            <a:pPr marL="0" indent="0" algn="ctr">
              <a:lnSpc>
                <a:spcPct val="120000"/>
              </a:lnSpc>
              <a:spcBef>
                <a:spcPts val="0"/>
              </a:spcBef>
              <a:buNone/>
            </a:pPr>
            <a:r>
              <a:rPr lang="en-US" sz="1600">
                <a:solidFill>
                  <a:schemeClr val="accent1"/>
                </a:solidFill>
              </a:rPr>
              <a:t>Queens, New York</a:t>
            </a:r>
            <a:endParaRPr lang="en-US" sz="1600">
              <a:solidFill>
                <a:schemeClr val="accent1"/>
              </a:solidFill>
              <a:cs typeface="Arial"/>
            </a:endParaRPr>
          </a:p>
        </p:txBody>
      </p:sp>
      <p:pic>
        <p:nvPicPr>
          <p:cNvPr id="10" name="Picture 2" descr="MediSys Health Network CEO Named to the Mayor's Health ...">
            <a:extLst>
              <a:ext uri="{FF2B5EF4-FFF2-40B4-BE49-F238E27FC236}">
                <a16:creationId xmlns:a16="http://schemas.microsoft.com/office/drawing/2014/main" id="{7D22BB85-5751-CB45-33EA-B6A543B1447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625915" y="923199"/>
            <a:ext cx="3190457" cy="3528680"/>
          </a:xfrm>
          <a:prstGeom prst="ellipse">
            <a:avLst/>
          </a:prstGeom>
          <a:noFill/>
          <a:ln w="57150">
            <a:solidFill>
              <a:schemeClr val="accent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4" descr="Medisys Health Network">
            <a:extLst>
              <a:ext uri="{FF2B5EF4-FFF2-40B4-BE49-F238E27FC236}">
                <a16:creationId xmlns:a16="http://schemas.microsoft.com/office/drawing/2014/main" id="{B9A9FF22-A16A-3D48-8102-B769933229F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59411" y="4937908"/>
            <a:ext cx="3552085" cy="710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79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1215-057E-C109-BB86-D36BD86C14F3}"/>
            </a:ext>
          </a:extLst>
        </p:cNvPr>
        <p:cNvGrpSpPr/>
        <p:nvPr/>
      </p:nvGrpSpPr>
      <p:grpSpPr>
        <a:xfrm>
          <a:off x="0" y="0"/>
          <a:ext cx="0" cy="0"/>
          <a:chOff x="0" y="0"/>
          <a:chExt cx="0" cy="0"/>
        </a:xfrm>
      </p:grpSpPr>
      <p:pic>
        <p:nvPicPr>
          <p:cNvPr id="13" name="Picture 4" descr="Memorial Sloan Kettering Cancer Center – The Commission on Accreditation in  Clinical Chemistry">
            <a:extLst>
              <a:ext uri="{FF2B5EF4-FFF2-40B4-BE49-F238E27FC236}">
                <a16:creationId xmlns:a16="http://schemas.microsoft.com/office/drawing/2014/main" id="{2512E61F-2BF3-B41F-A08F-5025CD0FE0E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18200" y="4877747"/>
            <a:ext cx="3730926" cy="7899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F1961D6-10CF-7B4C-0217-26EDCDD0E847}"/>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79D2680F-294F-9C70-C5CF-86D14B0434E7}"/>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4B8D1A1B-4968-F458-D165-BBBC56A98433}"/>
              </a:ext>
            </a:extLst>
          </p:cNvPr>
          <p:cNvSpPr txBox="1">
            <a:spLocks/>
          </p:cNvSpPr>
          <p:nvPr/>
        </p:nvSpPr>
        <p:spPr>
          <a:xfrm>
            <a:off x="573779" y="2071688"/>
            <a:ext cx="7436747" cy="4058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Font typeface="Arial" panose="020B0604020202020204" pitchFamily="34" charset="0"/>
              <a:buNone/>
            </a:pPr>
            <a:r>
              <a:rPr lang="en-US" sz="2000">
                <a:solidFill>
                  <a:schemeClr val="accent1"/>
                </a:solidFill>
              </a:rPr>
              <a:t>When you attend Schwartz Rounds and witness what people go through as they share their experiences, you see the profound learning that occurs alongside the immediate emotional release and healing that happens in that moment. It’s very powerful, and I think it’s an amazing program.</a:t>
            </a:r>
          </a:p>
          <a:p>
            <a:pPr marL="0" indent="0" algn="ctr">
              <a:lnSpc>
                <a:spcPct val="120000"/>
              </a:lnSpc>
              <a:spcBef>
                <a:spcPts val="0"/>
              </a:spcBef>
              <a:buFont typeface="Arial" panose="020B0604020202020204" pitchFamily="34" charset="0"/>
              <a:buNone/>
            </a:pPr>
            <a:endParaRPr lang="en-US" sz="2000">
              <a:solidFill>
                <a:schemeClr val="accent1"/>
              </a:solidFill>
            </a:endParaRPr>
          </a:p>
          <a:p>
            <a:pPr marL="0" indent="0" algn="ctr">
              <a:lnSpc>
                <a:spcPct val="120000"/>
              </a:lnSpc>
              <a:spcBef>
                <a:spcPts val="0"/>
              </a:spcBef>
              <a:buFont typeface="Arial" panose="020B0604020202020204" pitchFamily="34" charset="0"/>
              <a:buNone/>
            </a:pPr>
            <a:r>
              <a:rPr lang="en-US" sz="1600" b="1">
                <a:solidFill>
                  <a:schemeClr val="accent1"/>
                </a:solidFill>
              </a:rPr>
              <a:t>Shelly Anderson, MPM</a:t>
            </a:r>
          </a:p>
          <a:p>
            <a:pPr marL="0" indent="0" algn="ctr">
              <a:lnSpc>
                <a:spcPct val="120000"/>
              </a:lnSpc>
              <a:spcBef>
                <a:spcPts val="0"/>
              </a:spcBef>
              <a:buFont typeface="Arial" panose="020B0604020202020204" pitchFamily="34" charset="0"/>
              <a:buNone/>
            </a:pPr>
            <a:r>
              <a:rPr lang="en-US" sz="1600">
                <a:solidFill>
                  <a:schemeClr val="accent1"/>
                </a:solidFill>
              </a:rPr>
              <a:t>Hospital President </a:t>
            </a:r>
          </a:p>
          <a:p>
            <a:pPr marL="0" indent="0" algn="ctr">
              <a:lnSpc>
                <a:spcPct val="120000"/>
              </a:lnSpc>
              <a:spcBef>
                <a:spcPts val="0"/>
              </a:spcBef>
              <a:buFont typeface="Arial" panose="020B0604020202020204" pitchFamily="34" charset="0"/>
              <a:buNone/>
            </a:pPr>
            <a:r>
              <a:rPr lang="en-US" sz="1600">
                <a:solidFill>
                  <a:schemeClr val="accent1"/>
                </a:solidFill>
              </a:rPr>
              <a:t>Memorial Sloan Kettering Cancer Center</a:t>
            </a:r>
          </a:p>
          <a:p>
            <a:pPr marL="0" indent="0" algn="ctr">
              <a:lnSpc>
                <a:spcPct val="120000"/>
              </a:lnSpc>
              <a:spcBef>
                <a:spcPts val="0"/>
              </a:spcBef>
              <a:buFont typeface="Arial" panose="020B0604020202020204" pitchFamily="34" charset="0"/>
              <a:buNone/>
            </a:pPr>
            <a:r>
              <a:rPr lang="en-US" sz="1600">
                <a:solidFill>
                  <a:schemeClr val="accent1"/>
                </a:solidFill>
              </a:rPr>
              <a:t>New York, New York</a:t>
            </a:r>
          </a:p>
        </p:txBody>
      </p:sp>
      <p:sp>
        <p:nvSpPr>
          <p:cNvPr id="2" name="Title 1">
            <a:extLst>
              <a:ext uri="{FF2B5EF4-FFF2-40B4-BE49-F238E27FC236}">
                <a16:creationId xmlns:a16="http://schemas.microsoft.com/office/drawing/2014/main" id="{B98596FE-6E85-DD34-1672-AC8A4122BA62}"/>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6ABCE323-6AC4-0661-DC81-8442B6646289}"/>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pic>
        <p:nvPicPr>
          <p:cNvPr id="12" name="Picture 2" descr="Executive Leadership: Shelly Anderson | Memorial Sloan Kettering Cancer  Center">
            <a:extLst>
              <a:ext uri="{FF2B5EF4-FFF2-40B4-BE49-F238E27FC236}">
                <a16:creationId xmlns:a16="http://schemas.microsoft.com/office/drawing/2014/main" id="{0A9AD4F9-2826-2446-86FB-247A1085C5C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617379" y="923200"/>
            <a:ext cx="3202638" cy="3528680"/>
          </a:xfrm>
          <a:prstGeom prst="ellipse">
            <a:avLst/>
          </a:prstGeom>
          <a:noFill/>
          <a:ln w="57150">
            <a:solidFill>
              <a:schemeClr val="accent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95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330B3-006C-F5E0-7974-EC53AC48A56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0468654-1B13-793F-2638-20C01160FD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73273" y="4451880"/>
            <a:ext cx="2731696" cy="1720969"/>
          </a:xfrm>
          <a:prstGeom prst="rect">
            <a:avLst/>
          </a:prstGeom>
        </p:spPr>
      </p:pic>
      <p:sp>
        <p:nvSpPr>
          <p:cNvPr id="4" name="Rectangle 3">
            <a:extLst>
              <a:ext uri="{FF2B5EF4-FFF2-40B4-BE49-F238E27FC236}">
                <a16:creationId xmlns:a16="http://schemas.microsoft.com/office/drawing/2014/main" id="{D07C688C-E3A8-8325-7D3E-409E848EE0B4}"/>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E5A7330A-9041-CD70-2C39-5A39F6E30FDC}"/>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2C8581E-654E-41D7-D3F9-5C928BA4652A}"/>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62678664-7BFF-572E-9242-4362F2061BF1}"/>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7" name="Text Placeholder 2">
            <a:extLst>
              <a:ext uri="{FF2B5EF4-FFF2-40B4-BE49-F238E27FC236}">
                <a16:creationId xmlns:a16="http://schemas.microsoft.com/office/drawing/2014/main" id="{7ACB4FBE-5BC6-8217-02F8-444776A3DAAB}"/>
              </a:ext>
            </a:extLst>
          </p:cNvPr>
          <p:cNvSpPr>
            <a:spLocks noGrp="1"/>
          </p:cNvSpPr>
          <p:nvPr>
            <p:ph type="body" sz="quarter" idx="13"/>
          </p:nvPr>
        </p:nvSpPr>
        <p:spPr>
          <a:xfrm>
            <a:off x="609599" y="2066276"/>
            <a:ext cx="7336618" cy="4058948"/>
          </a:xfrm>
        </p:spPr>
        <p:txBody>
          <a:bodyPr vert="horz" lIns="91440" tIns="45720" rIns="91440" bIns="45720" rtlCol="0" anchor="t">
            <a:noAutofit/>
          </a:bodyPr>
          <a:lstStyle/>
          <a:p>
            <a:pPr marL="0" indent="0" algn="ctr">
              <a:lnSpc>
                <a:spcPct val="100000"/>
              </a:lnSpc>
              <a:spcBef>
                <a:spcPts val="0"/>
              </a:spcBef>
              <a:buNone/>
            </a:pPr>
            <a:r>
              <a:rPr lang="en-US" sz="1700">
                <a:solidFill>
                  <a:schemeClr val="accent1"/>
                </a:solidFill>
                <a:latin typeface="Arial"/>
                <a:cs typeface="Arial"/>
              </a:rPr>
              <a:t>At CVS Health, we’re making personalized, trusted care accessible in local communities. We recognize that our practitioners must be supported by the same compassion they provide to our patients. Integrating the Schwartz Rounds program into our MinuteClinic provider support programs and investing as a Schwartz Center donor are two important examples of how to ensure our frontline teams have the resilience and emotional tools they need to lead with heart, even in the most fast-paced healthcare environments.</a:t>
            </a:r>
          </a:p>
          <a:p>
            <a:pPr marL="0" indent="0" algn="ctr">
              <a:lnSpc>
                <a:spcPct val="100000"/>
              </a:lnSpc>
              <a:spcBef>
                <a:spcPts val="0"/>
              </a:spcBef>
              <a:buNone/>
            </a:pPr>
            <a:endParaRPr lang="en-US" sz="1800">
              <a:solidFill>
                <a:schemeClr val="accent1"/>
              </a:solidFill>
              <a:latin typeface="Arial"/>
              <a:cs typeface="Arial"/>
            </a:endParaRPr>
          </a:p>
          <a:p>
            <a:pPr marL="0" indent="0" algn="ctr">
              <a:lnSpc>
                <a:spcPct val="100000"/>
              </a:lnSpc>
              <a:spcBef>
                <a:spcPts val="0"/>
              </a:spcBef>
              <a:buNone/>
            </a:pPr>
            <a:r>
              <a:rPr lang="en-US" sz="1600" b="1">
                <a:solidFill>
                  <a:schemeClr val="accent1"/>
                </a:solidFill>
                <a:latin typeface="Arial"/>
                <a:cs typeface="Arial"/>
              </a:rPr>
              <a:t>Angela Patterson, DNP, FNP-BC, NEA-BC, FAANP</a:t>
            </a:r>
          </a:p>
          <a:p>
            <a:pPr marL="0" indent="0" algn="ctr">
              <a:lnSpc>
                <a:spcPct val="100000"/>
              </a:lnSpc>
              <a:spcBef>
                <a:spcPts val="0"/>
              </a:spcBef>
              <a:buNone/>
            </a:pPr>
            <a:r>
              <a:rPr lang="en-US" sz="1600">
                <a:solidFill>
                  <a:schemeClr val="accent1"/>
                </a:solidFill>
                <a:latin typeface="Arial"/>
                <a:cs typeface="Arial"/>
              </a:rPr>
              <a:t>Enterprise Chief Nurse Officer, VP and Chief Nurse Practitioner Officer, Retail Health</a:t>
            </a:r>
            <a:br>
              <a:rPr lang="en-US" sz="1600">
                <a:solidFill>
                  <a:schemeClr val="accent1"/>
                </a:solidFill>
                <a:latin typeface="Arial"/>
                <a:cs typeface="Arial"/>
              </a:rPr>
            </a:br>
            <a:r>
              <a:rPr lang="en-US" sz="1600">
                <a:solidFill>
                  <a:schemeClr val="accent1"/>
                </a:solidFill>
                <a:latin typeface="Arial"/>
                <a:cs typeface="Arial"/>
              </a:rPr>
              <a:t>CVS Health</a:t>
            </a:r>
          </a:p>
          <a:p>
            <a:pPr marL="0" indent="0" algn="ctr">
              <a:lnSpc>
                <a:spcPct val="100000"/>
              </a:lnSpc>
              <a:spcBef>
                <a:spcPts val="0"/>
              </a:spcBef>
              <a:buNone/>
            </a:pPr>
            <a:r>
              <a:rPr lang="en-US" sz="1600">
                <a:solidFill>
                  <a:schemeClr val="accent1"/>
                </a:solidFill>
                <a:latin typeface="Arial"/>
                <a:cs typeface="Arial"/>
              </a:rPr>
              <a:t>Woonsocket, RI</a:t>
            </a:r>
            <a:endParaRPr lang="en-US" sz="1600">
              <a:solidFill>
                <a:schemeClr val="accent1"/>
              </a:solidFill>
              <a:cs typeface="Arial" panose="020B0604020202020204"/>
            </a:endParaRPr>
          </a:p>
        </p:txBody>
      </p:sp>
      <p:pic>
        <p:nvPicPr>
          <p:cNvPr id="8" name="Picture 7" descr="Angela Patterson, DNP, FNP-BC, NEA-BC, FAANP">
            <a:extLst>
              <a:ext uri="{FF2B5EF4-FFF2-40B4-BE49-F238E27FC236}">
                <a16:creationId xmlns:a16="http://schemas.microsoft.com/office/drawing/2014/main" id="{1F295169-86A8-4CE4-3887-A269BFB60C9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593268" y="923200"/>
            <a:ext cx="3273481" cy="3528680"/>
          </a:xfrm>
          <a:prstGeom prst="ellipse">
            <a:avLst/>
          </a:prstGeom>
          <a:ln w="57150">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671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8C97-1749-175C-A4C8-6E387FE21C62}"/>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02401956-36FC-082F-14FF-A473475F2F5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793808" y="4643185"/>
            <a:ext cx="2811161" cy="1291615"/>
          </a:xfrm>
          <a:prstGeom prst="rect">
            <a:avLst/>
          </a:prstGeom>
        </p:spPr>
      </p:pic>
      <p:sp>
        <p:nvSpPr>
          <p:cNvPr id="4" name="Rectangle 3">
            <a:extLst>
              <a:ext uri="{FF2B5EF4-FFF2-40B4-BE49-F238E27FC236}">
                <a16:creationId xmlns:a16="http://schemas.microsoft.com/office/drawing/2014/main" id="{E7BF7609-1D5E-B7BC-ADCF-B23C6C90DA74}"/>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B538E01E-FA6B-D830-F38A-36043E3BB028}"/>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F1F9094-F34E-8D95-276F-71148434C06A}"/>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D7913D2C-260A-5118-C2E2-FFA55A52BE71}"/>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14" name="Text Placeholder 2">
            <a:extLst>
              <a:ext uri="{FF2B5EF4-FFF2-40B4-BE49-F238E27FC236}">
                <a16:creationId xmlns:a16="http://schemas.microsoft.com/office/drawing/2014/main" id="{C352A66D-08D7-D8A3-1C15-0DD3450F1237}"/>
              </a:ext>
            </a:extLst>
          </p:cNvPr>
          <p:cNvSpPr txBox="1">
            <a:spLocks/>
          </p:cNvSpPr>
          <p:nvPr/>
        </p:nvSpPr>
        <p:spPr>
          <a:xfrm>
            <a:off x="587031" y="2161526"/>
            <a:ext cx="7347294" cy="40589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a:solidFill>
                  <a:schemeClr val="accent1"/>
                </a:solidFill>
                <a:latin typeface="+mj-lt"/>
                <a:ea typeface="+mn-lt"/>
                <a:cs typeface="+mn-lt"/>
              </a:rPr>
              <a:t>Our commitment to ‘show up for everyone like they’re the only one’ begins with how we show up for our own people. By integrating Schwartz Rounds into our health and medical management division, we ensure our frontline teams have the emotional resilience to lead with compassion in every member interaction</a:t>
            </a:r>
            <a:r>
              <a:rPr lang="en-US" sz="2000">
                <a:solidFill>
                  <a:schemeClr val="accent1"/>
                </a:solidFill>
                <a:latin typeface="+mj-lt"/>
                <a:cs typeface="Arial"/>
              </a:rPr>
              <a:t>.</a:t>
            </a:r>
          </a:p>
          <a:p>
            <a:pPr algn="ctr">
              <a:lnSpc>
                <a:spcPct val="100000"/>
              </a:lnSpc>
              <a:spcBef>
                <a:spcPts val="0"/>
              </a:spcBef>
              <a:buNone/>
            </a:pPr>
            <a:endParaRPr lang="en-US">
              <a:solidFill>
                <a:schemeClr val="accent1"/>
              </a:solidFill>
              <a:latin typeface="Arial"/>
              <a:cs typeface="Arial"/>
            </a:endParaRPr>
          </a:p>
          <a:p>
            <a:pPr marL="0" indent="0" algn="ctr">
              <a:lnSpc>
                <a:spcPct val="100000"/>
              </a:lnSpc>
              <a:spcBef>
                <a:spcPts val="0"/>
              </a:spcBef>
              <a:buNone/>
            </a:pPr>
            <a:r>
              <a:rPr lang="en-US" sz="1600" b="1">
                <a:solidFill>
                  <a:schemeClr val="accent1"/>
                </a:solidFill>
                <a:latin typeface="+mj-lt"/>
                <a:ea typeface="+mn-lt"/>
                <a:cs typeface="+mn-lt"/>
              </a:rPr>
              <a:t>Ashley Yeats, MD, FACEP, FCFPC(EM), CHIE</a:t>
            </a:r>
            <a:endParaRPr lang="en-US" sz="1600" b="1">
              <a:solidFill>
                <a:schemeClr val="accent1"/>
              </a:solidFill>
              <a:latin typeface="+mj-lt"/>
            </a:endParaRPr>
          </a:p>
          <a:p>
            <a:pPr marL="0" indent="0" algn="ctr">
              <a:lnSpc>
                <a:spcPct val="100000"/>
              </a:lnSpc>
              <a:spcBef>
                <a:spcPts val="0"/>
              </a:spcBef>
              <a:buNone/>
            </a:pPr>
            <a:r>
              <a:rPr lang="en-US" sz="1600">
                <a:solidFill>
                  <a:schemeClr val="accent1"/>
                </a:solidFill>
                <a:latin typeface="+mj-lt"/>
                <a:ea typeface="+mn-lt"/>
                <a:cs typeface="+mn-lt"/>
              </a:rPr>
              <a:t>Vice President, Medical Operations</a:t>
            </a:r>
            <a:endParaRPr lang="en-US" sz="1600">
              <a:solidFill>
                <a:schemeClr val="accent1"/>
              </a:solidFill>
              <a:latin typeface="+mj-lt"/>
            </a:endParaRPr>
          </a:p>
          <a:p>
            <a:pPr marL="0" indent="0" algn="ctr">
              <a:lnSpc>
                <a:spcPct val="100000"/>
              </a:lnSpc>
              <a:spcBef>
                <a:spcPts val="0"/>
              </a:spcBef>
              <a:buNone/>
            </a:pPr>
            <a:r>
              <a:rPr lang="en-US" sz="1600">
                <a:solidFill>
                  <a:schemeClr val="accent1"/>
                </a:solidFill>
                <a:latin typeface="+mj-lt"/>
                <a:ea typeface="+mn-lt"/>
                <a:cs typeface="+mn-lt"/>
              </a:rPr>
              <a:t>Blue Cross Blue Shield of Massachusetts</a:t>
            </a:r>
          </a:p>
          <a:p>
            <a:pPr marL="0" indent="0" algn="ctr">
              <a:lnSpc>
                <a:spcPct val="100000"/>
              </a:lnSpc>
              <a:spcBef>
                <a:spcPts val="0"/>
              </a:spcBef>
              <a:buNone/>
            </a:pPr>
            <a:r>
              <a:rPr lang="en-US" sz="1600">
                <a:solidFill>
                  <a:schemeClr val="accent1"/>
                </a:solidFill>
                <a:latin typeface="+mj-lt"/>
                <a:ea typeface="+mn-lt"/>
                <a:cs typeface="+mn-lt"/>
              </a:rPr>
              <a:t>Boston, MA</a:t>
            </a:r>
            <a:endParaRPr lang="en-US" sz="1600">
              <a:solidFill>
                <a:schemeClr val="accent1"/>
              </a:solidFill>
              <a:latin typeface="+mj-lt"/>
            </a:endParaRPr>
          </a:p>
          <a:p>
            <a:pPr marL="0" indent="0">
              <a:buFont typeface="Arial" panose="020B0604020202020204" pitchFamily="34" charset="0"/>
              <a:buNone/>
            </a:pPr>
            <a:endParaRPr lang="en-US" sz="1800">
              <a:solidFill>
                <a:schemeClr val="accent1"/>
              </a:solidFill>
              <a:cs typeface="Arial" panose="020B0604020202020204"/>
            </a:endParaRPr>
          </a:p>
        </p:txBody>
      </p:sp>
      <p:pic>
        <p:nvPicPr>
          <p:cNvPr id="15" name="Picture 14" descr="A person in a suit and tie&#10;&#10;AI-generated content may be incorrect.">
            <a:extLst>
              <a:ext uri="{FF2B5EF4-FFF2-40B4-BE49-F238E27FC236}">
                <a16:creationId xmlns:a16="http://schemas.microsoft.com/office/drawing/2014/main" id="{B69031A9-A0A2-8625-CB7F-023EAED735B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588863" y="923200"/>
            <a:ext cx="3283106" cy="3528680"/>
          </a:xfrm>
          <a:prstGeom prst="ellipse">
            <a:avLst/>
          </a:prstGeom>
          <a:ln w="57150">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0293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CAA10-894E-81C5-575F-75497CDB309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EFF9E35-5D87-9E3D-9418-C1406F5F0984}"/>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A1BEBE5C-9519-148B-36D6-BF620EF65707}"/>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0789427-37B4-8127-54E7-4D4DF245AFB2}"/>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11C66819-D56A-8958-2E61-98E564C260FB}"/>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14" name="Text Placeholder 2">
            <a:extLst>
              <a:ext uri="{FF2B5EF4-FFF2-40B4-BE49-F238E27FC236}">
                <a16:creationId xmlns:a16="http://schemas.microsoft.com/office/drawing/2014/main" id="{FC1A218A-758C-858C-620A-4DB58E28D8C8}"/>
              </a:ext>
            </a:extLst>
          </p:cNvPr>
          <p:cNvSpPr txBox="1">
            <a:spLocks/>
          </p:cNvSpPr>
          <p:nvPr/>
        </p:nvSpPr>
        <p:spPr>
          <a:xfrm>
            <a:off x="587031" y="2161526"/>
            <a:ext cx="7347294" cy="40589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a:solidFill>
                  <a:schemeClr val="accent1"/>
                </a:solidFill>
                <a:latin typeface="+mj-lt"/>
                <a:ea typeface="+mn-lt"/>
                <a:cs typeface="+mn-lt"/>
              </a:rPr>
              <a:t>Our Schwartz Rounds sessions are a powerful demonstration of the impact that intentional, reflective spaces can have on healthcare teams. The feedback has been overwhelmingly positive, with many noting a renewed sense of connection, perspective, and purpose. Experiences like this underscore how meaningful it is to create opportunities for staff to process the emotional realities of their work together.</a:t>
            </a:r>
          </a:p>
          <a:p>
            <a:pPr marL="0" indent="0" algn="ctr">
              <a:lnSpc>
                <a:spcPct val="100000"/>
              </a:lnSpc>
              <a:spcBef>
                <a:spcPts val="0"/>
              </a:spcBef>
              <a:buNone/>
            </a:pPr>
            <a:endParaRPr lang="en-US" sz="1600" b="1">
              <a:solidFill>
                <a:schemeClr val="accent1"/>
              </a:solidFill>
              <a:latin typeface="+mj-lt"/>
              <a:ea typeface="+mn-lt"/>
              <a:cs typeface="+mn-lt"/>
            </a:endParaRPr>
          </a:p>
          <a:p>
            <a:pPr marL="0" indent="0" algn="ctr">
              <a:lnSpc>
                <a:spcPct val="100000"/>
              </a:lnSpc>
              <a:spcBef>
                <a:spcPts val="0"/>
              </a:spcBef>
              <a:buNone/>
            </a:pPr>
            <a:r>
              <a:rPr lang="en-US" sz="1600" b="1">
                <a:solidFill>
                  <a:schemeClr val="accent1"/>
                </a:solidFill>
                <a:latin typeface="+mj-lt"/>
                <a:ea typeface="+mn-lt"/>
                <a:cs typeface="+mn-lt"/>
              </a:rPr>
              <a:t>Carol-Anne Moulton, MD</a:t>
            </a:r>
          </a:p>
          <a:p>
            <a:pPr marL="0" indent="0" algn="ctr">
              <a:lnSpc>
                <a:spcPct val="100000"/>
              </a:lnSpc>
              <a:spcBef>
                <a:spcPts val="0"/>
              </a:spcBef>
              <a:buNone/>
            </a:pPr>
            <a:r>
              <a:rPr lang="en-US" sz="1600">
                <a:solidFill>
                  <a:schemeClr val="accent1"/>
                </a:solidFill>
                <a:latin typeface="+mj-lt"/>
                <a:ea typeface="+mn-lt"/>
                <a:cs typeface="+mn-lt"/>
              </a:rPr>
              <a:t>Associate Professor, General Surgery</a:t>
            </a:r>
            <a:endParaRPr lang="en-US" sz="1600">
              <a:solidFill>
                <a:schemeClr val="accent1"/>
              </a:solidFill>
              <a:latin typeface="+mj-lt"/>
            </a:endParaRPr>
          </a:p>
          <a:p>
            <a:pPr marL="0" indent="0" algn="ctr">
              <a:lnSpc>
                <a:spcPct val="100000"/>
              </a:lnSpc>
              <a:spcBef>
                <a:spcPts val="0"/>
              </a:spcBef>
              <a:buNone/>
            </a:pPr>
            <a:r>
              <a:rPr lang="en-US" sz="1600">
                <a:solidFill>
                  <a:schemeClr val="accent1"/>
                </a:solidFill>
                <a:latin typeface="+mj-lt"/>
                <a:ea typeface="+mn-lt"/>
                <a:cs typeface="+mn-lt"/>
              </a:rPr>
              <a:t>University of Toronto</a:t>
            </a:r>
          </a:p>
          <a:p>
            <a:pPr marL="0" indent="0" algn="ctr">
              <a:lnSpc>
                <a:spcPct val="100000"/>
              </a:lnSpc>
              <a:spcBef>
                <a:spcPts val="0"/>
              </a:spcBef>
              <a:buNone/>
            </a:pPr>
            <a:r>
              <a:rPr lang="en-US" sz="1600">
                <a:solidFill>
                  <a:schemeClr val="accent1"/>
                </a:solidFill>
                <a:latin typeface="+mj-lt"/>
                <a:ea typeface="+mn-lt"/>
                <a:cs typeface="+mn-lt"/>
              </a:rPr>
              <a:t>Toronto, Ontario, Canada</a:t>
            </a:r>
            <a:endParaRPr lang="en-US" sz="1600">
              <a:solidFill>
                <a:schemeClr val="accent1"/>
              </a:solidFill>
              <a:latin typeface="+mj-lt"/>
            </a:endParaRPr>
          </a:p>
          <a:p>
            <a:pPr marL="0" indent="0">
              <a:buFont typeface="Arial" panose="020B0604020202020204" pitchFamily="34" charset="0"/>
              <a:buNone/>
            </a:pPr>
            <a:endParaRPr lang="en-US" sz="1800">
              <a:solidFill>
                <a:schemeClr val="accent1"/>
              </a:solidFill>
              <a:cs typeface="Arial" panose="020B0604020202020204"/>
            </a:endParaRPr>
          </a:p>
        </p:txBody>
      </p:sp>
      <p:pic>
        <p:nvPicPr>
          <p:cNvPr id="7" name="Picture 6">
            <a:extLst>
              <a:ext uri="{FF2B5EF4-FFF2-40B4-BE49-F238E27FC236}">
                <a16:creationId xmlns:a16="http://schemas.microsoft.com/office/drawing/2014/main" id="{BCCA8FC2-BAA6-EE54-EBA1-9B63A4E4F1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49200" y="4668319"/>
            <a:ext cx="2955122" cy="1266481"/>
          </a:xfrm>
          <a:prstGeom prst="rect">
            <a:avLst/>
          </a:prstGeom>
        </p:spPr>
      </p:pic>
      <p:pic>
        <p:nvPicPr>
          <p:cNvPr id="3" name="Picture 2" descr="Carol-Anne Moulton | Department of Surgery">
            <a:extLst>
              <a:ext uri="{FF2B5EF4-FFF2-40B4-BE49-F238E27FC236}">
                <a16:creationId xmlns:a16="http://schemas.microsoft.com/office/drawing/2014/main" id="{ABBE205C-788D-E16F-0DAB-663E9A7C6E0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66076" y="923200"/>
            <a:ext cx="3528680" cy="3528680"/>
          </a:xfrm>
          <a:prstGeom prst="ellipse">
            <a:avLst/>
          </a:prstGeom>
          <a:noFill/>
          <a:ln w="5715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89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D9AC4-EAE6-9C27-994E-D5D373945D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B7A8473-0675-D28E-F7FD-D54000DA13B9}"/>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78E20CD6-E710-A73B-1536-66D920EA329E}"/>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990CC14-192A-5926-A739-016515D3072E}"/>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8BE69936-25FD-8CBC-7165-67390A2319DD}"/>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14" name="Text Placeholder 2">
            <a:extLst>
              <a:ext uri="{FF2B5EF4-FFF2-40B4-BE49-F238E27FC236}">
                <a16:creationId xmlns:a16="http://schemas.microsoft.com/office/drawing/2014/main" id="{F279E9B3-F543-8D72-63ED-B72B0F17B3DC}"/>
              </a:ext>
            </a:extLst>
          </p:cNvPr>
          <p:cNvSpPr txBox="1">
            <a:spLocks/>
          </p:cNvSpPr>
          <p:nvPr/>
        </p:nvSpPr>
        <p:spPr>
          <a:xfrm>
            <a:off x="587031" y="1887964"/>
            <a:ext cx="7347294" cy="433251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a:solidFill>
                  <a:schemeClr val="accent1"/>
                </a:solidFill>
                <a:latin typeface="+mj-lt"/>
                <a:ea typeface="+mn-lt"/>
                <a:cs typeface="+mn-lt"/>
              </a:rPr>
              <a:t>The Schwartz Rounds programme was introduced to UK medical schools more than a decade ago as a way to improve engagement and provide a space to process emotions. Students consistently report that the program strengthens empathy for patients, peers, and colleagues. Today, Schwartz Rounds sessions are embedded in healthcare curricula across the UK, helping to shape a more compassionate future workforce.</a:t>
            </a:r>
          </a:p>
          <a:p>
            <a:pPr marL="0" indent="0" algn="ctr">
              <a:lnSpc>
                <a:spcPct val="100000"/>
              </a:lnSpc>
              <a:spcBef>
                <a:spcPts val="0"/>
              </a:spcBef>
              <a:buNone/>
            </a:pPr>
            <a:endParaRPr lang="en-US" sz="1600" b="1">
              <a:solidFill>
                <a:schemeClr val="accent1"/>
              </a:solidFill>
              <a:latin typeface="+mj-lt"/>
              <a:ea typeface="+mn-lt"/>
              <a:cs typeface="+mn-lt"/>
            </a:endParaRPr>
          </a:p>
          <a:p>
            <a:pPr marL="0" indent="0" algn="ctr">
              <a:lnSpc>
                <a:spcPct val="100000"/>
              </a:lnSpc>
              <a:spcBef>
                <a:spcPts val="0"/>
              </a:spcBef>
              <a:buNone/>
            </a:pPr>
            <a:r>
              <a:rPr lang="en-US" sz="1600" b="1" dirty="0">
                <a:solidFill>
                  <a:schemeClr val="accent1"/>
                </a:solidFill>
                <a:latin typeface="+mj-lt"/>
                <a:ea typeface="+mn-lt"/>
                <a:cs typeface="+mn-lt"/>
              </a:rPr>
              <a:t>Faye Gishen MBBS, BSc, FRCP, EdD, PFHEA, </a:t>
            </a:r>
            <a:r>
              <a:rPr lang="en-US" sz="1600" b="1" dirty="0" err="1">
                <a:solidFill>
                  <a:schemeClr val="accent1"/>
                </a:solidFill>
                <a:latin typeface="+mj-lt"/>
                <a:ea typeface="+mn-lt"/>
                <a:cs typeface="+mn-lt"/>
              </a:rPr>
              <a:t>FAcadMEd</a:t>
            </a:r>
            <a:endParaRPr lang="en-US" sz="1600" b="1" dirty="0">
              <a:solidFill>
                <a:schemeClr val="accent1"/>
              </a:solidFill>
              <a:latin typeface="+mj-lt"/>
              <a:ea typeface="+mn-lt"/>
              <a:cs typeface="+mn-lt"/>
            </a:endParaRPr>
          </a:p>
          <a:p>
            <a:pPr marL="0" indent="0" algn="ctr">
              <a:lnSpc>
                <a:spcPct val="100000"/>
              </a:lnSpc>
              <a:spcBef>
                <a:spcPts val="0"/>
              </a:spcBef>
              <a:buNone/>
            </a:pPr>
            <a:r>
              <a:rPr lang="en-US" sz="1600">
                <a:solidFill>
                  <a:schemeClr val="accent1"/>
                </a:solidFill>
                <a:latin typeface="+mj-lt"/>
                <a:ea typeface="+mn-lt"/>
                <a:cs typeface="+mn-lt"/>
              </a:rPr>
              <a:t>Director, UCL Medical School</a:t>
            </a:r>
            <a:endParaRPr lang="en-US" sz="1600">
              <a:solidFill>
                <a:schemeClr val="accent1"/>
              </a:solidFill>
              <a:latin typeface="+mj-lt"/>
            </a:endParaRPr>
          </a:p>
          <a:p>
            <a:pPr marL="0" indent="0" algn="ctr">
              <a:lnSpc>
                <a:spcPct val="100000"/>
              </a:lnSpc>
              <a:spcBef>
                <a:spcPts val="0"/>
              </a:spcBef>
              <a:buNone/>
            </a:pPr>
            <a:r>
              <a:rPr lang="en-US" sz="1600">
                <a:solidFill>
                  <a:schemeClr val="accent1"/>
                </a:solidFill>
                <a:latin typeface="+mj-lt"/>
                <a:ea typeface="+mn-lt"/>
                <a:cs typeface="+mn-lt"/>
              </a:rPr>
              <a:t>London, United Kingdom</a:t>
            </a:r>
            <a:endParaRPr lang="en-US" sz="1600">
              <a:solidFill>
                <a:schemeClr val="accent1"/>
              </a:solidFill>
              <a:latin typeface="+mj-lt"/>
            </a:endParaRPr>
          </a:p>
          <a:p>
            <a:pPr marL="0" indent="0">
              <a:buFont typeface="Arial" panose="020B0604020202020204" pitchFamily="34" charset="0"/>
              <a:buNone/>
            </a:pPr>
            <a:endParaRPr lang="en-US" sz="1800">
              <a:solidFill>
                <a:schemeClr val="accent1"/>
              </a:solidFill>
              <a:cs typeface="Arial" panose="020B0604020202020204"/>
            </a:endParaRPr>
          </a:p>
        </p:txBody>
      </p:sp>
      <p:pic>
        <p:nvPicPr>
          <p:cNvPr id="2050" name="Picture 2" descr="UCL Medical School - Worldwide Colleges">
            <a:extLst>
              <a:ext uri="{FF2B5EF4-FFF2-40B4-BE49-F238E27FC236}">
                <a16:creationId xmlns:a16="http://schemas.microsoft.com/office/drawing/2014/main" id="{2238C86B-6A03-8836-DCC0-E4DD02E21D9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81712" y="4464043"/>
            <a:ext cx="2892944" cy="17564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D47DBF3-318A-C447-012F-7B1A35B4939E}"/>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495476" y="888074"/>
            <a:ext cx="3462569" cy="3598932"/>
          </a:xfrm>
          <a:prstGeom prst="ellipse">
            <a:avLst/>
          </a:prstGeom>
          <a:ln w="57150">
            <a:solidFill>
              <a:schemeClr val="accent1"/>
            </a:solidFill>
          </a:ln>
        </p:spPr>
      </p:pic>
    </p:spTree>
    <p:extLst>
      <p:ext uri="{BB962C8B-B14F-4D97-AF65-F5344CB8AC3E}">
        <p14:creationId xmlns:p14="http://schemas.microsoft.com/office/powerpoint/2010/main" val="165753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1F2E-3B3C-5CED-7729-ACEB1D5E0B4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EAE9D65-DFD4-D070-77B4-59ADD7218799}"/>
              </a:ext>
            </a:extLst>
          </p:cNvPr>
          <p:cNvSpPr>
            <a:spLocks noGrp="1" noRot="1" noMove="1" noResize="1" noEditPoints="1" noAdjustHandles="1" noChangeArrowheads="1" noChangeShapeType="1"/>
          </p:cNvSpPr>
          <p:nvPr/>
        </p:nvSpPr>
        <p:spPr>
          <a:xfrm>
            <a:off x="0" y="0"/>
            <a:ext cx="12192000" cy="32289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5A47BA2B-D974-AE4C-423A-944BDD70C875}"/>
              </a:ext>
            </a:extLst>
          </p:cNvPr>
          <p:cNvSpPr/>
          <p:nvPr/>
        </p:nvSpPr>
        <p:spPr>
          <a:xfrm>
            <a:off x="417344" y="1019175"/>
            <a:ext cx="7736056" cy="4872495"/>
          </a:xfrm>
          <a:prstGeom prst="rect">
            <a:avLst/>
          </a:prstGeom>
          <a:solidFill>
            <a:schemeClr val="bg1"/>
          </a:solidFill>
          <a:ln w="571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57A55E7-751C-9A06-E996-59EBBCF32EC6}"/>
              </a:ext>
            </a:extLst>
          </p:cNvPr>
          <p:cNvSpPr>
            <a:spLocks noGrp="1"/>
          </p:cNvSpPr>
          <p:nvPr>
            <p:ph type="title"/>
          </p:nvPr>
        </p:nvSpPr>
        <p:spPr>
          <a:xfrm>
            <a:off x="360157" y="-112562"/>
            <a:ext cx="10515600" cy="1325563"/>
          </a:xfrm>
        </p:spPr>
        <p:txBody>
          <a:bodyPr>
            <a:normAutofit/>
          </a:bodyPr>
          <a:lstStyle/>
          <a:p>
            <a:r>
              <a:rPr lang="en-US" sz="2800">
                <a:solidFill>
                  <a:schemeClr val="bg1"/>
                </a:solidFill>
              </a:rPr>
              <a:t>Success Stories</a:t>
            </a:r>
          </a:p>
        </p:txBody>
      </p:sp>
      <p:sp>
        <p:nvSpPr>
          <p:cNvPr id="6" name="Freeform 7">
            <a:extLst>
              <a:ext uri="{FF2B5EF4-FFF2-40B4-BE49-F238E27FC236}">
                <a16:creationId xmlns:a16="http://schemas.microsoft.com/office/drawing/2014/main" id="{83735B2A-2A66-AC4D-F8A7-A54E167074AB}"/>
              </a:ext>
            </a:extLst>
          </p:cNvPr>
          <p:cNvSpPr/>
          <p:nvPr/>
        </p:nvSpPr>
        <p:spPr>
          <a:xfrm flipH="1" flipV="1">
            <a:off x="3876638" y="1290938"/>
            <a:ext cx="817463" cy="519089"/>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a:effectLst>
            <a:outerShdw blurRad="50800" dist="38100" dir="2700000" algn="tl" rotWithShape="0">
              <a:prstClr val="black">
                <a:alpha val="40000"/>
              </a:prstClr>
            </a:outerShdw>
          </a:effectLst>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mn-ea"/>
              <a:cs typeface="+mn-cs"/>
            </a:endParaRPr>
          </a:p>
        </p:txBody>
      </p:sp>
      <p:sp>
        <p:nvSpPr>
          <p:cNvPr id="14" name="Text Placeholder 2">
            <a:extLst>
              <a:ext uri="{FF2B5EF4-FFF2-40B4-BE49-F238E27FC236}">
                <a16:creationId xmlns:a16="http://schemas.microsoft.com/office/drawing/2014/main" id="{44FA5C8F-8E1C-B2FC-02EC-F69832390F34}"/>
              </a:ext>
            </a:extLst>
          </p:cNvPr>
          <p:cNvSpPr txBox="1">
            <a:spLocks/>
          </p:cNvSpPr>
          <p:nvPr/>
        </p:nvSpPr>
        <p:spPr>
          <a:xfrm>
            <a:off x="587031" y="1887964"/>
            <a:ext cx="7347294" cy="433251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err="1">
                <a:solidFill>
                  <a:schemeClr val="accent1"/>
                </a:solidFill>
                <a:latin typeface="+mj-lt"/>
                <a:ea typeface="+mn-lt"/>
                <a:cs typeface="+mn-lt"/>
              </a:rPr>
              <a:t>Oxleas</a:t>
            </a:r>
            <a:r>
              <a:rPr lang="en-US" sz="2000">
                <a:solidFill>
                  <a:schemeClr val="accent1"/>
                </a:solidFill>
                <a:latin typeface="+mj-lt"/>
                <a:ea typeface="+mn-lt"/>
                <a:cs typeface="+mn-lt"/>
              </a:rPr>
              <a:t> leads Schwartz Rounds sessions targeted towards </a:t>
            </a:r>
            <a:r>
              <a:rPr lang="en-US" sz="2000">
                <a:solidFill>
                  <a:schemeClr val="accent1"/>
                </a:solidFill>
                <a:ea typeface="+mn-lt"/>
                <a:cs typeface="+mn-lt"/>
              </a:rPr>
              <a:t>mental, physical and learning disability professionals across hospital, community, learning and prison settings. </a:t>
            </a:r>
            <a:r>
              <a:rPr lang="en-US" sz="2000">
                <a:solidFill>
                  <a:schemeClr val="accent1"/>
                </a:solidFill>
                <a:latin typeface="+mj-lt"/>
                <a:ea typeface="+mn-lt"/>
                <a:cs typeface="+mn-lt"/>
              </a:rPr>
              <a:t>What is striking is that a focus on the emotional processes always reminds us how much is in common between our teams. Sharing experiences together helps individuals and also the positive working relationships between parts of our </a:t>
            </a:r>
            <a:r>
              <a:rPr lang="en-US" sz="2000" err="1">
                <a:solidFill>
                  <a:schemeClr val="accent1"/>
                </a:solidFill>
                <a:latin typeface="+mj-lt"/>
                <a:ea typeface="+mn-lt"/>
                <a:cs typeface="+mn-lt"/>
              </a:rPr>
              <a:t>organisation</a:t>
            </a:r>
            <a:r>
              <a:rPr lang="en-US" sz="2000">
                <a:solidFill>
                  <a:schemeClr val="accent1"/>
                </a:solidFill>
                <a:latin typeface="+mj-lt"/>
                <a:ea typeface="+mn-lt"/>
                <a:cs typeface="+mn-lt"/>
              </a:rPr>
              <a:t>.</a:t>
            </a:r>
          </a:p>
          <a:p>
            <a:pPr marL="0" indent="0" algn="ctr">
              <a:lnSpc>
                <a:spcPct val="100000"/>
              </a:lnSpc>
              <a:spcBef>
                <a:spcPts val="0"/>
              </a:spcBef>
              <a:buNone/>
            </a:pPr>
            <a:endParaRPr lang="en-US" sz="1600" b="1">
              <a:solidFill>
                <a:schemeClr val="accent1"/>
              </a:solidFill>
              <a:latin typeface="+mj-lt"/>
              <a:ea typeface="+mn-lt"/>
              <a:cs typeface="+mn-lt"/>
            </a:endParaRPr>
          </a:p>
          <a:p>
            <a:pPr marL="0" indent="0" algn="ctr">
              <a:lnSpc>
                <a:spcPct val="100000"/>
              </a:lnSpc>
              <a:spcBef>
                <a:spcPts val="0"/>
              </a:spcBef>
              <a:buNone/>
            </a:pPr>
            <a:r>
              <a:rPr lang="en-US" sz="1600" b="1">
                <a:solidFill>
                  <a:schemeClr val="accent1"/>
                </a:solidFill>
                <a:latin typeface="+mj-lt"/>
                <a:ea typeface="+mn-lt"/>
                <a:cs typeface="+mn-lt"/>
              </a:rPr>
              <a:t>Neil </a:t>
            </a:r>
            <a:r>
              <a:rPr lang="en-US" sz="1600" b="1" err="1">
                <a:solidFill>
                  <a:schemeClr val="accent1"/>
                </a:solidFill>
                <a:latin typeface="+mj-lt"/>
                <a:ea typeface="+mn-lt"/>
                <a:cs typeface="+mn-lt"/>
              </a:rPr>
              <a:t>Springham</a:t>
            </a:r>
            <a:r>
              <a:rPr lang="en-US" sz="1600" b="1">
                <a:solidFill>
                  <a:schemeClr val="accent1"/>
                </a:solidFill>
                <a:latin typeface="+mj-lt"/>
                <a:ea typeface="+mn-lt"/>
                <a:cs typeface="+mn-lt"/>
              </a:rPr>
              <a:t>, PhD</a:t>
            </a:r>
          </a:p>
          <a:p>
            <a:pPr marL="0" indent="0" algn="ctr">
              <a:lnSpc>
                <a:spcPct val="100000"/>
              </a:lnSpc>
              <a:spcBef>
                <a:spcPts val="0"/>
              </a:spcBef>
              <a:buNone/>
            </a:pPr>
            <a:r>
              <a:rPr lang="en-US" sz="1600">
                <a:solidFill>
                  <a:schemeClr val="accent1"/>
                </a:solidFill>
                <a:ea typeface="+mn-lt"/>
                <a:cs typeface="+mn-lt"/>
              </a:rPr>
              <a:t>Chief Therapies Officer and Executive Lead for Patient Experience</a:t>
            </a:r>
          </a:p>
          <a:p>
            <a:pPr marL="0" indent="0" algn="ctr">
              <a:lnSpc>
                <a:spcPct val="100000"/>
              </a:lnSpc>
              <a:spcBef>
                <a:spcPts val="0"/>
              </a:spcBef>
              <a:buNone/>
            </a:pPr>
            <a:r>
              <a:rPr lang="en-US" sz="1600" err="1">
                <a:solidFill>
                  <a:schemeClr val="accent1"/>
                </a:solidFill>
                <a:latin typeface="+mj-lt"/>
                <a:ea typeface="+mn-lt"/>
                <a:cs typeface="+mn-lt"/>
              </a:rPr>
              <a:t>Oxleas</a:t>
            </a:r>
            <a:r>
              <a:rPr lang="en-US" sz="1600">
                <a:solidFill>
                  <a:schemeClr val="accent1"/>
                </a:solidFill>
                <a:latin typeface="+mj-lt"/>
                <a:ea typeface="+mn-lt"/>
                <a:cs typeface="+mn-lt"/>
              </a:rPr>
              <a:t> NHS Foundation Trust</a:t>
            </a:r>
          </a:p>
          <a:p>
            <a:pPr marL="0" indent="0" algn="ctr">
              <a:lnSpc>
                <a:spcPct val="100000"/>
              </a:lnSpc>
              <a:spcBef>
                <a:spcPts val="0"/>
              </a:spcBef>
              <a:buNone/>
            </a:pPr>
            <a:r>
              <a:rPr lang="en-US" sz="1600">
                <a:solidFill>
                  <a:schemeClr val="accent1"/>
                </a:solidFill>
                <a:latin typeface="+mj-lt"/>
                <a:ea typeface="+mn-lt"/>
                <a:cs typeface="+mn-lt"/>
              </a:rPr>
              <a:t>London, United Kingdom</a:t>
            </a:r>
            <a:endParaRPr lang="en-US" sz="1600">
              <a:solidFill>
                <a:schemeClr val="accent1"/>
              </a:solidFill>
              <a:latin typeface="+mj-lt"/>
            </a:endParaRPr>
          </a:p>
          <a:p>
            <a:pPr marL="0" indent="0">
              <a:buFont typeface="Arial" panose="020B0604020202020204" pitchFamily="34" charset="0"/>
              <a:buNone/>
            </a:pPr>
            <a:endParaRPr lang="en-US" sz="1800">
              <a:solidFill>
                <a:schemeClr val="accent1"/>
              </a:solidFill>
              <a:cs typeface="Arial" panose="020B0604020202020204"/>
            </a:endParaRPr>
          </a:p>
        </p:txBody>
      </p:sp>
      <p:pic>
        <p:nvPicPr>
          <p:cNvPr id="3074" name="Picture 2" descr="Oxleas NHS Foundation Trust">
            <a:extLst>
              <a:ext uri="{FF2B5EF4-FFF2-40B4-BE49-F238E27FC236}">
                <a16:creationId xmlns:a16="http://schemas.microsoft.com/office/drawing/2014/main" id="{B9D31F88-05F8-3839-F475-0B70B327A6A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11824" y="4357367"/>
            <a:ext cx="1863107" cy="18631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45E802E-909D-92EC-F593-AC39EC8224E0}"/>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333478" y="961391"/>
            <a:ext cx="3678443" cy="3598932"/>
          </a:xfrm>
          <a:prstGeom prst="ellipse">
            <a:avLst/>
          </a:prstGeom>
          <a:ln w="57150">
            <a:solidFill>
              <a:schemeClr val="accent1"/>
            </a:solidFill>
          </a:ln>
        </p:spPr>
      </p:pic>
    </p:spTree>
    <p:extLst>
      <p:ext uri="{BB962C8B-B14F-4D97-AF65-F5344CB8AC3E}">
        <p14:creationId xmlns:p14="http://schemas.microsoft.com/office/powerpoint/2010/main" val="376368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7CA23-22D9-6A78-1EA6-5729BA2A7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8A84EE-1B80-9262-664B-1C45D3650D81}"/>
              </a:ext>
            </a:extLst>
          </p:cNvPr>
          <p:cNvSpPr>
            <a:spLocks noGrp="1"/>
          </p:cNvSpPr>
          <p:nvPr>
            <p:ph type="ctrTitle"/>
          </p:nvPr>
        </p:nvSpPr>
        <p:spPr/>
        <p:txBody>
          <a:bodyPr/>
          <a:lstStyle/>
          <a:p>
            <a:r>
              <a:rPr lang="en-US"/>
              <a:t>Adoption Pathway</a:t>
            </a:r>
          </a:p>
        </p:txBody>
      </p:sp>
      <p:sp>
        <p:nvSpPr>
          <p:cNvPr id="3" name="Subtitle 2">
            <a:extLst>
              <a:ext uri="{FF2B5EF4-FFF2-40B4-BE49-F238E27FC236}">
                <a16:creationId xmlns:a16="http://schemas.microsoft.com/office/drawing/2014/main" id="{42B2AA68-0BDF-DA84-F953-EFD5935BAE15}"/>
              </a:ext>
            </a:extLst>
          </p:cNvPr>
          <p:cNvSpPr>
            <a:spLocks noGrp="1"/>
          </p:cNvSpPr>
          <p:nvPr>
            <p:ph type="subTitle" idx="1"/>
          </p:nvPr>
        </p:nvSpPr>
        <p:spPr/>
        <p:txBody>
          <a:bodyPr/>
          <a:lstStyle/>
          <a:p>
            <a:r>
              <a:rPr lang="en-US"/>
              <a:t>Getting started is </a:t>
            </a:r>
            <a:r>
              <a:rPr lang="en-US" b="1"/>
              <a:t>simpler</a:t>
            </a:r>
            <a:r>
              <a:rPr lang="en-US"/>
              <a:t> than many leaders expect, and the Schwartz Center for Compassionate Healthcare </a:t>
            </a:r>
            <a:r>
              <a:rPr lang="en-US" b="1"/>
              <a:t>provides support throughout the journey</a:t>
            </a:r>
            <a:r>
              <a:rPr lang="en-US"/>
              <a:t>.</a:t>
            </a:r>
          </a:p>
        </p:txBody>
      </p:sp>
    </p:spTree>
    <p:extLst>
      <p:ext uri="{BB962C8B-B14F-4D97-AF65-F5344CB8AC3E}">
        <p14:creationId xmlns:p14="http://schemas.microsoft.com/office/powerpoint/2010/main" val="241002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13943-33BE-93B0-132B-AB8908C600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3217EB7-D70D-F07F-0C02-123142564A26}"/>
              </a:ext>
            </a:extLst>
          </p:cNvPr>
          <p:cNvGrpSpPr>
            <a:grpSpLocks noChangeAspect="1"/>
          </p:cNvGrpSpPr>
          <p:nvPr/>
        </p:nvGrpSpPr>
        <p:grpSpPr>
          <a:xfrm>
            <a:off x="-27091" y="6372494"/>
            <a:ext cx="12246181" cy="496466"/>
            <a:chOff x="0" y="0"/>
            <a:chExt cx="24492362" cy="992932"/>
          </a:xfrm>
        </p:grpSpPr>
        <p:sp>
          <p:nvSpPr>
            <p:cNvPr id="3" name="Freeform 3">
              <a:extLst>
                <a:ext uri="{FF2B5EF4-FFF2-40B4-BE49-F238E27FC236}">
                  <a16:creationId xmlns:a16="http://schemas.microsoft.com/office/drawing/2014/main" id="{06B07C3F-8A71-5E99-8E8D-B34315A87B06}"/>
                </a:ext>
              </a:extLst>
            </p:cNvPr>
            <p:cNvSpPr/>
            <p:nvPr/>
          </p:nvSpPr>
          <p:spPr>
            <a:xfrm>
              <a:off x="0" y="0"/>
              <a:ext cx="24492331" cy="992886"/>
            </a:xfrm>
            <a:custGeom>
              <a:avLst/>
              <a:gdLst/>
              <a:ahLst/>
              <a:cxnLst/>
              <a:rect l="l" t="t" r="r" b="b"/>
              <a:pathLst>
                <a:path w="24492331" h="992886">
                  <a:moveTo>
                    <a:pt x="0" y="0"/>
                  </a:moveTo>
                  <a:lnTo>
                    <a:pt x="24492331" y="0"/>
                  </a:lnTo>
                  <a:lnTo>
                    <a:pt x="24492331" y="992886"/>
                  </a:lnTo>
                  <a:lnTo>
                    <a:pt x="0" y="9928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panose="020B0604020202020204" pitchFamily="34" charset="0"/>
              </a:endParaRPr>
            </a:p>
          </p:txBody>
        </p:sp>
      </p:grpSp>
      <p:sp>
        <p:nvSpPr>
          <p:cNvPr id="10" name="Freeform 10">
            <a:extLst>
              <a:ext uri="{FF2B5EF4-FFF2-40B4-BE49-F238E27FC236}">
                <a16:creationId xmlns:a16="http://schemas.microsoft.com/office/drawing/2014/main" id="{68C2BC35-2BB7-DD08-5665-FB32B785B271}"/>
              </a:ext>
            </a:extLst>
          </p:cNvPr>
          <p:cNvSpPr/>
          <p:nvPr/>
        </p:nvSpPr>
        <p:spPr>
          <a:xfrm>
            <a:off x="5699343" y="150313"/>
            <a:ext cx="6221604" cy="6213595"/>
          </a:xfrm>
          <a:custGeom>
            <a:avLst/>
            <a:gdLst/>
            <a:ahLst/>
            <a:cxnLst/>
            <a:rect l="l" t="t" r="r" b="b"/>
            <a:pathLst>
              <a:path w="12528644" h="12497323">
                <a:moveTo>
                  <a:pt x="0" y="0"/>
                </a:moveTo>
                <a:lnTo>
                  <a:pt x="12528644" y="0"/>
                </a:lnTo>
                <a:lnTo>
                  <a:pt x="12528644" y="12497323"/>
                </a:lnTo>
                <a:lnTo>
                  <a:pt x="0" y="124973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a:cs typeface="Arial"/>
            </a:endParaRPr>
          </a:p>
        </p:txBody>
      </p:sp>
      <p:sp>
        <p:nvSpPr>
          <p:cNvPr id="13" name="TextBox 13">
            <a:extLst>
              <a:ext uri="{FF2B5EF4-FFF2-40B4-BE49-F238E27FC236}">
                <a16:creationId xmlns:a16="http://schemas.microsoft.com/office/drawing/2014/main" id="{61E3DAD3-9E41-0A34-0F2E-4C5A5D94C6C5}"/>
              </a:ext>
            </a:extLst>
          </p:cNvPr>
          <p:cNvSpPr txBox="1"/>
          <p:nvPr/>
        </p:nvSpPr>
        <p:spPr>
          <a:xfrm>
            <a:off x="7230266" y="588734"/>
            <a:ext cx="1232526" cy="996880"/>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583"/>
              </a:lnSpc>
            </a:pPr>
            <a:endParaRPr sz="1600">
              <a:solidFill>
                <a:schemeClr val="accent1"/>
              </a:solidFill>
              <a:latin typeface="Arial"/>
              <a:cs typeface="Arial"/>
            </a:endParaRPr>
          </a:p>
          <a:p>
            <a:pPr algn="ctr">
              <a:lnSpc>
                <a:spcPts val="1583"/>
              </a:lnSpc>
            </a:pPr>
            <a:r>
              <a:rPr lang="en-US" sz="1600">
                <a:solidFill>
                  <a:schemeClr val="accent1"/>
                </a:solidFill>
                <a:latin typeface="Arial"/>
                <a:ea typeface="Arial MT Pro"/>
                <a:cs typeface="Arial"/>
                <a:sym typeface="Arial MT Pro"/>
              </a:rPr>
              <a:t>Observations with debriefs </a:t>
            </a:r>
          </a:p>
        </p:txBody>
      </p:sp>
      <p:sp>
        <p:nvSpPr>
          <p:cNvPr id="16" name="TextBox 16">
            <a:extLst>
              <a:ext uri="{FF2B5EF4-FFF2-40B4-BE49-F238E27FC236}">
                <a16:creationId xmlns:a16="http://schemas.microsoft.com/office/drawing/2014/main" id="{F72E0F38-8180-D3F7-92B1-D0F7A7BA69F0}"/>
              </a:ext>
            </a:extLst>
          </p:cNvPr>
          <p:cNvSpPr txBox="1"/>
          <p:nvPr/>
        </p:nvSpPr>
        <p:spPr>
          <a:xfrm>
            <a:off x="9413631" y="594931"/>
            <a:ext cx="986209" cy="996880"/>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655"/>
              </a:lnSpc>
            </a:pPr>
            <a:endParaRPr sz="1333">
              <a:latin typeface="Arial"/>
              <a:cs typeface="Arial"/>
            </a:endParaRPr>
          </a:p>
          <a:p>
            <a:pPr algn="ctr">
              <a:lnSpc>
                <a:spcPts val="1655"/>
              </a:lnSpc>
            </a:pPr>
            <a:r>
              <a:rPr lang="en-US" sz="1600">
                <a:solidFill>
                  <a:srgbClr val="FFFFFF"/>
                </a:solidFill>
                <a:latin typeface="Arial"/>
                <a:ea typeface="Arial MT Pro"/>
                <a:cs typeface="Arial"/>
                <a:sym typeface="Arial MT Pro"/>
              </a:rPr>
              <a:t>Live training workshops</a:t>
            </a:r>
          </a:p>
        </p:txBody>
      </p:sp>
      <p:sp>
        <p:nvSpPr>
          <p:cNvPr id="19" name="TextBox 19">
            <a:extLst>
              <a:ext uri="{FF2B5EF4-FFF2-40B4-BE49-F238E27FC236}">
                <a16:creationId xmlns:a16="http://schemas.microsoft.com/office/drawing/2014/main" id="{642B17E0-A22B-5C25-F6B8-3A20F7896ABA}"/>
              </a:ext>
            </a:extLst>
          </p:cNvPr>
          <p:cNvSpPr txBox="1"/>
          <p:nvPr/>
        </p:nvSpPr>
        <p:spPr>
          <a:xfrm>
            <a:off x="5816210" y="2100354"/>
            <a:ext cx="1507394" cy="1058582"/>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583"/>
              </a:lnSpc>
            </a:pPr>
            <a:endParaRPr sz="1600">
              <a:latin typeface="Arial"/>
              <a:cs typeface="Arial"/>
            </a:endParaRPr>
          </a:p>
          <a:p>
            <a:pPr algn="ctr">
              <a:lnSpc>
                <a:spcPts val="1583"/>
              </a:lnSpc>
            </a:pPr>
            <a:r>
              <a:rPr lang="en-US" sz="1600">
                <a:solidFill>
                  <a:srgbClr val="FFFFFF"/>
                </a:solidFill>
                <a:latin typeface="Arial"/>
                <a:ea typeface="Arial MT Pro"/>
                <a:cs typeface="Arial"/>
                <a:sym typeface="Arial MT Pro"/>
              </a:rPr>
              <a:t>Community of Practice sessions</a:t>
            </a:r>
          </a:p>
        </p:txBody>
      </p:sp>
      <p:sp>
        <p:nvSpPr>
          <p:cNvPr id="21" name="Freeform 21">
            <a:extLst>
              <a:ext uri="{FF2B5EF4-FFF2-40B4-BE49-F238E27FC236}">
                <a16:creationId xmlns:a16="http://schemas.microsoft.com/office/drawing/2014/main" id="{FE4FA6AE-DB47-73A8-27D3-4BFC2171A697}"/>
              </a:ext>
            </a:extLst>
          </p:cNvPr>
          <p:cNvSpPr/>
          <p:nvPr/>
        </p:nvSpPr>
        <p:spPr>
          <a:xfrm>
            <a:off x="8167256" y="2719418"/>
            <a:ext cx="986210" cy="987408"/>
          </a:xfrm>
          <a:custGeom>
            <a:avLst/>
            <a:gdLst/>
            <a:ahLst/>
            <a:cxnLst/>
            <a:rect l="l" t="t" r="r" b="b"/>
            <a:pathLst>
              <a:path w="1985962" h="1985962">
                <a:moveTo>
                  <a:pt x="0" y="0"/>
                </a:moveTo>
                <a:lnTo>
                  <a:pt x="1985962" y="0"/>
                </a:lnTo>
                <a:lnTo>
                  <a:pt x="1985962" y="1985962"/>
                </a:lnTo>
                <a:lnTo>
                  <a:pt x="0" y="1985962"/>
                </a:lnTo>
                <a:close/>
              </a:path>
            </a:pathLst>
          </a:custGeom>
          <a:solidFill>
            <a:srgbClr val="000000">
              <a:alpha val="0"/>
            </a:srgbClr>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a:cs typeface="Arial"/>
            </a:endParaRPr>
          </a:p>
        </p:txBody>
      </p:sp>
      <p:sp>
        <p:nvSpPr>
          <p:cNvPr id="22" name="TextBox 22">
            <a:extLst>
              <a:ext uri="{FF2B5EF4-FFF2-40B4-BE49-F238E27FC236}">
                <a16:creationId xmlns:a16="http://schemas.microsoft.com/office/drawing/2014/main" id="{83BEF648-8276-664B-85EE-52EDF2E0D379}"/>
              </a:ext>
            </a:extLst>
          </p:cNvPr>
          <p:cNvSpPr txBox="1"/>
          <p:nvPr/>
        </p:nvSpPr>
        <p:spPr>
          <a:xfrm>
            <a:off x="10571203" y="2275226"/>
            <a:ext cx="1048456" cy="996879"/>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655"/>
              </a:lnSpc>
            </a:pPr>
            <a:r>
              <a:rPr lang="en-US" sz="1600">
                <a:solidFill>
                  <a:srgbClr val="FFFFFF"/>
                </a:solidFill>
                <a:latin typeface="Arial"/>
                <a:ea typeface="Arial MT Pro"/>
                <a:cs typeface="Arial"/>
                <a:sym typeface="Arial MT Pro"/>
              </a:rPr>
              <a:t>Community Schwartz Rounds</a:t>
            </a:r>
          </a:p>
        </p:txBody>
      </p:sp>
      <p:sp>
        <p:nvSpPr>
          <p:cNvPr id="24" name="Freeform 24">
            <a:extLst>
              <a:ext uri="{FF2B5EF4-FFF2-40B4-BE49-F238E27FC236}">
                <a16:creationId xmlns:a16="http://schemas.microsoft.com/office/drawing/2014/main" id="{ACD0ED2C-EEED-A3AB-A3B9-5CAAC1ABE997}"/>
              </a:ext>
            </a:extLst>
          </p:cNvPr>
          <p:cNvSpPr/>
          <p:nvPr/>
        </p:nvSpPr>
        <p:spPr>
          <a:xfrm>
            <a:off x="6555039" y="4011066"/>
            <a:ext cx="1048456" cy="1152113"/>
          </a:xfrm>
          <a:custGeom>
            <a:avLst/>
            <a:gdLst/>
            <a:ahLst/>
            <a:cxnLst/>
            <a:rect l="l" t="t" r="r" b="b"/>
            <a:pathLst>
              <a:path w="1985962" h="2179658">
                <a:moveTo>
                  <a:pt x="0" y="0"/>
                </a:moveTo>
                <a:lnTo>
                  <a:pt x="1985962" y="0"/>
                </a:lnTo>
                <a:lnTo>
                  <a:pt x="1985962" y="2179658"/>
                </a:lnTo>
                <a:lnTo>
                  <a:pt x="0" y="2179658"/>
                </a:lnTo>
                <a:close/>
              </a:path>
            </a:pathLst>
          </a:custGeom>
          <a:solidFill>
            <a:srgbClr val="000000">
              <a:alpha val="0"/>
            </a:srgbClr>
          </a:solid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a:cs typeface="Arial"/>
            </a:endParaRPr>
          </a:p>
        </p:txBody>
      </p:sp>
      <p:sp>
        <p:nvSpPr>
          <p:cNvPr id="25" name="TextBox 25">
            <a:extLst>
              <a:ext uri="{FF2B5EF4-FFF2-40B4-BE49-F238E27FC236}">
                <a16:creationId xmlns:a16="http://schemas.microsoft.com/office/drawing/2014/main" id="{452F8350-A61A-D913-57C4-82F1417D8E3C}"/>
              </a:ext>
            </a:extLst>
          </p:cNvPr>
          <p:cNvSpPr txBox="1"/>
          <p:nvPr/>
        </p:nvSpPr>
        <p:spPr>
          <a:xfrm>
            <a:off x="9777715" y="4110966"/>
            <a:ext cx="1717887" cy="1162181"/>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367"/>
              </a:lnSpc>
            </a:pPr>
            <a:r>
              <a:rPr lang="en-US" sz="1600">
                <a:solidFill>
                  <a:schemeClr val="bg1"/>
                </a:solidFill>
                <a:latin typeface="Arial"/>
                <a:ea typeface="Arial MT Pro"/>
                <a:cs typeface="Arial"/>
                <a:sym typeface="Arial MT Pro"/>
              </a:rPr>
              <a:t>Webinars and virtual trainings</a:t>
            </a:r>
            <a:endParaRPr lang="en-US" sz="1600">
              <a:solidFill>
                <a:schemeClr val="bg1"/>
              </a:solidFill>
              <a:latin typeface="Arial"/>
              <a:ea typeface="Arial MT Pro"/>
              <a:cs typeface="Arial"/>
            </a:endParaRPr>
          </a:p>
        </p:txBody>
      </p:sp>
      <p:sp>
        <p:nvSpPr>
          <p:cNvPr id="28" name="TextBox 28">
            <a:extLst>
              <a:ext uri="{FF2B5EF4-FFF2-40B4-BE49-F238E27FC236}">
                <a16:creationId xmlns:a16="http://schemas.microsoft.com/office/drawing/2014/main" id="{04C47BF0-9369-7FBF-410B-AB178CA1049F}"/>
              </a:ext>
            </a:extLst>
          </p:cNvPr>
          <p:cNvSpPr txBox="1"/>
          <p:nvPr/>
        </p:nvSpPr>
        <p:spPr>
          <a:xfrm>
            <a:off x="7798274" y="5163179"/>
            <a:ext cx="1818746" cy="727333"/>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295"/>
              </a:lnSpc>
            </a:pPr>
            <a:r>
              <a:rPr lang="en-US" sz="1600" spc="35">
                <a:solidFill>
                  <a:srgbClr val="003461"/>
                </a:solidFill>
                <a:latin typeface="Arial"/>
                <a:ea typeface="Arial MT Pro"/>
                <a:cs typeface="Arial"/>
                <a:sym typeface="Arial MT Pro"/>
              </a:rPr>
              <a:t>Succession planning support</a:t>
            </a:r>
          </a:p>
        </p:txBody>
      </p:sp>
      <p:sp>
        <p:nvSpPr>
          <p:cNvPr id="31" name="TextBox 31">
            <a:extLst>
              <a:ext uri="{FF2B5EF4-FFF2-40B4-BE49-F238E27FC236}">
                <a16:creationId xmlns:a16="http://schemas.microsoft.com/office/drawing/2014/main" id="{723E3BAE-AA74-094D-509F-2744F6517D15}"/>
              </a:ext>
            </a:extLst>
          </p:cNvPr>
          <p:cNvSpPr txBox="1"/>
          <p:nvPr/>
        </p:nvSpPr>
        <p:spPr>
          <a:xfrm>
            <a:off x="6350393" y="4202389"/>
            <a:ext cx="1202607" cy="996880"/>
          </a:xfrm>
          <a:prstGeom prst="rect">
            <a:avLst/>
          </a:prstGeom>
        </p:spPr>
        <p:txBody>
          <a:bodyPr lIns="0" tIns="0" rIns="0" bIns="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727"/>
              </a:lnSpc>
            </a:pPr>
            <a:r>
              <a:rPr lang="en-US" sz="1599">
                <a:solidFill>
                  <a:schemeClr val="bg1"/>
                </a:solidFill>
                <a:latin typeface="Arial"/>
                <a:ea typeface="Arial MT Pro"/>
                <a:cs typeface="Arial"/>
                <a:sym typeface="Arial MT Pro"/>
              </a:rPr>
              <a:t>Consultation with </a:t>
            </a:r>
          </a:p>
          <a:p>
            <a:pPr algn="ctr">
              <a:lnSpc>
                <a:spcPts val="1727"/>
              </a:lnSpc>
            </a:pPr>
            <a:r>
              <a:rPr lang="en-US" sz="1599">
                <a:solidFill>
                  <a:schemeClr val="bg1"/>
                </a:solidFill>
                <a:latin typeface="Arial"/>
                <a:ea typeface="Arial MT Pro"/>
                <a:cs typeface="Arial"/>
                <a:sym typeface="Arial MT Pro"/>
              </a:rPr>
              <a:t>Program Advisor</a:t>
            </a:r>
          </a:p>
        </p:txBody>
      </p:sp>
      <p:sp>
        <p:nvSpPr>
          <p:cNvPr id="32" name="TextBox 32">
            <a:extLst>
              <a:ext uri="{FF2B5EF4-FFF2-40B4-BE49-F238E27FC236}">
                <a16:creationId xmlns:a16="http://schemas.microsoft.com/office/drawing/2014/main" id="{D51ECF3D-3E93-2746-15E3-3ADACE1CF621}"/>
              </a:ext>
            </a:extLst>
          </p:cNvPr>
          <p:cNvSpPr txBox="1"/>
          <p:nvPr/>
        </p:nvSpPr>
        <p:spPr>
          <a:xfrm>
            <a:off x="7458964" y="2635265"/>
            <a:ext cx="2695970" cy="131164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2559"/>
              </a:lnSpc>
            </a:pPr>
            <a:r>
              <a:rPr lang="en-US" sz="2100" b="1">
                <a:solidFill>
                  <a:srgbClr val="003461"/>
                </a:solidFill>
                <a:latin typeface="Arial"/>
                <a:ea typeface="Arial MT Pro Bold"/>
                <a:cs typeface="Arial"/>
                <a:sym typeface="Arial MT Pro Bold"/>
              </a:rPr>
              <a:t>Sustaining Quality &amp;</a:t>
            </a:r>
          </a:p>
          <a:p>
            <a:pPr algn="ctr">
              <a:lnSpc>
                <a:spcPts val="2559"/>
              </a:lnSpc>
            </a:pPr>
            <a:r>
              <a:rPr lang="en-US" sz="2100" b="1">
                <a:solidFill>
                  <a:srgbClr val="003461"/>
                </a:solidFill>
                <a:latin typeface="Arial"/>
                <a:ea typeface="Arial MT Pro Bold"/>
                <a:cs typeface="Arial"/>
                <a:sym typeface="Arial MT Pro Bold"/>
              </a:rPr>
              <a:t>Expanding Impact Through Continuous Support</a:t>
            </a:r>
            <a:endParaRPr lang="en-US" sz="2100" b="1">
              <a:solidFill>
                <a:srgbClr val="003461"/>
              </a:solidFill>
              <a:latin typeface="Arial"/>
              <a:ea typeface="Arial MT Pro Bold"/>
              <a:cs typeface="Arial"/>
            </a:endParaRPr>
          </a:p>
        </p:txBody>
      </p:sp>
      <p:sp>
        <p:nvSpPr>
          <p:cNvPr id="35" name="TextBox 33">
            <a:extLst>
              <a:ext uri="{FF2B5EF4-FFF2-40B4-BE49-F238E27FC236}">
                <a16:creationId xmlns:a16="http://schemas.microsoft.com/office/drawing/2014/main" id="{ED2AB5B9-7C10-916E-DFE2-75529E63C0D5}"/>
              </a:ext>
            </a:extLst>
          </p:cNvPr>
          <p:cNvSpPr txBox="1"/>
          <p:nvPr/>
        </p:nvSpPr>
        <p:spPr>
          <a:xfrm>
            <a:off x="467504" y="326482"/>
            <a:ext cx="5241655" cy="3570208"/>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4000" b="1">
                <a:solidFill>
                  <a:srgbClr val="003461"/>
                </a:solidFill>
                <a:latin typeface="Arial"/>
                <a:ea typeface="Arial MT Pro Bold"/>
                <a:cs typeface="Arial"/>
                <a:sym typeface="Arial MT Pro Bold"/>
              </a:rPr>
              <a:t>Sustaining Your Schwartz Rounds Journey:</a:t>
            </a:r>
          </a:p>
          <a:p>
            <a:r>
              <a:rPr lang="en-US" sz="3600">
                <a:solidFill>
                  <a:srgbClr val="003461"/>
                </a:solidFill>
                <a:latin typeface="Arial"/>
                <a:ea typeface="Arial MT Pro Bold"/>
                <a:cs typeface="Arial"/>
              </a:rPr>
              <a:t>Ongoing Support from the Schwartz Center!</a:t>
            </a:r>
          </a:p>
          <a:p>
            <a:endParaRPr lang="en-US" sz="4000" b="1">
              <a:solidFill>
                <a:srgbClr val="003461"/>
              </a:solidFill>
              <a:latin typeface="Arial"/>
              <a:ea typeface="Arial MT Pro Bold"/>
              <a:cs typeface="Arial"/>
            </a:endParaRPr>
          </a:p>
        </p:txBody>
      </p:sp>
      <p:grpSp>
        <p:nvGrpSpPr>
          <p:cNvPr id="15" name="Group 14">
            <a:extLst>
              <a:ext uri="{FF2B5EF4-FFF2-40B4-BE49-F238E27FC236}">
                <a16:creationId xmlns:a16="http://schemas.microsoft.com/office/drawing/2014/main" id="{9A39019D-F396-5C4D-A3AD-D50FE1E01664}"/>
              </a:ext>
            </a:extLst>
          </p:cNvPr>
          <p:cNvGrpSpPr/>
          <p:nvPr/>
        </p:nvGrpSpPr>
        <p:grpSpPr>
          <a:xfrm>
            <a:off x="366781" y="4560712"/>
            <a:ext cx="5729219" cy="1350829"/>
            <a:chOff x="688227" y="2769773"/>
            <a:chExt cx="16911521" cy="1759229"/>
          </a:xfrm>
        </p:grpSpPr>
        <p:sp>
          <p:nvSpPr>
            <p:cNvPr id="9" name="Freeform 5">
              <a:extLst>
                <a:ext uri="{FF2B5EF4-FFF2-40B4-BE49-F238E27FC236}">
                  <a16:creationId xmlns:a16="http://schemas.microsoft.com/office/drawing/2014/main" id="{BE1AE4D2-52B4-386E-155A-EF16648FD189}"/>
                </a:ext>
              </a:extLst>
            </p:cNvPr>
            <p:cNvSpPr/>
            <p:nvPr/>
          </p:nvSpPr>
          <p:spPr>
            <a:xfrm>
              <a:off x="688227" y="2769773"/>
              <a:ext cx="16911521" cy="1759229"/>
            </a:xfrm>
            <a:custGeom>
              <a:avLst/>
              <a:gdLst/>
              <a:ahLst/>
              <a:cxnLst/>
              <a:rect l="l" t="t" r="r" b="b"/>
              <a:pathLst>
                <a:path w="10599651" h="2040433">
                  <a:moveTo>
                    <a:pt x="0" y="0"/>
                  </a:moveTo>
                  <a:lnTo>
                    <a:pt x="10599651" y="0"/>
                  </a:lnTo>
                  <a:lnTo>
                    <a:pt x="10599651" y="2040433"/>
                  </a:lnTo>
                  <a:lnTo>
                    <a:pt x="0" y="204043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a:cs typeface="Arial"/>
              </a:endParaRPr>
            </a:p>
          </p:txBody>
        </p:sp>
        <p:sp>
          <p:nvSpPr>
            <p:cNvPr id="11" name="TextBox 6">
              <a:extLst>
                <a:ext uri="{FF2B5EF4-FFF2-40B4-BE49-F238E27FC236}">
                  <a16:creationId xmlns:a16="http://schemas.microsoft.com/office/drawing/2014/main" id="{87E31104-8BAA-1AC9-E135-B07E1140F0A8}"/>
                </a:ext>
              </a:extLst>
            </p:cNvPr>
            <p:cNvSpPr txBox="1"/>
            <p:nvPr/>
          </p:nvSpPr>
          <p:spPr>
            <a:xfrm>
              <a:off x="8022915" y="3331360"/>
              <a:ext cx="2895609" cy="58788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630"/>
                </a:lnSpc>
              </a:pPr>
              <a:r>
                <a:rPr lang="en-US" sz="1600" b="1">
                  <a:solidFill>
                    <a:srgbClr val="003461"/>
                  </a:solidFill>
                  <a:latin typeface="Arial"/>
                  <a:ea typeface="Arial Bold"/>
                  <a:cs typeface="Arial"/>
                  <a:sym typeface="Arial Bold"/>
                </a:rPr>
                <a:t>Planning </a:t>
              </a:r>
            </a:p>
            <a:p>
              <a:pPr algn="ctr"/>
              <a:r>
                <a:rPr lang="en-US" sz="1600" b="1">
                  <a:solidFill>
                    <a:srgbClr val="003461"/>
                  </a:solidFill>
                  <a:latin typeface="Arial"/>
                  <a:ea typeface="Arial Bold"/>
                  <a:cs typeface="Arial"/>
                  <a:sym typeface="Arial Bold"/>
                </a:rPr>
                <a:t>&amp; Prep </a:t>
              </a:r>
              <a:endParaRPr lang="en-US" sz="1600" b="1">
                <a:solidFill>
                  <a:srgbClr val="003461"/>
                </a:solidFill>
                <a:latin typeface="Arial"/>
                <a:ea typeface="Arial Bold"/>
                <a:cs typeface="Arial"/>
              </a:endParaRPr>
            </a:p>
          </p:txBody>
        </p:sp>
        <p:sp>
          <p:nvSpPr>
            <p:cNvPr id="12" name="TextBox 7">
              <a:extLst>
                <a:ext uri="{FF2B5EF4-FFF2-40B4-BE49-F238E27FC236}">
                  <a16:creationId xmlns:a16="http://schemas.microsoft.com/office/drawing/2014/main" id="{6040E289-7741-5DC3-90F4-EDDB2B1107C2}"/>
                </a:ext>
              </a:extLst>
            </p:cNvPr>
            <p:cNvSpPr txBox="1"/>
            <p:nvPr/>
          </p:nvSpPr>
          <p:spPr>
            <a:xfrm>
              <a:off x="12884997" y="2905059"/>
              <a:ext cx="4323000" cy="1603310"/>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0960" indent="60960" algn="ctr"/>
              <a:r>
                <a:rPr lang="en-US" sz="1600" b="1">
                  <a:solidFill>
                    <a:srgbClr val="003461"/>
                  </a:solidFill>
                  <a:latin typeface="Arial"/>
                  <a:ea typeface="Arial Bold"/>
                  <a:cs typeface="Arial"/>
                  <a:sym typeface="Arial Bold"/>
                </a:rPr>
                <a:t>Host &amp; Debrief First Schwartz </a:t>
              </a:r>
              <a:endParaRPr lang="en-US" sz="1600" b="1">
                <a:solidFill>
                  <a:srgbClr val="003461"/>
                </a:solidFill>
                <a:latin typeface="Arial"/>
                <a:ea typeface="Arial Bold"/>
                <a:cs typeface="Arial"/>
              </a:endParaRPr>
            </a:p>
            <a:p>
              <a:pPr marL="60960" indent="60960" algn="ctr"/>
              <a:r>
                <a:rPr lang="en-US" sz="1600" b="1">
                  <a:solidFill>
                    <a:srgbClr val="003461"/>
                  </a:solidFill>
                  <a:latin typeface="Arial"/>
                  <a:ea typeface="Arial Bold"/>
                  <a:cs typeface="Arial"/>
                  <a:sym typeface="Arial Bold"/>
                </a:rPr>
                <a:t>Rounds Session</a:t>
              </a:r>
              <a:endParaRPr lang="en-US" sz="1600" b="1">
                <a:solidFill>
                  <a:srgbClr val="003461"/>
                </a:solidFill>
                <a:latin typeface="Arial"/>
                <a:ea typeface="Arial Bold"/>
                <a:cs typeface="Arial"/>
              </a:endParaRPr>
            </a:p>
          </p:txBody>
        </p:sp>
        <p:sp>
          <p:nvSpPr>
            <p:cNvPr id="14" name="TextBox 8">
              <a:extLst>
                <a:ext uri="{FF2B5EF4-FFF2-40B4-BE49-F238E27FC236}">
                  <a16:creationId xmlns:a16="http://schemas.microsoft.com/office/drawing/2014/main" id="{E40EA840-4713-B96C-8AFC-EA09D252A6C5}"/>
                </a:ext>
              </a:extLst>
            </p:cNvPr>
            <p:cNvSpPr txBox="1"/>
            <p:nvPr/>
          </p:nvSpPr>
          <p:spPr>
            <a:xfrm>
              <a:off x="1778100" y="3076626"/>
              <a:ext cx="3630050" cy="1282648"/>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0969" indent="60969" algn="ctr"/>
              <a:r>
                <a:rPr lang="en-US" sz="1600" b="1">
                  <a:solidFill>
                    <a:srgbClr val="003461"/>
                  </a:solidFill>
                  <a:latin typeface="Arial"/>
                  <a:ea typeface="Arial Bold"/>
                  <a:cs typeface="Arial"/>
                  <a:sym typeface="Arial Bold"/>
                </a:rPr>
                <a:t>Cohort </a:t>
              </a:r>
              <a:endParaRPr lang="en-US" sz="1600">
                <a:latin typeface="Arial" panose="020B0604020202020204" pitchFamily="34" charset="0"/>
                <a:ea typeface="Calibri"/>
                <a:cs typeface="Arial" panose="020B0604020202020204" pitchFamily="34" charset="0"/>
              </a:endParaRPr>
            </a:p>
            <a:p>
              <a:pPr marL="60969" indent="60969" algn="ctr"/>
              <a:r>
                <a:rPr lang="en-US" sz="1600" b="1">
                  <a:solidFill>
                    <a:srgbClr val="003461"/>
                  </a:solidFill>
                  <a:latin typeface="Arial"/>
                  <a:ea typeface="Arial Bold"/>
                  <a:cs typeface="Arial"/>
                  <a:sym typeface="Arial Bold"/>
                </a:rPr>
                <a:t>Initial Training Process</a:t>
              </a:r>
              <a:endParaRPr lang="en-US" sz="1600" b="1">
                <a:solidFill>
                  <a:srgbClr val="003461"/>
                </a:solidFill>
                <a:latin typeface="Arial"/>
                <a:ea typeface="Arial Bold"/>
                <a:cs typeface="Arial"/>
              </a:endParaRPr>
            </a:p>
          </p:txBody>
        </p:sp>
      </p:grpSp>
    </p:spTree>
    <p:extLst>
      <p:ext uri="{BB962C8B-B14F-4D97-AF65-F5344CB8AC3E}">
        <p14:creationId xmlns:p14="http://schemas.microsoft.com/office/powerpoint/2010/main" val="161494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9" presetClass="emph" presetSubtype="0" grpId="1" nodeType="withEffect">
                                  <p:stCondLst>
                                    <p:cond delay="0"/>
                                  </p:stCondLst>
                                  <p:childTnLst>
                                    <p:set>
                                      <p:cBhvr>
                                        <p:cTn id="12" dur="indefinite"/>
                                        <p:tgtEl>
                                          <p:spTgt spid="31"/>
                                        </p:tgtEl>
                                        <p:attrNameLst>
                                          <p:attrName>style.opacity</p:attrName>
                                        </p:attrNameLst>
                                      </p:cBhvr>
                                      <p:to>
                                        <p:strVal val="0.5"/>
                                      </p:to>
                                    </p:set>
                                    <p:animEffect filter="image" prLst="opacity: 0.5">
                                      <p:cBhvr rctx="IE">
                                        <p:cTn id="13" dur="indefinite"/>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9" presetClass="emph" presetSubtype="0" grpId="1" nodeType="withEffect">
                                  <p:stCondLst>
                                    <p:cond delay="0"/>
                                  </p:stCondLst>
                                  <p:childTnLst>
                                    <p:set>
                                      <p:cBhvr>
                                        <p:cTn id="19" dur="indefinite"/>
                                        <p:tgtEl>
                                          <p:spTgt spid="19"/>
                                        </p:tgtEl>
                                        <p:attrNameLst>
                                          <p:attrName>style.opacity</p:attrName>
                                        </p:attrNameLst>
                                      </p:cBhvr>
                                      <p:to>
                                        <p:strVal val="0.5"/>
                                      </p:to>
                                    </p:set>
                                    <p:animEffect filter="image" prLst="opacity: 0.5">
                                      <p:cBhvr rctx="IE">
                                        <p:cTn id="20" dur="indefinite"/>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9" presetClass="emph" presetSubtype="0" grpId="1" nodeType="withEffect">
                                  <p:stCondLst>
                                    <p:cond delay="0"/>
                                  </p:stCondLst>
                                  <p:childTnLst>
                                    <p:set>
                                      <p:cBhvr>
                                        <p:cTn id="26" dur="indefinite"/>
                                        <p:tgtEl>
                                          <p:spTgt spid="13"/>
                                        </p:tgtEl>
                                        <p:attrNameLst>
                                          <p:attrName>style.opacity</p:attrName>
                                        </p:attrNameLst>
                                      </p:cBhvr>
                                      <p:to>
                                        <p:strVal val="0.5"/>
                                      </p:to>
                                    </p:set>
                                    <p:animEffect filter="image" prLst="opacity: 0.5">
                                      <p:cBhvr rctx="IE">
                                        <p:cTn id="27" dur="indefinite"/>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9" presetClass="emph" presetSubtype="0" grpId="1" nodeType="withEffect">
                                  <p:stCondLst>
                                    <p:cond delay="0"/>
                                  </p:stCondLst>
                                  <p:childTnLst>
                                    <p:set>
                                      <p:cBhvr>
                                        <p:cTn id="33" dur="indefinite"/>
                                        <p:tgtEl>
                                          <p:spTgt spid="16"/>
                                        </p:tgtEl>
                                        <p:attrNameLst>
                                          <p:attrName>style.opacity</p:attrName>
                                        </p:attrNameLst>
                                      </p:cBhvr>
                                      <p:to>
                                        <p:strVal val="0.5"/>
                                      </p:to>
                                    </p:set>
                                    <p:animEffect filter="image" prLst="opacity: 0.5">
                                      <p:cBhvr rctx="IE">
                                        <p:cTn id="34" dur="indefinite"/>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9" presetClass="emph" presetSubtype="0" grpId="1" nodeType="withEffect">
                                  <p:stCondLst>
                                    <p:cond delay="0"/>
                                  </p:stCondLst>
                                  <p:childTnLst>
                                    <p:set>
                                      <p:cBhvr>
                                        <p:cTn id="40" dur="indefinite"/>
                                        <p:tgtEl>
                                          <p:spTgt spid="22"/>
                                        </p:tgtEl>
                                        <p:attrNameLst>
                                          <p:attrName>style.opacity</p:attrName>
                                        </p:attrNameLst>
                                      </p:cBhvr>
                                      <p:to>
                                        <p:strVal val="0.5"/>
                                      </p:to>
                                    </p:set>
                                    <p:animEffect filter="image" prLst="opacity: 0.5">
                                      <p:cBhvr rctx="IE">
                                        <p:cTn id="41" dur="indefinite"/>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9" presetClass="emph" presetSubtype="0" grpId="1" nodeType="withEffect">
                                  <p:stCondLst>
                                    <p:cond delay="0"/>
                                  </p:stCondLst>
                                  <p:childTnLst>
                                    <p:set>
                                      <p:cBhvr>
                                        <p:cTn id="47" dur="indefinite"/>
                                        <p:tgtEl>
                                          <p:spTgt spid="25"/>
                                        </p:tgtEl>
                                        <p:attrNameLst>
                                          <p:attrName>style.opacity</p:attrName>
                                        </p:attrNameLst>
                                      </p:cBhvr>
                                      <p:to>
                                        <p:strVal val="0.5"/>
                                      </p:to>
                                    </p:set>
                                    <p:animEffect filter="image" prLst="opacity: 0.5">
                                      <p:cBhvr rctx="IE">
                                        <p:cTn id="48" dur="indefinite"/>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6" grpId="0"/>
      <p:bldP spid="16" grpId="1"/>
      <p:bldP spid="19" grpId="0"/>
      <p:bldP spid="19" grpId="1"/>
      <p:bldP spid="22" grpId="0"/>
      <p:bldP spid="22" grpId="1"/>
      <p:bldP spid="25" grpId="0"/>
      <p:bldP spid="25" grpId="1"/>
      <p:bldP spid="28" grpId="0"/>
      <p:bldP spid="31" grpId="0"/>
      <p:bldP spid="31"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109A-4A2F-9B1A-22D9-A348EA363BB6}"/>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270BF59E-970E-723E-FDC1-42D6BC779C14}"/>
              </a:ext>
            </a:extLst>
          </p:cNvPr>
          <p:cNvGrpSpPr/>
          <p:nvPr/>
        </p:nvGrpSpPr>
        <p:grpSpPr>
          <a:xfrm>
            <a:off x="0" y="6349242"/>
            <a:ext cx="12302702" cy="508759"/>
            <a:chOff x="0" y="0"/>
            <a:chExt cx="24605404" cy="1017518"/>
          </a:xfrm>
        </p:grpSpPr>
        <p:sp>
          <p:nvSpPr>
            <p:cNvPr id="9" name="Freeform 9">
              <a:extLst>
                <a:ext uri="{FF2B5EF4-FFF2-40B4-BE49-F238E27FC236}">
                  <a16:creationId xmlns:a16="http://schemas.microsoft.com/office/drawing/2014/main" id="{06A2C1E4-13A8-67D0-9F9A-D151BB6A2455}"/>
                </a:ext>
              </a:extLst>
            </p:cNvPr>
            <p:cNvSpPr/>
            <p:nvPr/>
          </p:nvSpPr>
          <p:spPr>
            <a:xfrm>
              <a:off x="0" y="0"/>
              <a:ext cx="24605362" cy="1017524"/>
            </a:xfrm>
            <a:custGeom>
              <a:avLst/>
              <a:gdLst/>
              <a:ahLst/>
              <a:cxnLst/>
              <a:rect l="l" t="t" r="r" b="b"/>
              <a:pathLst>
                <a:path w="24605362" h="1017524">
                  <a:moveTo>
                    <a:pt x="0" y="0"/>
                  </a:moveTo>
                  <a:lnTo>
                    <a:pt x="24605362" y="0"/>
                  </a:lnTo>
                  <a:lnTo>
                    <a:pt x="24605362" y="1017524"/>
                  </a:lnTo>
                  <a:lnTo>
                    <a:pt x="0" y="101752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l" defTabSz="60966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10" name="TextBox 10">
            <a:extLst>
              <a:ext uri="{FF2B5EF4-FFF2-40B4-BE49-F238E27FC236}">
                <a16:creationId xmlns:a16="http://schemas.microsoft.com/office/drawing/2014/main" id="{3360FE83-4E58-3A6D-1D83-353180B83625}"/>
              </a:ext>
            </a:extLst>
          </p:cNvPr>
          <p:cNvSpPr txBox="1"/>
          <p:nvPr/>
        </p:nvSpPr>
        <p:spPr>
          <a:xfrm>
            <a:off x="1000368" y="573152"/>
            <a:ext cx="10191265" cy="465064"/>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lnSpc>
                <a:spcPts val="3530"/>
              </a:lnSpc>
              <a:spcBef>
                <a:spcPts val="0"/>
              </a:spcBef>
              <a:spcAft>
                <a:spcPts val="0"/>
              </a:spcAft>
              <a:buClrTx/>
              <a:buSzTx/>
              <a:buFontTx/>
              <a:buNone/>
              <a:tabLst/>
              <a:defRPr/>
            </a:pPr>
            <a:r>
              <a:rPr kumimoji="0" lang="en-US" sz="4400" b="1" i="0" u="none" strike="noStrike" kern="1200" cap="none" spc="0" normalizeH="0" baseline="0" noProof="0">
                <a:ln>
                  <a:noFill/>
                </a:ln>
                <a:solidFill>
                  <a:srgbClr val="003461"/>
                </a:solidFill>
                <a:effectLst/>
                <a:uLnTx/>
                <a:uFillTx/>
                <a:latin typeface="Arial"/>
                <a:ea typeface="+mn-ea"/>
                <a:cs typeface="+mn-cs"/>
              </a:rPr>
              <a:t>Your Schwartz Rounds Team</a:t>
            </a:r>
            <a:endParaRPr kumimoji="0" lang="en-US" sz="4400" b="1" i="0" u="none" strike="noStrike" kern="1200" cap="none" spc="0" normalizeH="0" baseline="0" noProof="0">
              <a:ln>
                <a:noFill/>
              </a:ln>
              <a:solidFill>
                <a:srgbClr val="003461"/>
              </a:solidFill>
              <a:effectLst/>
              <a:uLnTx/>
              <a:uFillTx/>
              <a:latin typeface="Arial"/>
              <a:ea typeface="+mn-ea"/>
              <a:cs typeface="Arial"/>
            </a:endParaRPr>
          </a:p>
        </p:txBody>
      </p:sp>
      <p:sp>
        <p:nvSpPr>
          <p:cNvPr id="5" name="TextBox 4">
            <a:extLst>
              <a:ext uri="{FF2B5EF4-FFF2-40B4-BE49-F238E27FC236}">
                <a16:creationId xmlns:a16="http://schemas.microsoft.com/office/drawing/2014/main" id="{E1672707-EA83-EFD8-1162-412FF9F25537}"/>
              </a:ext>
            </a:extLst>
          </p:cNvPr>
          <p:cNvSpPr txBox="1"/>
          <p:nvPr/>
        </p:nvSpPr>
        <p:spPr>
          <a:xfrm>
            <a:off x="2602283" y="6431313"/>
            <a:ext cx="9589717"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Arial" panose="020B0604020202020204"/>
                <a:ea typeface="+mn-ea"/>
                <a:cs typeface="+mn-cs"/>
              </a:rPr>
              <a:t>See Roles and Responsibilities document for additional information about each of these roles.</a:t>
            </a:r>
          </a:p>
        </p:txBody>
      </p:sp>
      <p:sp>
        <p:nvSpPr>
          <p:cNvPr id="2" name="Oval 1">
            <a:extLst>
              <a:ext uri="{FF2B5EF4-FFF2-40B4-BE49-F238E27FC236}">
                <a16:creationId xmlns:a16="http://schemas.microsoft.com/office/drawing/2014/main" id="{A98F8F90-2CE0-06BE-D0D6-AAD05609D46B}"/>
              </a:ext>
            </a:extLst>
          </p:cNvPr>
          <p:cNvSpPr/>
          <p:nvPr/>
        </p:nvSpPr>
        <p:spPr>
          <a:xfrm>
            <a:off x="1000367" y="1161711"/>
            <a:ext cx="10191265" cy="5064036"/>
          </a:xfrm>
          <a:prstGeom prst="ellipse">
            <a:avLst/>
          </a:prstGeom>
          <a:solidFill>
            <a:schemeClr val="accent3">
              <a:lumMod val="60000"/>
              <a:lumOff val="4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34" name="Group 33">
            <a:extLst>
              <a:ext uri="{FF2B5EF4-FFF2-40B4-BE49-F238E27FC236}">
                <a16:creationId xmlns:a16="http://schemas.microsoft.com/office/drawing/2014/main" id="{04B22BC0-E3ED-97A2-2E39-31F7E76D9FA6}"/>
              </a:ext>
            </a:extLst>
          </p:cNvPr>
          <p:cNvGrpSpPr/>
          <p:nvPr/>
        </p:nvGrpSpPr>
        <p:grpSpPr>
          <a:xfrm>
            <a:off x="6216461" y="1958249"/>
            <a:ext cx="3872409" cy="2930568"/>
            <a:chOff x="1797762" y="1962830"/>
            <a:chExt cx="3872409" cy="2930568"/>
          </a:xfrm>
        </p:grpSpPr>
        <p:sp>
          <p:nvSpPr>
            <p:cNvPr id="14" name="TextBox 14">
              <a:extLst>
                <a:ext uri="{FF2B5EF4-FFF2-40B4-BE49-F238E27FC236}">
                  <a16:creationId xmlns:a16="http://schemas.microsoft.com/office/drawing/2014/main" id="{B352A703-4143-C208-7DB1-4A02B45C25DD}"/>
                </a:ext>
              </a:extLst>
            </p:cNvPr>
            <p:cNvSpPr txBox="1"/>
            <p:nvPr/>
          </p:nvSpPr>
          <p:spPr>
            <a:xfrm>
              <a:off x="1974252" y="1962830"/>
              <a:ext cx="3649034" cy="738664"/>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spcBef>
                  <a:spcPts val="0"/>
                </a:spcBef>
                <a:spcAft>
                  <a:spcPts val="0"/>
                </a:spcAft>
                <a:buClrTx/>
                <a:buSzTx/>
                <a:buFontTx/>
                <a:buNone/>
                <a:tabLst/>
                <a:defRPr/>
              </a:pPr>
              <a:r>
                <a:rPr kumimoji="0" lang="en-US" sz="2000" b="1" i="0" u="none" strike="noStrike" kern="1200" cap="none" spc="0" normalizeH="0" baseline="0" noProof="0">
                  <a:ln>
                    <a:noFill/>
                  </a:ln>
                  <a:solidFill>
                    <a:srgbClr val="003461"/>
                  </a:solidFill>
                  <a:effectLst/>
                  <a:uLnTx/>
                  <a:uFillTx/>
                  <a:latin typeface="Arial"/>
                  <a:ea typeface="+mn-ea"/>
                  <a:cs typeface="+mn-cs"/>
                </a:rPr>
                <a:t> Planning Committee</a:t>
              </a:r>
              <a:endParaRPr lang="en-US" sz="2000" b="1" i="0" u="none" strike="noStrike" kern="1200" cap="none" spc="0" normalizeH="0" baseline="0" noProof="0">
                <a:ln>
                  <a:noFill/>
                </a:ln>
                <a:solidFill>
                  <a:srgbClr val="003461"/>
                </a:solidFill>
                <a:effectLst/>
                <a:uLnTx/>
                <a:uFillTx/>
                <a:latin typeface="Arial"/>
                <a:cs typeface="Arial"/>
              </a:endParaRPr>
            </a:p>
            <a:p>
              <a:pPr marL="0" marR="0" lvl="0" indent="0" algn="ctr" defTabSz="60966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003461"/>
                  </a:solidFill>
                  <a:effectLst/>
                  <a:uLnTx/>
                  <a:uFillTx/>
                  <a:latin typeface="Arial"/>
                  <a:ea typeface="+mn-ea"/>
                  <a:cs typeface="Arial"/>
                </a:rPr>
                <a:t>Vital program champions with peers and </a:t>
              </a:r>
              <a:r>
                <a:rPr kumimoji="0" lang="en-US" sz="1400" b="1" i="0" u="none" strike="noStrike" kern="1200" cap="none" spc="0" normalizeH="0" baseline="0" noProof="0">
                  <a:ln>
                    <a:noFill/>
                  </a:ln>
                  <a:solidFill>
                    <a:srgbClr val="003461"/>
                  </a:solidFill>
                  <a:effectLst/>
                  <a:uLnTx/>
                  <a:uFillTx/>
                  <a:latin typeface="Arial"/>
                  <a:ea typeface="+mn-ea"/>
                  <a:cs typeface="Arial"/>
                </a:rPr>
                <a:t>within departments</a:t>
              </a:r>
            </a:p>
          </p:txBody>
        </p:sp>
        <p:grpSp>
          <p:nvGrpSpPr>
            <p:cNvPr id="18" name="Group 17">
              <a:extLst>
                <a:ext uri="{FF2B5EF4-FFF2-40B4-BE49-F238E27FC236}">
                  <a16:creationId xmlns:a16="http://schemas.microsoft.com/office/drawing/2014/main" id="{C60627D7-AAA9-1631-193E-C34F98A08544}"/>
                </a:ext>
              </a:extLst>
            </p:cNvPr>
            <p:cNvGrpSpPr/>
            <p:nvPr/>
          </p:nvGrpSpPr>
          <p:grpSpPr>
            <a:xfrm>
              <a:off x="1797762" y="2709177"/>
              <a:ext cx="3872409" cy="2184221"/>
              <a:chOff x="1640130" y="3048171"/>
              <a:chExt cx="4149445" cy="2184221"/>
            </a:xfrm>
          </p:grpSpPr>
          <p:sp>
            <p:nvSpPr>
              <p:cNvPr id="13" name="TextBox 7">
                <a:extLst>
                  <a:ext uri="{FF2B5EF4-FFF2-40B4-BE49-F238E27FC236}">
                    <a16:creationId xmlns:a16="http://schemas.microsoft.com/office/drawing/2014/main" id="{B3A26475-E60A-94B0-18E9-CC3E619C2B66}"/>
                  </a:ext>
                </a:extLst>
              </p:cNvPr>
              <p:cNvSpPr txBox="1"/>
              <p:nvPr/>
            </p:nvSpPr>
            <p:spPr>
              <a:xfrm>
                <a:off x="1640130" y="3367330"/>
                <a:ext cx="4149445" cy="18650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228623" indent="-228623" defTabSz="609660">
                  <a:lnSpc>
                    <a:spcPts val="1780"/>
                  </a:lnSpc>
                  <a:buFont typeface="Arial" panose="020B0604020202020204" pitchFamily="34" charset="0"/>
                  <a:buChar char="•"/>
                  <a:defRPr/>
                </a:pPr>
                <a:r>
                  <a:rPr lang="en-US" sz="1400">
                    <a:solidFill>
                      <a:srgbClr val="003461"/>
                    </a:solidFill>
                    <a:latin typeface="Arial"/>
                  </a:rPr>
                  <a:t>8-12 members (</a:t>
                </a:r>
                <a:r>
                  <a:rPr lang="en-US" sz="1400" b="1">
                    <a:solidFill>
                      <a:srgbClr val="003461"/>
                    </a:solidFill>
                    <a:latin typeface="Arial"/>
                  </a:rPr>
                  <a:t>including the Leadership Team</a:t>
                </a:r>
                <a:r>
                  <a:rPr lang="en-US" sz="1400">
                    <a:solidFill>
                      <a:srgbClr val="003461"/>
                    </a:solidFill>
                    <a:latin typeface="Arial"/>
                  </a:rPr>
                  <a:t>)</a:t>
                </a:r>
                <a:endParaRPr lang="en-US" sz="1400">
                  <a:solidFill>
                    <a:prstClr val="black"/>
                  </a:solidFill>
                  <a:latin typeface="Arial" panose="020B0604020202020204" pitchFamily="34" charset="0"/>
                </a:endParaRPr>
              </a:p>
              <a:p>
                <a:pPr marL="228623" indent="-228623" defTabSz="609660">
                  <a:lnSpc>
                    <a:spcPts val="1780"/>
                  </a:lnSpc>
                  <a:buFont typeface="Arial" panose="020B0604020202020204" pitchFamily="34" charset="0"/>
                  <a:buChar char="•"/>
                  <a:defRPr/>
                </a:pPr>
                <a:r>
                  <a:rPr lang="en-US" sz="1400">
                    <a:solidFill>
                      <a:srgbClr val="003461"/>
                    </a:solidFill>
                    <a:latin typeface="Arial"/>
                  </a:rPr>
                  <a:t>Represent a cross-section of the organization</a:t>
                </a:r>
              </a:p>
              <a:p>
                <a:pPr marL="228623" indent="-228623" defTabSz="609660">
                  <a:lnSpc>
                    <a:spcPts val="1780"/>
                  </a:lnSpc>
                  <a:buFont typeface="Arial" panose="020B0604020202020204" pitchFamily="34" charset="0"/>
                  <a:buChar char="•"/>
                  <a:defRPr/>
                </a:pPr>
                <a:endParaRPr lang="en-US" sz="1400">
                  <a:solidFill>
                    <a:srgbClr val="003461"/>
                  </a:solidFill>
                  <a:latin typeface="Arial"/>
                </a:endParaRPr>
              </a:p>
              <a:p>
                <a:pPr marL="228623" indent="-228623" defTabSz="609660">
                  <a:lnSpc>
                    <a:spcPts val="1780"/>
                  </a:lnSpc>
                  <a:buFont typeface="Arial" panose="020B0604020202020204" pitchFamily="34" charset="0"/>
                  <a:buChar char="•"/>
                  <a:defRPr/>
                </a:pPr>
                <a:endParaRPr lang="en-US" sz="1400">
                  <a:solidFill>
                    <a:srgbClr val="003461"/>
                  </a:solidFill>
                  <a:latin typeface="Arial"/>
                </a:endParaRPr>
              </a:p>
              <a:p>
                <a:pPr marL="228623" indent="-228623" defTabSz="609660">
                  <a:lnSpc>
                    <a:spcPts val="1919"/>
                  </a:lnSpc>
                  <a:buFont typeface="Arial"/>
                  <a:buChar char="•"/>
                  <a:defRPr/>
                </a:pPr>
                <a:r>
                  <a:rPr lang="en-US" sz="1400">
                    <a:solidFill>
                      <a:srgbClr val="003563"/>
                    </a:solidFill>
                  </a:rPr>
                  <a:t>Meet regularly to plan sessions; select topics and storytellers; conduct outreach </a:t>
                </a:r>
                <a:endParaRPr lang="en-US" sz="1400">
                  <a:solidFill>
                    <a:prstClr val="black"/>
                  </a:solidFill>
                  <a:latin typeface="Arial" panose="020B0604020202020204" pitchFamily="34" charset="0"/>
                </a:endParaRPr>
              </a:p>
              <a:p>
                <a:pPr marL="228623" indent="-228623" defTabSz="609660">
                  <a:lnSpc>
                    <a:spcPts val="1919"/>
                  </a:lnSpc>
                  <a:buFont typeface="Arial"/>
                  <a:buChar char="•"/>
                  <a:defRPr/>
                </a:pPr>
                <a:r>
                  <a:rPr lang="en-US" sz="1400">
                    <a:solidFill>
                      <a:srgbClr val="003563"/>
                    </a:solidFill>
                  </a:rPr>
                  <a:t>Model participation and offer logistical support</a:t>
                </a:r>
                <a:endParaRPr lang="en-US" sz="1400">
                  <a:solidFill>
                    <a:srgbClr val="003563"/>
                  </a:solidFill>
                  <a:cs typeface="Arial"/>
                </a:endParaRPr>
              </a:p>
            </p:txBody>
          </p:sp>
          <p:sp>
            <p:nvSpPr>
              <p:cNvPr id="16" name="TextBox 8">
                <a:extLst>
                  <a:ext uri="{FF2B5EF4-FFF2-40B4-BE49-F238E27FC236}">
                    <a16:creationId xmlns:a16="http://schemas.microsoft.com/office/drawing/2014/main" id="{D00B39C0-FC7C-F36B-3224-06B842656114}"/>
                  </a:ext>
                </a:extLst>
              </p:cNvPr>
              <p:cNvSpPr txBox="1"/>
              <p:nvPr/>
            </p:nvSpPr>
            <p:spPr>
              <a:xfrm>
                <a:off x="1640130" y="3048171"/>
                <a:ext cx="2260951" cy="281295"/>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lnSpc>
                    <a:spcPts val="2497"/>
                  </a:lnSpc>
                  <a:defRPr/>
                </a:pPr>
                <a:r>
                  <a:rPr lang="en-US" sz="1400" b="1" spc="71">
                    <a:solidFill>
                      <a:srgbClr val="003461"/>
                    </a:solidFill>
                    <a:latin typeface="Arial" panose="020B0604020202020204" pitchFamily="34" charset="0"/>
                  </a:rPr>
                  <a:t>Who?</a:t>
                </a:r>
              </a:p>
            </p:txBody>
          </p:sp>
          <p:sp>
            <p:nvSpPr>
              <p:cNvPr id="17" name="TextBox 12">
                <a:extLst>
                  <a:ext uri="{FF2B5EF4-FFF2-40B4-BE49-F238E27FC236}">
                    <a16:creationId xmlns:a16="http://schemas.microsoft.com/office/drawing/2014/main" id="{E7FA5A1A-0939-C868-67D0-74C1A7097744}"/>
                  </a:ext>
                </a:extLst>
              </p:cNvPr>
              <p:cNvSpPr txBox="1"/>
              <p:nvPr/>
            </p:nvSpPr>
            <p:spPr>
              <a:xfrm>
                <a:off x="1640130" y="4220666"/>
                <a:ext cx="3453647" cy="281295"/>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lnSpc>
                    <a:spcPts val="2497"/>
                  </a:lnSpc>
                  <a:defRPr/>
                </a:pPr>
                <a:r>
                  <a:rPr lang="en-US" sz="1400" b="1" spc="71">
                    <a:solidFill>
                      <a:srgbClr val="003461"/>
                    </a:solidFill>
                    <a:latin typeface="Arial" panose="020B0604020202020204" pitchFamily="34" charset="0"/>
                  </a:rPr>
                  <a:t>What?</a:t>
                </a:r>
              </a:p>
            </p:txBody>
          </p:sp>
        </p:grpSp>
      </p:grpSp>
      <p:grpSp>
        <p:nvGrpSpPr>
          <p:cNvPr id="29" name="Group 28">
            <a:extLst>
              <a:ext uri="{FF2B5EF4-FFF2-40B4-BE49-F238E27FC236}">
                <a16:creationId xmlns:a16="http://schemas.microsoft.com/office/drawing/2014/main" id="{602D793F-0DF4-448E-4610-31AF1768F027}"/>
              </a:ext>
            </a:extLst>
          </p:cNvPr>
          <p:cNvGrpSpPr/>
          <p:nvPr/>
        </p:nvGrpSpPr>
        <p:grpSpPr>
          <a:xfrm>
            <a:off x="1563162" y="1646961"/>
            <a:ext cx="4409494" cy="4093536"/>
            <a:chOff x="5670172" y="1722473"/>
            <a:chExt cx="4409494" cy="4093536"/>
          </a:xfrm>
        </p:grpSpPr>
        <p:sp>
          <p:nvSpPr>
            <p:cNvPr id="6" name="Oval 5">
              <a:extLst>
                <a:ext uri="{FF2B5EF4-FFF2-40B4-BE49-F238E27FC236}">
                  <a16:creationId xmlns:a16="http://schemas.microsoft.com/office/drawing/2014/main" id="{39CA2D70-3B46-CCC9-E47C-D2C883256382}"/>
                </a:ext>
              </a:extLst>
            </p:cNvPr>
            <p:cNvSpPr/>
            <p:nvPr/>
          </p:nvSpPr>
          <p:spPr>
            <a:xfrm>
              <a:off x="5670172" y="1722473"/>
              <a:ext cx="4409494" cy="4093536"/>
            </a:xfrm>
            <a:prstGeom prst="ellipse">
              <a:avLst/>
            </a:prstGeom>
            <a:solidFill>
              <a:schemeClr val="bg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7" name="TextBox 7">
              <a:extLst>
                <a:ext uri="{FF2B5EF4-FFF2-40B4-BE49-F238E27FC236}">
                  <a16:creationId xmlns:a16="http://schemas.microsoft.com/office/drawing/2014/main" id="{C72EADFF-5450-7DE1-4C1E-A5506199E50C}"/>
                </a:ext>
              </a:extLst>
            </p:cNvPr>
            <p:cNvSpPr txBox="1"/>
            <p:nvPr/>
          </p:nvSpPr>
          <p:spPr>
            <a:xfrm>
              <a:off x="6095999" y="2033380"/>
              <a:ext cx="3553969" cy="738664"/>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609660" rtl="0" eaLnBrk="1" fontAlgn="auto" latinLnBrk="0" hangingPunct="1">
                <a:spcBef>
                  <a:spcPts val="0"/>
                </a:spcBef>
                <a:spcAft>
                  <a:spcPts val="0"/>
                </a:spcAft>
                <a:buClrTx/>
                <a:buSzTx/>
                <a:buFontTx/>
                <a:buNone/>
                <a:tabLst/>
                <a:defRPr/>
              </a:pPr>
              <a:r>
                <a:rPr kumimoji="0" lang="en-US" sz="2000" b="1" i="0" u="none" strike="noStrike" kern="1200" cap="none" spc="0" normalizeH="0" baseline="0" noProof="0">
                  <a:ln>
                    <a:noFill/>
                  </a:ln>
                  <a:solidFill>
                    <a:srgbClr val="003461"/>
                  </a:solidFill>
                  <a:effectLst/>
                  <a:uLnTx/>
                  <a:uFillTx/>
                  <a:latin typeface="Arial"/>
                  <a:ea typeface="+mn-ea"/>
                  <a:cs typeface="+mn-cs"/>
                </a:rPr>
                <a:t>Leadership Team</a:t>
              </a:r>
            </a:p>
            <a:p>
              <a:pPr marL="0" marR="0" lvl="0" indent="0" algn="ctr" defTabSz="60966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003461"/>
                  </a:solidFill>
                  <a:effectLst/>
                  <a:uLnTx/>
                  <a:uFillTx/>
                  <a:latin typeface="Arial"/>
                  <a:ea typeface="+mn-ea"/>
                  <a:cs typeface="Arial"/>
                </a:rPr>
                <a:t>Key implementers of the Schwartz </a:t>
              </a:r>
              <a:r>
                <a:rPr kumimoji="0" lang="en-US" sz="1400" b="1" i="0" u="none" strike="noStrike" kern="1200" cap="none" spc="0" normalizeH="0" baseline="0" noProof="0">
                  <a:ln>
                    <a:noFill/>
                  </a:ln>
                  <a:solidFill>
                    <a:srgbClr val="003461"/>
                  </a:solidFill>
                  <a:effectLst/>
                  <a:uLnTx/>
                  <a:uFillTx/>
                  <a:latin typeface="Arial"/>
                  <a:ea typeface="+mn-ea"/>
                  <a:cs typeface="Arial"/>
                </a:rPr>
                <a:t>Rounds Program</a:t>
              </a:r>
            </a:p>
          </p:txBody>
        </p:sp>
        <p:grpSp>
          <p:nvGrpSpPr>
            <p:cNvPr id="24" name="Group 23">
              <a:extLst>
                <a:ext uri="{FF2B5EF4-FFF2-40B4-BE49-F238E27FC236}">
                  <a16:creationId xmlns:a16="http://schemas.microsoft.com/office/drawing/2014/main" id="{0719404D-7F40-B405-0422-7208B4250C3D}"/>
                </a:ext>
              </a:extLst>
            </p:cNvPr>
            <p:cNvGrpSpPr/>
            <p:nvPr/>
          </p:nvGrpSpPr>
          <p:grpSpPr>
            <a:xfrm>
              <a:off x="6151340" y="2849824"/>
              <a:ext cx="3713051" cy="2479860"/>
              <a:chOff x="6151747" y="3019660"/>
              <a:chExt cx="3713051" cy="2479860"/>
            </a:xfrm>
          </p:grpSpPr>
          <p:sp>
            <p:nvSpPr>
              <p:cNvPr id="12" name="TextBox 11">
                <a:extLst>
                  <a:ext uri="{FF2B5EF4-FFF2-40B4-BE49-F238E27FC236}">
                    <a16:creationId xmlns:a16="http://schemas.microsoft.com/office/drawing/2014/main" id="{1926BADC-7817-41D9-EB31-179E1624F4CD}"/>
                  </a:ext>
                </a:extLst>
              </p:cNvPr>
              <p:cNvSpPr txBox="1"/>
              <p:nvPr/>
            </p:nvSpPr>
            <p:spPr>
              <a:xfrm>
                <a:off x="6151747" y="3293210"/>
                <a:ext cx="3713051" cy="767967"/>
              </a:xfrm>
              <a:prstGeom prst="rect">
                <a:avLst/>
              </a:prstGeom>
              <a:noFill/>
            </p:spPr>
            <p:txBody>
              <a:bodyPr wrap="square">
                <a:spAutoFit/>
              </a:bodyPr>
              <a:lstStyle/>
              <a:p>
                <a:pPr marL="228623" indent="-228623" defTabSz="609660">
                  <a:lnSpc>
                    <a:spcPts val="1780"/>
                  </a:lnSpc>
                  <a:buFont typeface="Arial"/>
                  <a:buChar char="•"/>
                  <a:defRPr/>
                </a:pPr>
                <a:r>
                  <a:rPr lang="en-US" sz="1400">
                    <a:solidFill>
                      <a:srgbClr val="003461"/>
                    </a:solidFill>
                    <a:latin typeface="Arial"/>
                  </a:rPr>
                  <a:t>Facilitators (3)</a:t>
                </a:r>
                <a:endParaRPr lang="en-US" sz="1400">
                  <a:solidFill>
                    <a:prstClr val="black"/>
                  </a:solidFill>
                  <a:latin typeface="Arial" panose="020B0604020202020204" pitchFamily="34" charset="0"/>
                </a:endParaRPr>
              </a:p>
              <a:p>
                <a:pPr marL="228623" indent="-228623" defTabSz="609660">
                  <a:lnSpc>
                    <a:spcPts val="1780"/>
                  </a:lnSpc>
                  <a:buFont typeface="Arial"/>
                  <a:buChar char="•"/>
                  <a:defRPr/>
                </a:pPr>
                <a:r>
                  <a:rPr lang="en-US" sz="1400">
                    <a:solidFill>
                      <a:srgbClr val="003461"/>
                    </a:solidFill>
                    <a:latin typeface="Arial"/>
                  </a:rPr>
                  <a:t>Clinical Leader (1)</a:t>
                </a:r>
                <a:endParaRPr lang="en-US" sz="1400">
                  <a:solidFill>
                    <a:srgbClr val="003461"/>
                  </a:solidFill>
                  <a:latin typeface="Arial"/>
                  <a:cs typeface="Arial"/>
                </a:endParaRPr>
              </a:p>
              <a:p>
                <a:pPr marL="228623" indent="-228623" defTabSz="609660">
                  <a:lnSpc>
                    <a:spcPts val="1780"/>
                  </a:lnSpc>
                  <a:buFont typeface="Arial"/>
                  <a:buChar char="•"/>
                  <a:defRPr/>
                </a:pPr>
                <a:r>
                  <a:rPr lang="en-US" sz="1400">
                    <a:solidFill>
                      <a:srgbClr val="003461"/>
                    </a:solidFill>
                    <a:latin typeface="Arial"/>
                  </a:rPr>
                  <a:t>Program Coordinator / Administrator (1)</a:t>
                </a:r>
                <a:endParaRPr lang="en-US" sz="1400">
                  <a:solidFill>
                    <a:srgbClr val="003461"/>
                  </a:solidFill>
                  <a:latin typeface="Arial"/>
                  <a:cs typeface="Arial"/>
                </a:endParaRPr>
              </a:p>
            </p:txBody>
          </p:sp>
          <p:sp>
            <p:nvSpPr>
              <p:cNvPr id="19" name="TextBox 8">
                <a:extLst>
                  <a:ext uri="{FF2B5EF4-FFF2-40B4-BE49-F238E27FC236}">
                    <a16:creationId xmlns:a16="http://schemas.microsoft.com/office/drawing/2014/main" id="{8669AC8B-6FB5-F891-EC38-2F5D2A7A0C8D}"/>
                  </a:ext>
                </a:extLst>
              </p:cNvPr>
              <p:cNvSpPr txBox="1"/>
              <p:nvPr/>
            </p:nvSpPr>
            <p:spPr>
              <a:xfrm>
                <a:off x="6278936" y="3019660"/>
                <a:ext cx="2110000" cy="281295"/>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lnSpc>
                    <a:spcPts val="2497"/>
                  </a:lnSpc>
                  <a:defRPr/>
                </a:pPr>
                <a:r>
                  <a:rPr lang="en-US" sz="1400" b="1" spc="71">
                    <a:solidFill>
                      <a:srgbClr val="003461"/>
                    </a:solidFill>
                    <a:latin typeface="Arial" panose="020B0604020202020204" pitchFamily="34" charset="0"/>
                  </a:rPr>
                  <a:t>Who?</a:t>
                </a:r>
              </a:p>
            </p:txBody>
          </p:sp>
          <p:sp>
            <p:nvSpPr>
              <p:cNvPr id="20" name="TextBox 12">
                <a:extLst>
                  <a:ext uri="{FF2B5EF4-FFF2-40B4-BE49-F238E27FC236}">
                    <a16:creationId xmlns:a16="http://schemas.microsoft.com/office/drawing/2014/main" id="{3E7ECC3B-462F-9066-6080-9DE02A2E0AC8}"/>
                  </a:ext>
                </a:extLst>
              </p:cNvPr>
              <p:cNvSpPr txBox="1"/>
              <p:nvPr/>
            </p:nvSpPr>
            <p:spPr>
              <a:xfrm>
                <a:off x="6264422" y="4116662"/>
                <a:ext cx="3223066" cy="281295"/>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609660">
                  <a:lnSpc>
                    <a:spcPts val="2497"/>
                  </a:lnSpc>
                  <a:defRPr/>
                </a:pPr>
                <a:r>
                  <a:rPr lang="en-US" sz="1400" b="1" spc="71">
                    <a:solidFill>
                      <a:srgbClr val="003461"/>
                    </a:solidFill>
                    <a:latin typeface="Arial" panose="020B0604020202020204" pitchFamily="34" charset="0"/>
                  </a:rPr>
                  <a:t>What?</a:t>
                </a:r>
              </a:p>
            </p:txBody>
          </p:sp>
          <p:sp>
            <p:nvSpPr>
              <p:cNvPr id="23" name="TextBox 11">
                <a:extLst>
                  <a:ext uri="{FF2B5EF4-FFF2-40B4-BE49-F238E27FC236}">
                    <a16:creationId xmlns:a16="http://schemas.microsoft.com/office/drawing/2014/main" id="{CC5E0AFD-347E-C881-CC6C-B2AAE4506D19}"/>
                  </a:ext>
                </a:extLst>
              </p:cNvPr>
              <p:cNvSpPr txBox="1"/>
              <p:nvPr/>
            </p:nvSpPr>
            <p:spPr>
              <a:xfrm>
                <a:off x="6260764" y="4345358"/>
                <a:ext cx="3476697" cy="115416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228623" indent="-228623" defTabSz="609660">
                  <a:lnSpc>
                    <a:spcPts val="1780"/>
                  </a:lnSpc>
                  <a:buFont typeface="Arial"/>
                  <a:buChar char="•"/>
                  <a:defRPr/>
                </a:pPr>
                <a:r>
                  <a:rPr lang="en-US" sz="1400">
                    <a:solidFill>
                      <a:srgbClr val="003461"/>
                    </a:solidFill>
                    <a:latin typeface="Arial"/>
                    <a:ea typeface="Calibri"/>
                    <a:cs typeface="Arial" panose="020B0604020202020204" pitchFamily="34" charset="0"/>
                  </a:rPr>
                  <a:t>Completes the initial cohort training process</a:t>
                </a:r>
                <a:endParaRPr lang="en-US" sz="1400">
                  <a:solidFill>
                    <a:prstClr val="black"/>
                  </a:solidFill>
                  <a:latin typeface="Arial"/>
                  <a:cs typeface="Arial"/>
                </a:endParaRPr>
              </a:p>
              <a:p>
                <a:pPr marL="228623" indent="-228623" defTabSz="609660">
                  <a:lnSpc>
                    <a:spcPts val="1780"/>
                  </a:lnSpc>
                  <a:buFont typeface="Arial"/>
                  <a:buChar char="•"/>
                  <a:defRPr/>
                </a:pPr>
                <a:r>
                  <a:rPr lang="en-US" sz="1400">
                    <a:solidFill>
                      <a:srgbClr val="003461"/>
                    </a:solidFill>
                    <a:latin typeface="Arial"/>
                  </a:rPr>
                  <a:t>Lead and plan program</a:t>
                </a:r>
                <a:endParaRPr lang="en-US" sz="1400">
                  <a:solidFill>
                    <a:srgbClr val="003461"/>
                  </a:solidFill>
                  <a:latin typeface="Arial"/>
                  <a:cs typeface="Arial"/>
                </a:endParaRPr>
              </a:p>
              <a:p>
                <a:pPr marL="228623" indent="-228623" defTabSz="609660">
                  <a:lnSpc>
                    <a:spcPts val="1780"/>
                  </a:lnSpc>
                  <a:buFont typeface="Arial"/>
                  <a:buChar char="•"/>
                  <a:defRPr/>
                </a:pPr>
                <a:r>
                  <a:rPr lang="en-US" sz="1400">
                    <a:solidFill>
                      <a:srgbClr val="003461"/>
                    </a:solidFill>
                    <a:latin typeface="Arial"/>
                  </a:rPr>
                  <a:t>Interface with organizational leadership and the Schwartz Center</a:t>
                </a:r>
                <a:endParaRPr lang="en-US" sz="1400">
                  <a:solidFill>
                    <a:srgbClr val="003461"/>
                  </a:solidFill>
                  <a:latin typeface="Arial"/>
                  <a:cs typeface="Arial"/>
                </a:endParaRPr>
              </a:p>
            </p:txBody>
          </p:sp>
        </p:grpSp>
      </p:grpSp>
    </p:spTree>
    <p:custDataLst>
      <p:tags r:id="rId1"/>
    </p:custDataLst>
    <p:extLst>
      <p:ext uri="{BB962C8B-B14F-4D97-AF65-F5344CB8AC3E}">
        <p14:creationId xmlns:p14="http://schemas.microsoft.com/office/powerpoint/2010/main" val="57227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7091" y="6372494"/>
            <a:ext cx="12246181" cy="496466"/>
            <a:chOff x="0" y="0"/>
            <a:chExt cx="24492362" cy="992932"/>
          </a:xfrm>
        </p:grpSpPr>
        <p:sp>
          <p:nvSpPr>
            <p:cNvPr id="3" name="Freeform 3"/>
            <p:cNvSpPr/>
            <p:nvPr/>
          </p:nvSpPr>
          <p:spPr>
            <a:xfrm>
              <a:off x="0" y="0"/>
              <a:ext cx="24492331" cy="992886"/>
            </a:xfrm>
            <a:custGeom>
              <a:avLst/>
              <a:gdLst/>
              <a:ahLst/>
              <a:cxnLst/>
              <a:rect l="l" t="t" r="r" b="b"/>
              <a:pathLst>
                <a:path w="24492331" h="992886">
                  <a:moveTo>
                    <a:pt x="0" y="0"/>
                  </a:moveTo>
                  <a:lnTo>
                    <a:pt x="24492331" y="0"/>
                  </a:lnTo>
                  <a:lnTo>
                    <a:pt x="24492331" y="992886"/>
                  </a:lnTo>
                  <a:lnTo>
                    <a:pt x="0" y="9928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endParaRPr lang="en-US" sz="1200">
                <a:latin typeface="Arial" panose="020B0604020202020204" pitchFamily="34" charset="0"/>
              </a:endParaRPr>
            </a:p>
          </p:txBody>
        </p:sp>
      </p:grpSp>
      <p:sp>
        <p:nvSpPr>
          <p:cNvPr id="35" name="TextBox 33">
            <a:extLst>
              <a:ext uri="{FF2B5EF4-FFF2-40B4-BE49-F238E27FC236}">
                <a16:creationId xmlns:a16="http://schemas.microsoft.com/office/drawing/2014/main" id="{EF3C8759-7244-5E67-1FAF-CFBE2B940646}"/>
              </a:ext>
            </a:extLst>
          </p:cNvPr>
          <p:cNvSpPr txBox="1"/>
          <p:nvPr/>
        </p:nvSpPr>
        <p:spPr>
          <a:xfrm>
            <a:off x="467505" y="326484"/>
            <a:ext cx="11277139" cy="1169551"/>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4000" b="1">
                <a:solidFill>
                  <a:srgbClr val="003461"/>
                </a:solidFill>
                <a:latin typeface="Arial"/>
                <a:ea typeface="Arial MT Pro Bold"/>
                <a:cs typeface="Arial"/>
                <a:sym typeface="Arial MT Pro Bold"/>
              </a:rPr>
              <a:t>Typical Launch Pathways:</a:t>
            </a:r>
          </a:p>
          <a:p>
            <a:r>
              <a:rPr lang="en-US" sz="3600">
                <a:solidFill>
                  <a:srgbClr val="003461"/>
                </a:solidFill>
                <a:latin typeface="Arial"/>
                <a:ea typeface="Arial MT Pro Bold"/>
                <a:cs typeface="Arial"/>
              </a:rPr>
              <a:t>The First 4 - 6 Months </a:t>
            </a:r>
            <a:endParaRPr lang="en-US" sz="3600">
              <a:solidFill>
                <a:srgbClr val="000000"/>
              </a:solidFill>
              <a:latin typeface="Arial"/>
              <a:ea typeface="Arial MT Pro Bold"/>
              <a:cs typeface="Arial"/>
            </a:endParaRPr>
          </a:p>
        </p:txBody>
      </p:sp>
      <p:grpSp>
        <p:nvGrpSpPr>
          <p:cNvPr id="27" name="Group 26">
            <a:extLst>
              <a:ext uri="{FF2B5EF4-FFF2-40B4-BE49-F238E27FC236}">
                <a16:creationId xmlns:a16="http://schemas.microsoft.com/office/drawing/2014/main" id="{660BDA1F-9BDF-1AAA-A964-835B431A7433}"/>
              </a:ext>
            </a:extLst>
          </p:cNvPr>
          <p:cNvGrpSpPr/>
          <p:nvPr/>
        </p:nvGrpSpPr>
        <p:grpSpPr>
          <a:xfrm>
            <a:off x="3013346" y="1927324"/>
            <a:ext cx="3113464" cy="4013880"/>
            <a:chOff x="3119672" y="1591563"/>
            <a:chExt cx="3113464" cy="4013880"/>
          </a:xfrm>
        </p:grpSpPr>
        <p:sp>
          <p:nvSpPr>
            <p:cNvPr id="10" name="Rectangle 9">
              <a:extLst>
                <a:ext uri="{FF2B5EF4-FFF2-40B4-BE49-F238E27FC236}">
                  <a16:creationId xmlns:a16="http://schemas.microsoft.com/office/drawing/2014/main" id="{46C98319-3665-33ED-417A-7C765DA951D5}"/>
                </a:ext>
              </a:extLst>
            </p:cNvPr>
            <p:cNvSpPr/>
            <p:nvPr/>
          </p:nvSpPr>
          <p:spPr>
            <a:xfrm>
              <a:off x="3285058" y="2789741"/>
              <a:ext cx="2642877" cy="2815702"/>
            </a:xfrm>
            <a:prstGeom prst="rect">
              <a:avLst/>
            </a:prstGeom>
            <a:noFill/>
            <a:ln w="57150">
              <a:solidFill>
                <a:srgbClr val="A7DC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en-US">
                <a:latin typeface="Arial" panose="020B0604020202020204" pitchFamily="34" charset="0"/>
              </a:endParaRPr>
            </a:p>
          </p:txBody>
        </p:sp>
        <p:grpSp>
          <p:nvGrpSpPr>
            <p:cNvPr id="20" name="Group 19">
              <a:extLst>
                <a:ext uri="{FF2B5EF4-FFF2-40B4-BE49-F238E27FC236}">
                  <a16:creationId xmlns:a16="http://schemas.microsoft.com/office/drawing/2014/main" id="{BDFAB248-AAC8-523F-4C4B-E367E27441A8}"/>
                </a:ext>
              </a:extLst>
            </p:cNvPr>
            <p:cNvGrpSpPr/>
            <p:nvPr/>
          </p:nvGrpSpPr>
          <p:grpSpPr>
            <a:xfrm>
              <a:off x="3119672" y="1591563"/>
              <a:ext cx="3113464" cy="1183862"/>
              <a:chOff x="3053758" y="1127947"/>
              <a:chExt cx="2425324" cy="1183862"/>
            </a:xfrm>
          </p:grpSpPr>
          <p:sp>
            <p:nvSpPr>
              <p:cNvPr id="15" name="Freeform 40">
                <a:extLst>
                  <a:ext uri="{FF2B5EF4-FFF2-40B4-BE49-F238E27FC236}">
                    <a16:creationId xmlns:a16="http://schemas.microsoft.com/office/drawing/2014/main" id="{A90B301D-F9DB-3AF6-9A41-9A0A360BDFBD}"/>
                  </a:ext>
                </a:extLst>
              </p:cNvPr>
              <p:cNvSpPr/>
              <p:nvPr/>
            </p:nvSpPr>
            <p:spPr>
              <a:xfrm rot="10800000">
                <a:off x="3111129" y="1127947"/>
                <a:ext cx="2367953" cy="1183862"/>
              </a:xfrm>
              <a:custGeom>
                <a:avLst/>
                <a:gdLst/>
                <a:ahLst/>
                <a:cxnLst/>
                <a:rect l="l" t="t" r="r" b="b"/>
                <a:pathLst>
                  <a:path w="12737308" h="3606800">
                    <a:moveTo>
                      <a:pt x="12737308" y="0"/>
                    </a:moveTo>
                    <a:lnTo>
                      <a:pt x="1041400" y="0"/>
                    </a:lnTo>
                    <a:lnTo>
                      <a:pt x="0" y="1803400"/>
                    </a:lnTo>
                    <a:lnTo>
                      <a:pt x="1041400" y="3606800"/>
                    </a:lnTo>
                    <a:lnTo>
                      <a:pt x="12737308" y="3606800"/>
                    </a:lnTo>
                    <a:lnTo>
                      <a:pt x="11695908" y="1803400"/>
                    </a:lnTo>
                    <a:close/>
                  </a:path>
                </a:pathLst>
              </a:custGeom>
              <a:solidFill>
                <a:srgbClr val="91D9D9"/>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461"/>
                  </a:solidFill>
                  <a:effectLst/>
                  <a:uLnTx/>
                  <a:uFillTx/>
                  <a:latin typeface="Calibri"/>
                  <a:ea typeface="+mn-ea"/>
                  <a:cs typeface="+mn-cs"/>
                </a:endParaRPr>
              </a:p>
            </p:txBody>
          </p:sp>
          <p:sp>
            <p:nvSpPr>
              <p:cNvPr id="8" name="TextBox 8"/>
              <p:cNvSpPr txBox="1"/>
              <p:nvPr/>
            </p:nvSpPr>
            <p:spPr>
              <a:xfrm>
                <a:off x="3053758" y="1307557"/>
                <a:ext cx="2420034" cy="830997"/>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0969" indent="60969" algn="ctr"/>
                <a:r>
                  <a:rPr lang="en-US" sz="1800" b="1">
                    <a:solidFill>
                      <a:srgbClr val="003461"/>
                    </a:solidFill>
                    <a:latin typeface="Arial"/>
                    <a:ea typeface="Arial Bold"/>
                    <a:cs typeface="Arial"/>
                    <a:sym typeface="Arial Bold"/>
                  </a:rPr>
                  <a:t>Cohort </a:t>
                </a:r>
                <a:endParaRPr lang="en-US" sz="1800">
                  <a:latin typeface="Arial" panose="020B0604020202020204" pitchFamily="34" charset="0"/>
                  <a:ea typeface="Calibri"/>
                  <a:cs typeface="Arial" panose="020B0604020202020204" pitchFamily="34" charset="0"/>
                </a:endParaRPr>
              </a:p>
              <a:p>
                <a:pPr marL="60969" indent="60969" algn="ctr"/>
                <a:r>
                  <a:rPr lang="en-US" sz="1800" b="1">
                    <a:solidFill>
                      <a:srgbClr val="003461"/>
                    </a:solidFill>
                    <a:latin typeface="Arial"/>
                    <a:ea typeface="Arial Bold"/>
                    <a:cs typeface="Arial"/>
                    <a:sym typeface="Arial Bold"/>
                  </a:rPr>
                  <a:t>Initial Training </a:t>
                </a:r>
              </a:p>
              <a:p>
                <a:pPr marL="60969" indent="60969" algn="ctr"/>
                <a:r>
                  <a:rPr lang="en-US" sz="1800" b="1">
                    <a:solidFill>
                      <a:srgbClr val="003461"/>
                    </a:solidFill>
                    <a:latin typeface="Arial"/>
                    <a:ea typeface="Arial Bold"/>
                    <a:cs typeface="Arial"/>
                    <a:sym typeface="Arial Bold"/>
                  </a:rPr>
                  <a:t>Process</a:t>
                </a:r>
              </a:p>
            </p:txBody>
          </p:sp>
        </p:grpSp>
        <p:sp>
          <p:nvSpPr>
            <p:cNvPr id="13" name="TextBox 8">
              <a:extLst>
                <a:ext uri="{FF2B5EF4-FFF2-40B4-BE49-F238E27FC236}">
                  <a16:creationId xmlns:a16="http://schemas.microsoft.com/office/drawing/2014/main" id="{C033BC81-8BAE-F2FA-2A1F-C2BBE867E56F}"/>
                </a:ext>
              </a:extLst>
            </p:cNvPr>
            <p:cNvSpPr txBox="1"/>
            <p:nvPr/>
          </p:nvSpPr>
          <p:spPr>
            <a:xfrm>
              <a:off x="3439460" y="2989531"/>
              <a:ext cx="2403148" cy="2210733"/>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 </a:t>
              </a:r>
              <a:r>
                <a:rPr lang="en-US" sz="1600" b="1">
                  <a:solidFill>
                    <a:srgbClr val="003461"/>
                  </a:solidFill>
                  <a:latin typeface="Arial" panose="020B0604020202020204" pitchFamily="34" charset="0"/>
                  <a:cs typeface="Arial" panose="020B0604020202020204" pitchFamily="34" charset="0"/>
                </a:rPr>
                <a:t>2 months</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Two 60-minute live</a:t>
              </a:r>
            </a:p>
            <a:p>
              <a:pPr>
                <a:lnSpc>
                  <a:spcPts val="2497"/>
                </a:lnSpc>
              </a:pPr>
              <a:r>
                <a:rPr lang="en-US" sz="1600">
                  <a:solidFill>
                    <a:srgbClr val="003461"/>
                  </a:solidFill>
                  <a:latin typeface="Arial" panose="020B0604020202020204" pitchFamily="34" charset="0"/>
                  <a:cs typeface="Arial" panose="020B0604020202020204" pitchFamily="34" charset="0"/>
                </a:rPr>
                <a:t>    meetings</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2-4 hours of online training </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2-hour live experiential training for facilitators</a:t>
              </a:r>
              <a:endParaRPr lang="en-US" sz="160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65E43ECA-8C5B-6B86-6B7B-0D607AFA14D6}"/>
              </a:ext>
            </a:extLst>
          </p:cNvPr>
          <p:cNvGrpSpPr/>
          <p:nvPr/>
        </p:nvGrpSpPr>
        <p:grpSpPr>
          <a:xfrm>
            <a:off x="5937778" y="1927324"/>
            <a:ext cx="2989165" cy="3996409"/>
            <a:chOff x="6044104" y="1591563"/>
            <a:chExt cx="2989165" cy="3996409"/>
          </a:xfrm>
        </p:grpSpPr>
        <p:sp>
          <p:nvSpPr>
            <p:cNvPr id="11" name="Rectangle 10">
              <a:extLst>
                <a:ext uri="{FF2B5EF4-FFF2-40B4-BE49-F238E27FC236}">
                  <a16:creationId xmlns:a16="http://schemas.microsoft.com/office/drawing/2014/main" id="{D2CC257D-E21B-2047-A6FF-E999CE20DA47}"/>
                </a:ext>
              </a:extLst>
            </p:cNvPr>
            <p:cNvSpPr/>
            <p:nvPr/>
          </p:nvSpPr>
          <p:spPr>
            <a:xfrm>
              <a:off x="6132848" y="2772270"/>
              <a:ext cx="2642877" cy="2815702"/>
            </a:xfrm>
            <a:prstGeom prst="rect">
              <a:avLst/>
            </a:prstGeom>
            <a:noFill/>
            <a:ln w="57150">
              <a:solidFill>
                <a:srgbClr val="7BCFC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en-US">
                <a:latin typeface="Arial" panose="020B0604020202020204" pitchFamily="34" charset="0"/>
              </a:endParaRPr>
            </a:p>
          </p:txBody>
        </p:sp>
        <p:grpSp>
          <p:nvGrpSpPr>
            <p:cNvPr id="19" name="Group 18">
              <a:extLst>
                <a:ext uri="{FF2B5EF4-FFF2-40B4-BE49-F238E27FC236}">
                  <a16:creationId xmlns:a16="http://schemas.microsoft.com/office/drawing/2014/main" id="{DD767542-9910-4CC2-411A-4AE27971E660}"/>
                </a:ext>
              </a:extLst>
            </p:cNvPr>
            <p:cNvGrpSpPr/>
            <p:nvPr/>
          </p:nvGrpSpPr>
          <p:grpSpPr>
            <a:xfrm>
              <a:off x="6044104" y="1591563"/>
              <a:ext cx="2989165" cy="1183862"/>
              <a:chOff x="4343246" y="525592"/>
              <a:chExt cx="2989165" cy="1183862"/>
            </a:xfrm>
          </p:grpSpPr>
          <p:sp>
            <p:nvSpPr>
              <p:cNvPr id="16" name="Freeform 40">
                <a:extLst>
                  <a:ext uri="{FF2B5EF4-FFF2-40B4-BE49-F238E27FC236}">
                    <a16:creationId xmlns:a16="http://schemas.microsoft.com/office/drawing/2014/main" id="{C73FBFEC-8D3A-D8E6-F4A8-94BF521FB70C}"/>
                  </a:ext>
                </a:extLst>
              </p:cNvPr>
              <p:cNvSpPr/>
              <p:nvPr/>
            </p:nvSpPr>
            <p:spPr>
              <a:xfrm rot="10800000">
                <a:off x="4343246" y="525592"/>
                <a:ext cx="2989165" cy="1183862"/>
              </a:xfrm>
              <a:custGeom>
                <a:avLst/>
                <a:gdLst/>
                <a:ahLst/>
                <a:cxnLst/>
                <a:rect l="l" t="t" r="r" b="b"/>
                <a:pathLst>
                  <a:path w="12737308" h="3606800">
                    <a:moveTo>
                      <a:pt x="12737308" y="0"/>
                    </a:moveTo>
                    <a:lnTo>
                      <a:pt x="1041400" y="0"/>
                    </a:lnTo>
                    <a:lnTo>
                      <a:pt x="0" y="1803400"/>
                    </a:lnTo>
                    <a:lnTo>
                      <a:pt x="1041400" y="3606800"/>
                    </a:lnTo>
                    <a:lnTo>
                      <a:pt x="12737308" y="3606800"/>
                    </a:lnTo>
                    <a:lnTo>
                      <a:pt x="11695908" y="1803400"/>
                    </a:lnTo>
                    <a:close/>
                  </a:path>
                </a:pathLst>
              </a:custGeom>
              <a:solidFill>
                <a:srgbClr val="7EDCC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461"/>
                  </a:solidFill>
                  <a:effectLst/>
                  <a:uLnTx/>
                  <a:uFillTx/>
                  <a:latin typeface="Calibri"/>
                  <a:ea typeface="+mn-ea"/>
                  <a:cs typeface="+mn-cs"/>
                </a:endParaRPr>
              </a:p>
            </p:txBody>
          </p:sp>
          <p:sp>
            <p:nvSpPr>
              <p:cNvPr id="6" name="TextBox 6"/>
              <p:cNvSpPr txBox="1"/>
              <p:nvPr/>
            </p:nvSpPr>
            <p:spPr>
              <a:xfrm>
                <a:off x="4872625" y="899172"/>
                <a:ext cx="1930406" cy="482183"/>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lnSpc>
                    <a:spcPts val="1630"/>
                  </a:lnSpc>
                </a:pPr>
                <a:r>
                  <a:rPr lang="en-US" sz="1800" b="1">
                    <a:solidFill>
                      <a:srgbClr val="003461"/>
                    </a:solidFill>
                    <a:latin typeface="Arial"/>
                    <a:ea typeface="Arial Bold"/>
                    <a:cs typeface="Arial"/>
                    <a:sym typeface="Arial Bold"/>
                  </a:rPr>
                  <a:t>Planning </a:t>
                </a:r>
              </a:p>
              <a:p>
                <a:pPr algn="ctr"/>
                <a:r>
                  <a:rPr lang="en-US" sz="1800" b="1">
                    <a:solidFill>
                      <a:srgbClr val="003461"/>
                    </a:solidFill>
                    <a:latin typeface="Arial"/>
                    <a:ea typeface="Arial Bold"/>
                    <a:cs typeface="Arial"/>
                    <a:sym typeface="Arial Bold"/>
                  </a:rPr>
                  <a:t>and Prep </a:t>
                </a:r>
                <a:endParaRPr lang="en-US" sz="1800" b="1">
                  <a:solidFill>
                    <a:srgbClr val="003461"/>
                  </a:solidFill>
                  <a:latin typeface="Arial"/>
                  <a:ea typeface="Arial Bold"/>
                  <a:cs typeface="Arial"/>
                </a:endParaRPr>
              </a:p>
            </p:txBody>
          </p:sp>
        </p:grpSp>
        <p:sp>
          <p:nvSpPr>
            <p:cNvPr id="4" name="TextBox 8">
              <a:extLst>
                <a:ext uri="{FF2B5EF4-FFF2-40B4-BE49-F238E27FC236}">
                  <a16:creationId xmlns:a16="http://schemas.microsoft.com/office/drawing/2014/main" id="{2FF7FF49-DE19-BCC2-4E64-442F9DB36CD6}"/>
                </a:ext>
              </a:extLst>
            </p:cNvPr>
            <p:cNvSpPr txBox="1"/>
            <p:nvPr/>
          </p:nvSpPr>
          <p:spPr>
            <a:xfrm>
              <a:off x="6359674" y="2996113"/>
              <a:ext cx="2254179" cy="2210733"/>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42934" indent="-342934">
                <a:lnSpc>
                  <a:spcPts val="2497"/>
                </a:lnSpc>
                <a:buBlip>
                  <a:blip r:embed="rId4"/>
                </a:buBlip>
              </a:pPr>
              <a:r>
                <a:rPr lang="en-US" sz="1600">
                  <a:solidFill>
                    <a:srgbClr val="003461"/>
                  </a:solidFill>
                  <a:latin typeface="Arial"/>
                  <a:cs typeface="Arial"/>
                </a:rPr>
                <a:t>~ </a:t>
              </a:r>
              <a:r>
                <a:rPr lang="en-US" sz="1600" b="1">
                  <a:solidFill>
                    <a:srgbClr val="003461"/>
                  </a:solidFill>
                  <a:latin typeface="Arial"/>
                  <a:cs typeface="Arial"/>
                </a:rPr>
                <a:t>2-4 months</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Planning Committee meetings</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Program Advisor/Mentor support and guidance</a:t>
              </a:r>
            </a:p>
          </p:txBody>
        </p:sp>
      </p:grpSp>
      <p:grpSp>
        <p:nvGrpSpPr>
          <p:cNvPr id="29" name="Group 28">
            <a:extLst>
              <a:ext uri="{FF2B5EF4-FFF2-40B4-BE49-F238E27FC236}">
                <a16:creationId xmlns:a16="http://schemas.microsoft.com/office/drawing/2014/main" id="{92D153C0-1DB0-D3C8-A8A3-8997CFEC6CE6}"/>
              </a:ext>
            </a:extLst>
          </p:cNvPr>
          <p:cNvGrpSpPr/>
          <p:nvPr/>
        </p:nvGrpSpPr>
        <p:grpSpPr>
          <a:xfrm>
            <a:off x="8739962" y="1941640"/>
            <a:ext cx="3235153" cy="3985156"/>
            <a:chOff x="8846288" y="1605879"/>
            <a:chExt cx="3235153" cy="3985156"/>
          </a:xfrm>
        </p:grpSpPr>
        <p:sp>
          <p:nvSpPr>
            <p:cNvPr id="12" name="Rectangle 11">
              <a:extLst>
                <a:ext uri="{FF2B5EF4-FFF2-40B4-BE49-F238E27FC236}">
                  <a16:creationId xmlns:a16="http://schemas.microsoft.com/office/drawing/2014/main" id="{FBEF39A6-DA36-6073-33D9-3A411E39761C}"/>
                </a:ext>
              </a:extLst>
            </p:cNvPr>
            <p:cNvSpPr/>
            <p:nvPr/>
          </p:nvSpPr>
          <p:spPr>
            <a:xfrm>
              <a:off x="8928633" y="2775333"/>
              <a:ext cx="2862567" cy="2815702"/>
            </a:xfrm>
            <a:prstGeom prst="rect">
              <a:avLst/>
            </a:prstGeom>
            <a:noFill/>
            <a:ln w="57150">
              <a:solidFill>
                <a:srgbClr val="7CCA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en-US">
                <a:latin typeface="Arial" panose="020B0604020202020204" pitchFamily="34" charset="0"/>
              </a:endParaRPr>
            </a:p>
          </p:txBody>
        </p:sp>
        <p:grpSp>
          <p:nvGrpSpPr>
            <p:cNvPr id="18" name="Group 17">
              <a:extLst>
                <a:ext uri="{FF2B5EF4-FFF2-40B4-BE49-F238E27FC236}">
                  <a16:creationId xmlns:a16="http://schemas.microsoft.com/office/drawing/2014/main" id="{50E01D57-2E29-30E4-1DCE-9797DEE5FB16}"/>
                </a:ext>
              </a:extLst>
            </p:cNvPr>
            <p:cNvGrpSpPr/>
            <p:nvPr/>
          </p:nvGrpSpPr>
          <p:grpSpPr>
            <a:xfrm>
              <a:off x="8846288" y="1605879"/>
              <a:ext cx="3235153" cy="1183862"/>
              <a:chOff x="7689519" y="525590"/>
              <a:chExt cx="2315718" cy="1183862"/>
            </a:xfrm>
          </p:grpSpPr>
          <p:sp>
            <p:nvSpPr>
              <p:cNvPr id="17" name="Freeform 40">
                <a:extLst>
                  <a:ext uri="{FF2B5EF4-FFF2-40B4-BE49-F238E27FC236}">
                    <a16:creationId xmlns:a16="http://schemas.microsoft.com/office/drawing/2014/main" id="{E75572F8-D112-FD9A-EF12-F3D19BADFB49}"/>
                  </a:ext>
                </a:extLst>
              </p:cNvPr>
              <p:cNvSpPr/>
              <p:nvPr/>
            </p:nvSpPr>
            <p:spPr>
              <a:xfrm rot="10800000">
                <a:off x="7689519" y="525590"/>
                <a:ext cx="2315718" cy="1183862"/>
              </a:xfrm>
              <a:custGeom>
                <a:avLst/>
                <a:gdLst/>
                <a:ahLst/>
                <a:cxnLst/>
                <a:rect l="l" t="t" r="r" b="b"/>
                <a:pathLst>
                  <a:path w="12737308" h="3606800">
                    <a:moveTo>
                      <a:pt x="12737308" y="0"/>
                    </a:moveTo>
                    <a:lnTo>
                      <a:pt x="1041400" y="0"/>
                    </a:lnTo>
                    <a:lnTo>
                      <a:pt x="0" y="1803400"/>
                    </a:lnTo>
                    <a:lnTo>
                      <a:pt x="1041400" y="3606800"/>
                    </a:lnTo>
                    <a:lnTo>
                      <a:pt x="12737308" y="3606800"/>
                    </a:lnTo>
                    <a:lnTo>
                      <a:pt x="11695908" y="1803400"/>
                    </a:lnTo>
                    <a:close/>
                  </a:path>
                </a:pathLst>
              </a:custGeom>
              <a:solidFill>
                <a:schemeClr val="accent3">
                  <a:lumMod val="75000"/>
                </a:schemeClr>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461"/>
                  </a:solidFill>
                  <a:effectLst/>
                  <a:uLnTx/>
                  <a:uFillTx/>
                  <a:latin typeface="Calibri"/>
                  <a:ea typeface="+mn-ea"/>
                  <a:cs typeface="+mn-cs"/>
                </a:endParaRPr>
              </a:p>
            </p:txBody>
          </p:sp>
          <p:sp>
            <p:nvSpPr>
              <p:cNvPr id="7" name="TextBox 7"/>
              <p:cNvSpPr txBox="1"/>
              <p:nvPr/>
            </p:nvSpPr>
            <p:spPr>
              <a:xfrm>
                <a:off x="7738610" y="710448"/>
                <a:ext cx="2217535" cy="830997"/>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0960" indent="60960" algn="ctr"/>
                <a:r>
                  <a:rPr lang="en-US" sz="1800" b="1">
                    <a:solidFill>
                      <a:srgbClr val="003461"/>
                    </a:solidFill>
                    <a:latin typeface="Arial"/>
                    <a:ea typeface="Arial Bold"/>
                    <a:cs typeface="Arial"/>
                    <a:sym typeface="Arial Bold"/>
                  </a:rPr>
                  <a:t>Host and Debrief First Schwartz </a:t>
                </a:r>
                <a:endParaRPr lang="en-US" sz="1800" b="1">
                  <a:solidFill>
                    <a:srgbClr val="003461"/>
                  </a:solidFill>
                  <a:latin typeface="Arial"/>
                  <a:ea typeface="Arial Bold"/>
                  <a:cs typeface="Arial"/>
                </a:endParaRPr>
              </a:p>
              <a:p>
                <a:pPr marL="60960" indent="60960" algn="ctr"/>
                <a:r>
                  <a:rPr lang="en-US" sz="1800" b="1">
                    <a:solidFill>
                      <a:srgbClr val="003461"/>
                    </a:solidFill>
                    <a:latin typeface="Arial"/>
                    <a:ea typeface="Arial Bold"/>
                    <a:cs typeface="Arial"/>
                    <a:sym typeface="Arial Bold"/>
                  </a:rPr>
                  <a:t>Rounds Session</a:t>
                </a:r>
                <a:endParaRPr lang="en-US" sz="1800" b="1">
                  <a:solidFill>
                    <a:srgbClr val="003461"/>
                  </a:solidFill>
                  <a:latin typeface="Arial"/>
                  <a:ea typeface="Arial Bold"/>
                  <a:cs typeface="Arial"/>
                </a:endParaRPr>
              </a:p>
            </p:txBody>
          </p:sp>
        </p:grpSp>
        <p:sp>
          <p:nvSpPr>
            <p:cNvPr id="9" name="TextBox 8">
              <a:extLst>
                <a:ext uri="{FF2B5EF4-FFF2-40B4-BE49-F238E27FC236}">
                  <a16:creationId xmlns:a16="http://schemas.microsoft.com/office/drawing/2014/main" id="{F035816F-0109-1674-BE38-CCC8913CB650}"/>
                </a:ext>
              </a:extLst>
            </p:cNvPr>
            <p:cNvSpPr txBox="1"/>
            <p:nvPr/>
          </p:nvSpPr>
          <p:spPr>
            <a:xfrm>
              <a:off x="9071141" y="2989531"/>
              <a:ext cx="2582007" cy="1569532"/>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 </a:t>
              </a:r>
              <a:r>
                <a:rPr lang="en-US" sz="1600" b="1">
                  <a:solidFill>
                    <a:srgbClr val="003461"/>
                  </a:solidFill>
                  <a:latin typeface="Arial" panose="020B0604020202020204" pitchFamily="34" charset="0"/>
                  <a:cs typeface="Arial" panose="020B0604020202020204" pitchFamily="34" charset="0"/>
                </a:rPr>
                <a:t>1 week</a:t>
              </a:r>
            </a:p>
            <a:p>
              <a:pPr marL="342934" indent="-342934">
                <a:lnSpc>
                  <a:spcPts val="2497"/>
                </a:lnSpc>
                <a:buBlip>
                  <a:blip r:embed="rId4"/>
                </a:buBlip>
              </a:pPr>
              <a:r>
                <a:rPr lang="en-US" sz="1600">
                  <a:solidFill>
                    <a:schemeClr val="accent1"/>
                  </a:solidFill>
                </a:rPr>
                <a:t>Feedback collection and refinement</a:t>
              </a:r>
            </a:p>
            <a:p>
              <a:pPr marL="342934" indent="-342934">
                <a:lnSpc>
                  <a:spcPts val="2497"/>
                </a:lnSpc>
                <a:buBlip>
                  <a:blip r:embed="rId4"/>
                </a:buBlip>
              </a:pPr>
              <a:r>
                <a:rPr lang="en-US" sz="1600">
                  <a:solidFill>
                    <a:srgbClr val="003461"/>
                  </a:solidFill>
                  <a:latin typeface="Arial" panose="020B0604020202020204" pitchFamily="34" charset="0"/>
                  <a:cs typeface="Arial" panose="020B0604020202020204" pitchFamily="34" charset="0"/>
                </a:rPr>
                <a:t>Program Advisor/Mentor debrief</a:t>
              </a:r>
            </a:p>
          </p:txBody>
        </p:sp>
      </p:grpSp>
      <p:grpSp>
        <p:nvGrpSpPr>
          <p:cNvPr id="26" name="Group 25">
            <a:extLst>
              <a:ext uri="{FF2B5EF4-FFF2-40B4-BE49-F238E27FC236}">
                <a16:creationId xmlns:a16="http://schemas.microsoft.com/office/drawing/2014/main" id="{4B8BFA2C-8E85-C2D2-00EE-54C366C47F12}"/>
              </a:ext>
            </a:extLst>
          </p:cNvPr>
          <p:cNvGrpSpPr/>
          <p:nvPr/>
        </p:nvGrpSpPr>
        <p:grpSpPr>
          <a:xfrm>
            <a:off x="213212" y="1927324"/>
            <a:ext cx="3111413" cy="4005374"/>
            <a:chOff x="319538" y="1591563"/>
            <a:chExt cx="3111413" cy="4005374"/>
          </a:xfrm>
        </p:grpSpPr>
        <p:grpSp>
          <p:nvGrpSpPr>
            <p:cNvPr id="21" name="Group 20">
              <a:extLst>
                <a:ext uri="{FF2B5EF4-FFF2-40B4-BE49-F238E27FC236}">
                  <a16:creationId xmlns:a16="http://schemas.microsoft.com/office/drawing/2014/main" id="{BE997ACD-C150-88E9-88D9-46837490E7C7}"/>
                </a:ext>
              </a:extLst>
            </p:cNvPr>
            <p:cNvGrpSpPr/>
            <p:nvPr/>
          </p:nvGrpSpPr>
          <p:grpSpPr>
            <a:xfrm>
              <a:off x="319538" y="1591563"/>
              <a:ext cx="3111413" cy="1183862"/>
              <a:chOff x="3053758" y="1127947"/>
              <a:chExt cx="2420034" cy="1183862"/>
            </a:xfrm>
          </p:grpSpPr>
          <p:sp>
            <p:nvSpPr>
              <p:cNvPr id="22" name="Freeform 40">
                <a:extLst>
                  <a:ext uri="{FF2B5EF4-FFF2-40B4-BE49-F238E27FC236}">
                    <a16:creationId xmlns:a16="http://schemas.microsoft.com/office/drawing/2014/main" id="{2015CE2B-8D5C-B92C-B543-246A9E993D84}"/>
                  </a:ext>
                </a:extLst>
              </p:cNvPr>
              <p:cNvSpPr/>
              <p:nvPr/>
            </p:nvSpPr>
            <p:spPr>
              <a:xfrm rot="10800000">
                <a:off x="3062502" y="1127947"/>
                <a:ext cx="2364346" cy="1183862"/>
              </a:xfrm>
              <a:custGeom>
                <a:avLst/>
                <a:gdLst/>
                <a:ahLst/>
                <a:cxnLst/>
                <a:rect l="l" t="t" r="r" b="b"/>
                <a:pathLst>
                  <a:path w="12737308" h="3606800">
                    <a:moveTo>
                      <a:pt x="12737308" y="0"/>
                    </a:moveTo>
                    <a:lnTo>
                      <a:pt x="1041400" y="0"/>
                    </a:lnTo>
                    <a:lnTo>
                      <a:pt x="0" y="1803400"/>
                    </a:lnTo>
                    <a:lnTo>
                      <a:pt x="1041400" y="3606800"/>
                    </a:lnTo>
                    <a:lnTo>
                      <a:pt x="12737308" y="3606800"/>
                    </a:lnTo>
                    <a:lnTo>
                      <a:pt x="11695908" y="1803400"/>
                    </a:lnTo>
                    <a:close/>
                  </a:path>
                </a:pathLst>
              </a:custGeom>
              <a:solidFill>
                <a:schemeClr val="accent3">
                  <a:lumMod val="60000"/>
                  <a:lumOff val="40000"/>
                </a:schemeClr>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461"/>
                  </a:solidFill>
                  <a:effectLst/>
                  <a:uLnTx/>
                  <a:uFillTx/>
                  <a:latin typeface="Calibri"/>
                  <a:ea typeface="+mn-ea"/>
                  <a:cs typeface="+mn-cs"/>
                </a:endParaRPr>
              </a:p>
            </p:txBody>
          </p:sp>
          <p:sp>
            <p:nvSpPr>
              <p:cNvPr id="23" name="TextBox 8">
                <a:extLst>
                  <a:ext uri="{FF2B5EF4-FFF2-40B4-BE49-F238E27FC236}">
                    <a16:creationId xmlns:a16="http://schemas.microsoft.com/office/drawing/2014/main" id="{D02B730F-4BC4-DF59-72D0-3308C9C4C3BB}"/>
                  </a:ext>
                </a:extLst>
              </p:cNvPr>
              <p:cNvSpPr txBox="1"/>
              <p:nvPr/>
            </p:nvSpPr>
            <p:spPr>
              <a:xfrm>
                <a:off x="3053758" y="1445784"/>
                <a:ext cx="2420034" cy="553998"/>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60969" indent="60969" algn="ctr"/>
                <a:r>
                  <a:rPr lang="en-US" sz="1800" b="1">
                    <a:solidFill>
                      <a:srgbClr val="003461"/>
                    </a:solidFill>
                    <a:latin typeface="Arial"/>
                    <a:ea typeface="Arial Bold"/>
                    <a:cs typeface="Arial"/>
                    <a:sym typeface="Arial Bold"/>
                  </a:rPr>
                  <a:t>Set the </a:t>
                </a:r>
              </a:p>
              <a:p>
                <a:pPr marL="60969" indent="60969" algn="ctr"/>
                <a:r>
                  <a:rPr lang="en-US" sz="1800" b="1">
                    <a:solidFill>
                      <a:srgbClr val="003461"/>
                    </a:solidFill>
                    <a:latin typeface="Arial"/>
                    <a:ea typeface="Arial Bold"/>
                    <a:cs typeface="Arial"/>
                    <a:sym typeface="Arial Bold"/>
                  </a:rPr>
                  <a:t>Foundation</a:t>
                </a:r>
              </a:p>
            </p:txBody>
          </p:sp>
        </p:grpSp>
        <p:sp>
          <p:nvSpPr>
            <p:cNvPr id="24" name="Rectangle 23">
              <a:extLst>
                <a:ext uri="{FF2B5EF4-FFF2-40B4-BE49-F238E27FC236}">
                  <a16:creationId xmlns:a16="http://schemas.microsoft.com/office/drawing/2014/main" id="{4DD63BC7-36B0-5D11-BC0A-D38796AED114}"/>
                </a:ext>
              </a:extLst>
            </p:cNvPr>
            <p:cNvSpPr/>
            <p:nvPr/>
          </p:nvSpPr>
          <p:spPr>
            <a:xfrm>
              <a:off x="431077" y="2781235"/>
              <a:ext cx="2667715" cy="2815702"/>
            </a:xfrm>
            <a:prstGeom prst="rect">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en-US">
                <a:latin typeface="Arial" panose="020B0604020202020204" pitchFamily="34" charset="0"/>
              </a:endParaRPr>
            </a:p>
          </p:txBody>
        </p:sp>
        <p:sp>
          <p:nvSpPr>
            <p:cNvPr id="25" name="TextBox 8">
              <a:extLst>
                <a:ext uri="{FF2B5EF4-FFF2-40B4-BE49-F238E27FC236}">
                  <a16:creationId xmlns:a16="http://schemas.microsoft.com/office/drawing/2014/main" id="{52DB634F-07B6-FCE7-0DFE-E36B0FA48318}"/>
                </a:ext>
              </a:extLst>
            </p:cNvPr>
            <p:cNvSpPr txBox="1"/>
            <p:nvPr/>
          </p:nvSpPr>
          <p:spPr>
            <a:xfrm>
              <a:off x="507041" y="2989531"/>
              <a:ext cx="2555337" cy="1723549"/>
            </a:xfrm>
            <a:prstGeom prst="rect">
              <a:avLst/>
            </a:prstGeom>
          </p:spPr>
          <p:txBody>
            <a:bodyPr wrap="square" lIns="0" tIns="0" rIns="0" bIns="0" rtlCol="0" anchor="t">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285750" indent="-285750">
                <a:buBlip>
                  <a:blip r:embed="rId4"/>
                </a:buBlip>
              </a:pPr>
              <a:r>
                <a:rPr lang="en-US" sz="1600">
                  <a:solidFill>
                    <a:schemeClr val="accent1"/>
                  </a:solidFill>
                </a:rPr>
                <a:t>Leadership commitment and champion identification</a:t>
              </a:r>
            </a:p>
            <a:p>
              <a:pPr marL="285750" indent="-285750">
                <a:buBlip>
                  <a:blip r:embed="rId4"/>
                </a:buBlip>
              </a:pPr>
              <a:r>
                <a:rPr lang="en-US" sz="1600">
                  <a:solidFill>
                    <a:schemeClr val="accent1"/>
                  </a:solidFill>
                </a:rPr>
                <a:t>Initial planning committee formation</a:t>
              </a:r>
            </a:p>
            <a:p>
              <a:pPr marL="285750" indent="-285750">
                <a:buBlip>
                  <a:blip r:embed="rId4"/>
                </a:buBlip>
              </a:pPr>
              <a:r>
                <a:rPr lang="en-US" sz="1600">
                  <a:solidFill>
                    <a:schemeClr val="accent1"/>
                  </a:solidFill>
                </a:rPr>
                <a:t>License agreement signed</a:t>
              </a:r>
            </a:p>
          </p:txBody>
        </p:sp>
      </p:grpSp>
    </p:spTree>
    <p:extLst>
      <p:ext uri="{BB962C8B-B14F-4D97-AF65-F5344CB8AC3E}">
        <p14:creationId xmlns:p14="http://schemas.microsoft.com/office/powerpoint/2010/main" val="110374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799" y="6402573"/>
            <a:ext cx="12269889" cy="497427"/>
            <a:chOff x="0" y="0"/>
            <a:chExt cx="24539778" cy="994854"/>
          </a:xfrm>
        </p:grpSpPr>
        <p:sp>
          <p:nvSpPr>
            <p:cNvPr id="3" name="Freeform 3"/>
            <p:cNvSpPr/>
            <p:nvPr/>
          </p:nvSpPr>
          <p:spPr>
            <a:xfrm>
              <a:off x="0" y="0"/>
              <a:ext cx="24539829" cy="994791"/>
            </a:xfrm>
            <a:custGeom>
              <a:avLst/>
              <a:gdLst/>
              <a:ahLst/>
              <a:cxnLst/>
              <a:rect l="l" t="t" r="r" b="b"/>
              <a:pathLst>
                <a:path w="24539829" h="994791">
                  <a:moveTo>
                    <a:pt x="0" y="0"/>
                  </a:moveTo>
                  <a:lnTo>
                    <a:pt x="24539829" y="0"/>
                  </a:lnTo>
                  <a:lnTo>
                    <a:pt x="24539829" y="994791"/>
                  </a:lnTo>
                  <a:lnTo>
                    <a:pt x="0" y="99479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grpSp>
      <p:grpSp>
        <p:nvGrpSpPr>
          <p:cNvPr id="4" name="Group 4"/>
          <p:cNvGrpSpPr/>
          <p:nvPr/>
        </p:nvGrpSpPr>
        <p:grpSpPr>
          <a:xfrm>
            <a:off x="0" y="0"/>
            <a:ext cx="12192000" cy="1390274"/>
            <a:chOff x="0" y="0"/>
            <a:chExt cx="4816593" cy="549244"/>
          </a:xfrm>
        </p:grpSpPr>
        <p:sp>
          <p:nvSpPr>
            <p:cNvPr id="5" name="Freeform 5"/>
            <p:cNvSpPr/>
            <p:nvPr/>
          </p:nvSpPr>
          <p:spPr>
            <a:xfrm>
              <a:off x="0" y="0"/>
              <a:ext cx="4816592" cy="549244"/>
            </a:xfrm>
            <a:custGeom>
              <a:avLst/>
              <a:gdLst/>
              <a:ahLst/>
              <a:cxnLst/>
              <a:rect l="l" t="t" r="r" b="b"/>
              <a:pathLst>
                <a:path w="4816592" h="549244">
                  <a:moveTo>
                    <a:pt x="0" y="0"/>
                  </a:moveTo>
                  <a:lnTo>
                    <a:pt x="4816592" y="0"/>
                  </a:lnTo>
                  <a:lnTo>
                    <a:pt x="4816592" y="549244"/>
                  </a:lnTo>
                  <a:lnTo>
                    <a:pt x="0" y="549244"/>
                  </a:lnTo>
                  <a:close/>
                </a:path>
              </a:pathLst>
            </a:custGeom>
            <a:solidFill>
              <a:srgbClr val="003461"/>
            </a:solidFill>
          </p:spPr>
          <p:txBody>
            <a:bodyPr/>
            <a:lstStyle/>
            <a:p>
              <a:endParaRPr lang="en-US" sz="1200"/>
            </a:p>
          </p:txBody>
        </p:sp>
        <p:sp>
          <p:nvSpPr>
            <p:cNvPr id="6" name="TextBox 6"/>
            <p:cNvSpPr txBox="1"/>
            <p:nvPr/>
          </p:nvSpPr>
          <p:spPr>
            <a:xfrm>
              <a:off x="0" y="-104775"/>
              <a:ext cx="4816593" cy="654019"/>
            </a:xfrm>
            <a:prstGeom prst="rect">
              <a:avLst/>
            </a:prstGeom>
          </p:spPr>
          <p:txBody>
            <a:bodyPr lIns="33867" tIns="33867" rIns="33867" bIns="33867" rtlCol="0" anchor="ctr"/>
            <a:lstStyle/>
            <a:p>
              <a:pPr algn="ctr">
                <a:lnSpc>
                  <a:spcPts val="2427"/>
                </a:lnSpc>
              </a:pPr>
              <a:endParaRPr sz="1200"/>
            </a:p>
          </p:txBody>
        </p:sp>
      </p:grpSp>
      <p:sp>
        <p:nvSpPr>
          <p:cNvPr id="7" name="TextBox 7"/>
          <p:cNvSpPr txBox="1"/>
          <p:nvPr/>
        </p:nvSpPr>
        <p:spPr>
          <a:xfrm>
            <a:off x="1326179" y="254687"/>
            <a:ext cx="9539643" cy="614014"/>
          </a:xfrm>
          <a:prstGeom prst="rect">
            <a:avLst/>
          </a:prstGeom>
        </p:spPr>
        <p:txBody>
          <a:bodyPr lIns="0" tIns="0" rIns="0" bIns="0" rtlCol="0" anchor="t">
            <a:spAutoFit/>
          </a:bodyPr>
          <a:lstStyle/>
          <a:p>
            <a:pPr algn="ctr">
              <a:lnSpc>
                <a:spcPts val="5152"/>
              </a:lnSpc>
            </a:pPr>
            <a:r>
              <a:rPr lang="en-US" sz="3900" b="1" spc="117">
                <a:solidFill>
                  <a:srgbClr val="FFFFFF"/>
                </a:solidFill>
                <a:latin typeface="Arial" panose="020B0604020202020204" pitchFamily="34" charset="0"/>
                <a:ea typeface="Arial Bold"/>
                <a:cs typeface="Arial" panose="020B0604020202020204" pitchFamily="34" charset="0"/>
                <a:sym typeface="Arial Bold"/>
              </a:rPr>
              <a:t>Minimal Investment, Maximum Impact</a:t>
            </a:r>
          </a:p>
        </p:txBody>
      </p:sp>
      <p:grpSp>
        <p:nvGrpSpPr>
          <p:cNvPr id="8" name="Group 8"/>
          <p:cNvGrpSpPr/>
          <p:nvPr/>
        </p:nvGrpSpPr>
        <p:grpSpPr>
          <a:xfrm>
            <a:off x="1108655" y="1509000"/>
            <a:ext cx="9984218" cy="4946737"/>
            <a:chOff x="0" y="0"/>
            <a:chExt cx="19968435" cy="9893474"/>
          </a:xfrm>
        </p:grpSpPr>
        <p:grpSp>
          <p:nvGrpSpPr>
            <p:cNvPr id="9" name="Group 9"/>
            <p:cNvGrpSpPr/>
            <p:nvPr/>
          </p:nvGrpSpPr>
          <p:grpSpPr>
            <a:xfrm>
              <a:off x="0" y="0"/>
              <a:ext cx="19949380" cy="4191126"/>
              <a:chOff x="0" y="0"/>
              <a:chExt cx="3940618" cy="827877"/>
            </a:xfrm>
          </p:grpSpPr>
          <p:sp>
            <p:nvSpPr>
              <p:cNvPr id="10" name="Freeform 10"/>
              <p:cNvSpPr/>
              <p:nvPr/>
            </p:nvSpPr>
            <p:spPr>
              <a:xfrm>
                <a:off x="0" y="0"/>
                <a:ext cx="3940618" cy="827877"/>
              </a:xfrm>
              <a:custGeom>
                <a:avLst/>
                <a:gdLst/>
                <a:ahLst/>
                <a:cxnLst/>
                <a:rect l="l" t="t" r="r" b="b"/>
                <a:pathLst>
                  <a:path w="3940618" h="827877">
                    <a:moveTo>
                      <a:pt x="0" y="0"/>
                    </a:moveTo>
                    <a:lnTo>
                      <a:pt x="3940618" y="0"/>
                    </a:lnTo>
                    <a:lnTo>
                      <a:pt x="3940618" y="827877"/>
                    </a:lnTo>
                    <a:lnTo>
                      <a:pt x="0" y="827877"/>
                    </a:lnTo>
                    <a:close/>
                  </a:path>
                </a:pathLst>
              </a:custGeom>
              <a:solidFill>
                <a:srgbClr val="000000">
                  <a:alpha val="0"/>
                </a:srgbClr>
              </a:solidFill>
              <a:ln w="38100" cap="sq">
                <a:solidFill>
                  <a:srgbClr val="009BA7"/>
                </a:solidFill>
                <a:prstDash val="solid"/>
                <a:miter/>
              </a:ln>
            </p:spPr>
            <p:txBody>
              <a:bodyPr/>
              <a:lstStyle/>
              <a:p>
                <a:endParaRPr lang="en-US" sz="1200"/>
              </a:p>
            </p:txBody>
          </p:sp>
          <p:sp>
            <p:nvSpPr>
              <p:cNvPr id="11" name="TextBox 11"/>
              <p:cNvSpPr txBox="1"/>
              <p:nvPr/>
            </p:nvSpPr>
            <p:spPr>
              <a:xfrm>
                <a:off x="0" y="-104775"/>
                <a:ext cx="3940618" cy="932652"/>
              </a:xfrm>
              <a:prstGeom prst="rect">
                <a:avLst/>
              </a:prstGeom>
            </p:spPr>
            <p:txBody>
              <a:bodyPr lIns="33867" tIns="33867" rIns="33867" bIns="33867" rtlCol="0" anchor="ctr"/>
              <a:lstStyle/>
              <a:p>
                <a:pPr algn="ctr">
                  <a:lnSpc>
                    <a:spcPts val="2427"/>
                  </a:lnSpc>
                </a:pPr>
                <a:endParaRPr sz="1200"/>
              </a:p>
            </p:txBody>
          </p:sp>
        </p:grpSp>
        <p:grpSp>
          <p:nvGrpSpPr>
            <p:cNvPr id="12" name="Group 12"/>
            <p:cNvGrpSpPr/>
            <p:nvPr/>
          </p:nvGrpSpPr>
          <p:grpSpPr>
            <a:xfrm>
              <a:off x="0" y="3645463"/>
              <a:ext cx="19949380" cy="5904231"/>
              <a:chOff x="0" y="-104775"/>
              <a:chExt cx="3940618" cy="1166268"/>
            </a:xfrm>
          </p:grpSpPr>
          <p:sp>
            <p:nvSpPr>
              <p:cNvPr id="13" name="Freeform 13"/>
              <p:cNvSpPr/>
              <p:nvPr/>
            </p:nvSpPr>
            <p:spPr>
              <a:xfrm>
                <a:off x="0" y="0"/>
                <a:ext cx="3940618" cy="1061493"/>
              </a:xfrm>
              <a:custGeom>
                <a:avLst/>
                <a:gdLst/>
                <a:ahLst/>
                <a:cxnLst/>
                <a:rect l="l" t="t" r="r" b="b"/>
                <a:pathLst>
                  <a:path w="3940618" h="1061493">
                    <a:moveTo>
                      <a:pt x="0" y="0"/>
                    </a:moveTo>
                    <a:lnTo>
                      <a:pt x="3940618" y="0"/>
                    </a:lnTo>
                    <a:lnTo>
                      <a:pt x="3940618" y="1061493"/>
                    </a:lnTo>
                    <a:lnTo>
                      <a:pt x="0" y="1061493"/>
                    </a:lnTo>
                    <a:close/>
                  </a:path>
                </a:pathLst>
              </a:custGeom>
              <a:solidFill>
                <a:srgbClr val="000000">
                  <a:alpha val="0"/>
                </a:srgbClr>
              </a:solidFill>
              <a:ln w="38100" cap="sq">
                <a:solidFill>
                  <a:srgbClr val="003461"/>
                </a:solidFill>
                <a:prstDash val="solid"/>
                <a:miter/>
              </a:ln>
            </p:spPr>
            <p:txBody>
              <a:bodyPr/>
              <a:lstStyle/>
              <a:p>
                <a:endParaRPr lang="en-US" sz="1200"/>
              </a:p>
            </p:txBody>
          </p:sp>
          <p:sp>
            <p:nvSpPr>
              <p:cNvPr id="14" name="TextBox 14"/>
              <p:cNvSpPr txBox="1"/>
              <p:nvPr/>
            </p:nvSpPr>
            <p:spPr>
              <a:xfrm>
                <a:off x="0" y="-104775"/>
                <a:ext cx="3940618" cy="1166268"/>
              </a:xfrm>
              <a:prstGeom prst="rect">
                <a:avLst/>
              </a:prstGeom>
            </p:spPr>
            <p:txBody>
              <a:bodyPr lIns="33867" tIns="33867" rIns="33867" bIns="33867" rtlCol="0" anchor="ctr"/>
              <a:lstStyle/>
              <a:p>
                <a:pPr algn="ctr">
                  <a:lnSpc>
                    <a:spcPts val="2427"/>
                  </a:lnSpc>
                </a:pPr>
                <a:endParaRPr sz="1200"/>
              </a:p>
            </p:txBody>
          </p:sp>
        </p:grpSp>
        <p:grpSp>
          <p:nvGrpSpPr>
            <p:cNvPr id="15" name="Group 15"/>
            <p:cNvGrpSpPr/>
            <p:nvPr/>
          </p:nvGrpSpPr>
          <p:grpSpPr>
            <a:xfrm>
              <a:off x="0" y="0"/>
              <a:ext cx="19949380" cy="1200917"/>
              <a:chOff x="0" y="0"/>
              <a:chExt cx="3940618" cy="237218"/>
            </a:xfrm>
          </p:grpSpPr>
          <p:sp>
            <p:nvSpPr>
              <p:cNvPr id="16" name="Freeform 16"/>
              <p:cNvSpPr/>
              <p:nvPr/>
            </p:nvSpPr>
            <p:spPr>
              <a:xfrm>
                <a:off x="0" y="0"/>
                <a:ext cx="3940618" cy="237218"/>
              </a:xfrm>
              <a:custGeom>
                <a:avLst/>
                <a:gdLst/>
                <a:ahLst/>
                <a:cxnLst/>
                <a:rect l="l" t="t" r="r" b="b"/>
                <a:pathLst>
                  <a:path w="3940618" h="237218">
                    <a:moveTo>
                      <a:pt x="0" y="0"/>
                    </a:moveTo>
                    <a:lnTo>
                      <a:pt x="3940618" y="0"/>
                    </a:lnTo>
                    <a:lnTo>
                      <a:pt x="3940618" y="237218"/>
                    </a:lnTo>
                    <a:lnTo>
                      <a:pt x="0" y="237218"/>
                    </a:lnTo>
                    <a:close/>
                  </a:path>
                </a:pathLst>
              </a:custGeom>
              <a:solidFill>
                <a:srgbClr val="009BA7"/>
              </a:solidFill>
            </p:spPr>
            <p:txBody>
              <a:bodyPr/>
              <a:lstStyle/>
              <a:p>
                <a:endParaRPr lang="en-US" sz="1200"/>
              </a:p>
            </p:txBody>
          </p:sp>
          <p:sp>
            <p:nvSpPr>
              <p:cNvPr id="17" name="TextBox 17"/>
              <p:cNvSpPr txBox="1"/>
              <p:nvPr/>
            </p:nvSpPr>
            <p:spPr>
              <a:xfrm>
                <a:off x="0" y="-104775"/>
                <a:ext cx="3940618" cy="341993"/>
              </a:xfrm>
              <a:prstGeom prst="rect">
                <a:avLst/>
              </a:prstGeom>
            </p:spPr>
            <p:txBody>
              <a:bodyPr lIns="33867" tIns="33867" rIns="33867" bIns="33867" rtlCol="0" anchor="ctr"/>
              <a:lstStyle/>
              <a:p>
                <a:pPr algn="ctr">
                  <a:lnSpc>
                    <a:spcPts val="2427"/>
                  </a:lnSpc>
                </a:pPr>
                <a:endParaRPr sz="1200"/>
              </a:p>
            </p:txBody>
          </p:sp>
        </p:grpSp>
        <p:sp>
          <p:nvSpPr>
            <p:cNvPr id="18" name="TextBox 18"/>
            <p:cNvSpPr txBox="1"/>
            <p:nvPr/>
          </p:nvSpPr>
          <p:spPr>
            <a:xfrm>
              <a:off x="2" y="256798"/>
              <a:ext cx="19927470" cy="666850"/>
            </a:xfrm>
            <a:prstGeom prst="rect">
              <a:avLst/>
            </a:prstGeom>
          </p:spPr>
          <p:txBody>
            <a:bodyPr lIns="0" tIns="0" rIns="0" bIns="0" rtlCol="0" anchor="t">
              <a:spAutoFit/>
            </a:bodyPr>
            <a:lstStyle/>
            <a:p>
              <a:pPr algn="ctr">
                <a:lnSpc>
                  <a:spcPts val="2637"/>
                </a:lnSpc>
              </a:pPr>
              <a:r>
                <a:rPr lang="en-US" sz="2667" b="1">
                  <a:solidFill>
                    <a:srgbClr val="FFFFFF"/>
                  </a:solidFill>
                  <a:latin typeface="Arial" panose="020B0604020202020204" pitchFamily="34" charset="0"/>
                  <a:ea typeface="Arial Bold"/>
                  <a:cs typeface="Arial" panose="020B0604020202020204" pitchFamily="34" charset="0"/>
                  <a:sym typeface="Arial Bold"/>
                </a:rPr>
                <a:t>Schwartz Rounds Program Training Fee</a:t>
              </a:r>
            </a:p>
          </p:txBody>
        </p:sp>
        <p:grpSp>
          <p:nvGrpSpPr>
            <p:cNvPr id="19" name="Group 19"/>
            <p:cNvGrpSpPr/>
            <p:nvPr/>
          </p:nvGrpSpPr>
          <p:grpSpPr>
            <a:xfrm>
              <a:off x="6737" y="3523059"/>
              <a:ext cx="19961698" cy="1919854"/>
              <a:chOff x="-8093" y="-131964"/>
              <a:chExt cx="3943051" cy="379231"/>
            </a:xfrm>
          </p:grpSpPr>
          <p:sp>
            <p:nvSpPr>
              <p:cNvPr id="20" name="Freeform 20"/>
              <p:cNvSpPr/>
              <p:nvPr/>
            </p:nvSpPr>
            <p:spPr>
              <a:xfrm>
                <a:off x="-8093" y="-131964"/>
                <a:ext cx="3943051" cy="247267"/>
              </a:xfrm>
              <a:custGeom>
                <a:avLst/>
                <a:gdLst/>
                <a:ahLst/>
                <a:cxnLst/>
                <a:rect l="l" t="t" r="r" b="b"/>
                <a:pathLst>
                  <a:path w="3926867" h="247267">
                    <a:moveTo>
                      <a:pt x="0" y="0"/>
                    </a:moveTo>
                    <a:lnTo>
                      <a:pt x="3926867" y="0"/>
                    </a:lnTo>
                    <a:lnTo>
                      <a:pt x="3926867" y="247267"/>
                    </a:lnTo>
                    <a:lnTo>
                      <a:pt x="0" y="247267"/>
                    </a:lnTo>
                    <a:close/>
                  </a:path>
                </a:pathLst>
              </a:custGeom>
              <a:solidFill>
                <a:srgbClr val="003461"/>
              </a:solidFill>
            </p:spPr>
            <p:txBody>
              <a:bodyPr/>
              <a:lstStyle/>
              <a:p>
                <a:endParaRPr lang="en-US" sz="1200"/>
              </a:p>
            </p:txBody>
          </p:sp>
          <p:sp>
            <p:nvSpPr>
              <p:cNvPr id="21" name="TextBox 21"/>
              <p:cNvSpPr txBox="1"/>
              <p:nvPr/>
            </p:nvSpPr>
            <p:spPr>
              <a:xfrm>
                <a:off x="0" y="-104775"/>
                <a:ext cx="3926866" cy="352042"/>
              </a:xfrm>
              <a:prstGeom prst="rect">
                <a:avLst/>
              </a:prstGeom>
            </p:spPr>
            <p:txBody>
              <a:bodyPr lIns="33867" tIns="33867" rIns="33867" bIns="33867" rtlCol="0" anchor="ctr"/>
              <a:lstStyle/>
              <a:p>
                <a:pPr algn="ctr">
                  <a:lnSpc>
                    <a:spcPts val="2427"/>
                  </a:lnSpc>
                </a:pPr>
                <a:endParaRPr sz="1200"/>
              </a:p>
            </p:txBody>
          </p:sp>
        </p:grpSp>
        <p:sp>
          <p:nvSpPr>
            <p:cNvPr id="22" name="TextBox 22"/>
            <p:cNvSpPr txBox="1"/>
            <p:nvPr/>
          </p:nvSpPr>
          <p:spPr>
            <a:xfrm>
              <a:off x="28648" y="3842462"/>
              <a:ext cx="19927469" cy="666850"/>
            </a:xfrm>
            <a:prstGeom prst="rect">
              <a:avLst/>
            </a:prstGeom>
          </p:spPr>
          <p:txBody>
            <a:bodyPr lIns="0" tIns="0" rIns="0" bIns="0" rtlCol="0" anchor="t">
              <a:spAutoFit/>
            </a:bodyPr>
            <a:lstStyle/>
            <a:p>
              <a:pPr algn="ctr">
                <a:lnSpc>
                  <a:spcPts val="2589"/>
                </a:lnSpc>
              </a:pPr>
              <a:r>
                <a:rPr lang="en-US" sz="2667" b="1">
                  <a:solidFill>
                    <a:srgbClr val="FFFFFF"/>
                  </a:solidFill>
                  <a:latin typeface="Arial" panose="020B0604020202020204" pitchFamily="34" charset="0"/>
                  <a:ea typeface="Arial Bold"/>
                  <a:cs typeface="Arial" panose="020B0604020202020204" pitchFamily="34" charset="0"/>
                  <a:sym typeface="Arial Bold"/>
                </a:rPr>
                <a:t>Annual Program Fee</a:t>
              </a:r>
            </a:p>
          </p:txBody>
        </p:sp>
        <p:sp>
          <p:nvSpPr>
            <p:cNvPr id="23" name="TextBox 23"/>
            <p:cNvSpPr txBox="1"/>
            <p:nvPr/>
          </p:nvSpPr>
          <p:spPr>
            <a:xfrm>
              <a:off x="47710" y="1364428"/>
              <a:ext cx="19724522" cy="1958358"/>
            </a:xfrm>
            <a:prstGeom prst="rect">
              <a:avLst/>
            </a:prstGeom>
          </p:spPr>
          <p:txBody>
            <a:bodyPr lIns="0" tIns="0" rIns="0" bIns="0" rtlCol="0" anchor="t">
              <a:spAutoFit/>
            </a:bodyPr>
            <a:lstStyle/>
            <a:p>
              <a:pPr marL="385676" lvl="1" indent="-192626">
                <a:lnSpc>
                  <a:spcPts val="2559"/>
                </a:lnSpc>
                <a:buFont typeface="Arial"/>
                <a:buChar char="•"/>
              </a:pPr>
              <a:r>
                <a:rPr lang="en-US" b="1">
                  <a:solidFill>
                    <a:srgbClr val="003563"/>
                  </a:solidFill>
                  <a:latin typeface="Arial" panose="020B0604020202020204" pitchFamily="34" charset="0"/>
                  <a:ea typeface="Arial Bold"/>
                  <a:cs typeface="Arial" panose="020B0604020202020204" pitchFamily="34" charset="0"/>
                  <a:sym typeface="Arial Bold"/>
                </a:rPr>
                <a:t>5</a:t>
              </a:r>
              <a:r>
                <a:rPr lang="en-US">
                  <a:solidFill>
                    <a:srgbClr val="003563"/>
                  </a:solidFill>
                  <a:latin typeface="Arial"/>
                  <a:ea typeface="Arial"/>
                  <a:cs typeface="Arial"/>
                  <a:sym typeface="Arial"/>
                </a:rPr>
                <a:t> </a:t>
              </a:r>
              <a:r>
                <a:rPr lang="en-US" b="1">
                  <a:solidFill>
                    <a:srgbClr val="003563"/>
                  </a:solidFill>
                  <a:latin typeface="Arial" panose="020B0604020202020204" pitchFamily="34" charset="0"/>
                  <a:ea typeface="Arial Bold"/>
                  <a:cs typeface="Arial" panose="020B0604020202020204" pitchFamily="34" charset="0"/>
                  <a:sym typeface="Arial Bold"/>
                </a:rPr>
                <a:t>implementation training seats </a:t>
              </a:r>
              <a:r>
                <a:rPr lang="en-US">
                  <a:solidFill>
                    <a:srgbClr val="003563"/>
                  </a:solidFill>
                  <a:latin typeface="Arial"/>
                  <a:ea typeface="Arial"/>
                  <a:cs typeface="Arial"/>
                  <a:sym typeface="Arial"/>
                </a:rPr>
                <a:t>for the Schwartz Rounds Leadership Team</a:t>
              </a:r>
              <a:endParaRPr lang="en-US"/>
            </a:p>
            <a:p>
              <a:pPr marL="385676" lvl="1" indent="-192626">
                <a:lnSpc>
                  <a:spcPts val="2559"/>
                </a:lnSpc>
                <a:buFont typeface="Arial"/>
                <a:buChar char="•"/>
              </a:pPr>
              <a:r>
                <a:rPr lang="en-US" b="1">
                  <a:solidFill>
                    <a:srgbClr val="003563"/>
                  </a:solidFill>
                  <a:latin typeface="Arial" panose="020B0604020202020204" pitchFamily="34" charset="0"/>
                  <a:ea typeface="Arial Bold"/>
                  <a:cs typeface="Arial" panose="020B0604020202020204" pitchFamily="34" charset="0"/>
                  <a:sym typeface="Arial Bold"/>
                </a:rPr>
                <a:t>Asynchronous online training </a:t>
              </a:r>
              <a:r>
                <a:rPr lang="en-US">
                  <a:solidFill>
                    <a:srgbClr val="003563"/>
                  </a:solidFill>
                  <a:latin typeface="Arial"/>
                  <a:ea typeface="Arial Bold"/>
                  <a:cs typeface="Arial" panose="020B0604020202020204" pitchFamily="34" charset="0"/>
                  <a:sym typeface="Arial Bold"/>
                </a:rPr>
                <a:t>(depending on role)</a:t>
              </a:r>
              <a:endParaRPr lang="en-US">
                <a:solidFill>
                  <a:srgbClr val="003563"/>
                </a:solidFill>
                <a:latin typeface="Arial"/>
                <a:ea typeface="Arial Bold"/>
                <a:cs typeface="Arial" panose="020B0604020202020204" pitchFamily="34" charset="0"/>
              </a:endParaRPr>
            </a:p>
            <a:p>
              <a:pPr marL="385676" lvl="1" indent="-192626">
                <a:lnSpc>
                  <a:spcPts val="2559"/>
                </a:lnSpc>
                <a:buFont typeface="Arial"/>
                <a:buChar char="•"/>
              </a:pPr>
              <a:r>
                <a:rPr lang="en-US" b="1">
                  <a:solidFill>
                    <a:srgbClr val="003563"/>
                  </a:solidFill>
                  <a:latin typeface="Arial" panose="020B0604020202020204" pitchFamily="34" charset="0"/>
                  <a:ea typeface="Arial Bold"/>
                  <a:cs typeface="Arial" panose="020B0604020202020204" pitchFamily="34" charset="0"/>
                  <a:sym typeface="Arial Bold"/>
                </a:rPr>
                <a:t>Virtual onboarding support </a:t>
              </a:r>
              <a:r>
                <a:rPr lang="en-US">
                  <a:solidFill>
                    <a:srgbClr val="003563"/>
                  </a:solidFill>
                  <a:latin typeface="Arial"/>
                  <a:ea typeface="Arial"/>
                  <a:cs typeface="Arial"/>
                  <a:sym typeface="Arial"/>
                </a:rPr>
                <a:t>led by Schwartz Center program experts</a:t>
              </a:r>
            </a:p>
          </p:txBody>
        </p:sp>
        <p:sp>
          <p:nvSpPr>
            <p:cNvPr id="24" name="TextBox 24"/>
            <p:cNvSpPr txBox="1"/>
            <p:nvPr/>
          </p:nvSpPr>
          <p:spPr>
            <a:xfrm>
              <a:off x="6738" y="5017780"/>
              <a:ext cx="19724521" cy="4875694"/>
            </a:xfrm>
            <a:prstGeom prst="rect">
              <a:avLst/>
            </a:prstGeom>
          </p:spPr>
          <p:txBody>
            <a:bodyPr lIns="0" tIns="0" rIns="0" bIns="0" rtlCol="0" anchor="t">
              <a:spAutoFit/>
            </a:bodyPr>
            <a:lstStyle/>
            <a:p>
              <a:pPr marL="361908" lvl="1" indent="-180954">
                <a:lnSpc>
                  <a:spcPts val="2399"/>
                </a:lnSpc>
                <a:buFont typeface="Arial"/>
                <a:buChar char="•"/>
              </a:pPr>
              <a:r>
                <a:rPr lang="en-US" b="1">
                  <a:solidFill>
                    <a:srgbClr val="003563"/>
                  </a:solidFill>
                  <a:latin typeface="Arial" panose="020B0604020202020204" pitchFamily="34" charset="0"/>
                  <a:ea typeface="Arial"/>
                  <a:cs typeface="Arial" panose="020B0604020202020204" pitchFamily="34" charset="0"/>
                  <a:sym typeface="Arial Bold"/>
                </a:rPr>
                <a:t>Ongoing</a:t>
              </a:r>
              <a:r>
                <a:rPr lang="en-US">
                  <a:solidFill>
                    <a:srgbClr val="003563"/>
                  </a:solidFill>
                  <a:latin typeface="Arial"/>
                  <a:ea typeface="Arial"/>
                  <a:cs typeface="Arial"/>
                  <a:sym typeface="Arial"/>
                </a:rPr>
                <a:t> program support meetings with program experts following initial training</a:t>
              </a:r>
            </a:p>
            <a:p>
              <a:pPr marL="361908" lvl="1" indent="-180954">
                <a:lnSpc>
                  <a:spcPts val="2399"/>
                </a:lnSpc>
                <a:buFont typeface="Arial"/>
                <a:buChar char="•"/>
              </a:pPr>
              <a:r>
                <a:rPr lang="en-US" b="1">
                  <a:solidFill>
                    <a:srgbClr val="003563"/>
                  </a:solidFill>
                  <a:latin typeface="Arial" panose="020B0604020202020204" pitchFamily="34" charset="0"/>
                  <a:ea typeface="Arial Bold"/>
                  <a:cs typeface="Arial" panose="020B0604020202020204" pitchFamily="34" charset="0"/>
                  <a:sym typeface="Arial Bold"/>
                </a:rPr>
                <a:t>Schwartz Rounds session observations and debriefs</a:t>
              </a:r>
              <a:r>
                <a:rPr lang="en-US">
                  <a:solidFill>
                    <a:srgbClr val="003563"/>
                  </a:solidFill>
                  <a:latin typeface="Arial"/>
                  <a:ea typeface="Arial"/>
                  <a:cs typeface="Arial"/>
                  <a:sym typeface="Arial"/>
                </a:rPr>
                <a:t> provided by program experts</a:t>
              </a:r>
            </a:p>
            <a:p>
              <a:pPr marL="361908" lvl="1" indent="-180954">
                <a:lnSpc>
                  <a:spcPts val="2399"/>
                </a:lnSpc>
                <a:buFont typeface="Arial"/>
                <a:buChar char="•"/>
              </a:pPr>
              <a:r>
                <a:rPr lang="en-US" b="1">
                  <a:solidFill>
                    <a:srgbClr val="003563"/>
                  </a:solidFill>
                  <a:latin typeface="Arial" panose="020B0604020202020204" pitchFamily="34" charset="0"/>
                  <a:ea typeface="Arial Bold"/>
                  <a:cs typeface="Arial" panose="020B0604020202020204" pitchFamily="34" charset="0"/>
                  <a:sym typeface="Arial Bold"/>
                </a:rPr>
                <a:t>Complimentary registrations </a:t>
              </a:r>
              <a:r>
                <a:rPr lang="en-US">
                  <a:solidFill>
                    <a:srgbClr val="003563"/>
                  </a:solidFill>
                  <a:latin typeface="Arial"/>
                  <a:ea typeface="Arial"/>
                  <a:cs typeface="Arial"/>
                  <a:sym typeface="Arial"/>
                </a:rPr>
                <a:t>for virtual workshops and trainings for the Schwartz Rounds Leadership Team</a:t>
              </a:r>
            </a:p>
            <a:p>
              <a:pPr marL="361908" lvl="1" indent="-180954">
                <a:lnSpc>
                  <a:spcPts val="2399"/>
                </a:lnSpc>
                <a:buFont typeface="Arial"/>
                <a:buChar char="•"/>
              </a:pPr>
              <a:r>
                <a:rPr lang="en-US" b="1">
                  <a:solidFill>
                    <a:srgbClr val="003563"/>
                  </a:solidFill>
                  <a:latin typeface="Arial"/>
                  <a:ea typeface="Arial"/>
                  <a:cs typeface="Arial"/>
                  <a:sym typeface="Arial"/>
                </a:rPr>
                <a:t>Connection </a:t>
              </a:r>
              <a:r>
                <a:rPr lang="en-US">
                  <a:solidFill>
                    <a:srgbClr val="003563"/>
                  </a:solidFill>
                  <a:latin typeface="Arial"/>
                  <a:ea typeface="Arial"/>
                  <a:cs typeface="Arial"/>
                  <a:sym typeface="Arial"/>
                </a:rPr>
                <a:t>to broader Schwartz Center community, including </a:t>
              </a:r>
              <a:r>
                <a:rPr lang="en-US" b="1">
                  <a:solidFill>
                    <a:srgbClr val="003563"/>
                  </a:solidFill>
                  <a:latin typeface="Arial"/>
                  <a:ea typeface="Arial"/>
                  <a:cs typeface="Arial"/>
                  <a:sym typeface="Arial"/>
                </a:rPr>
                <a:t>m</a:t>
              </a:r>
              <a:r>
                <a:rPr lang="en-US" b="1">
                  <a:solidFill>
                    <a:srgbClr val="003563"/>
                  </a:solidFill>
                  <a:latin typeface="Arial" panose="020B0604020202020204" pitchFamily="34" charset="0"/>
                  <a:ea typeface="Arial Bold"/>
                  <a:cs typeface="Arial" panose="020B0604020202020204" pitchFamily="34" charset="0"/>
                  <a:sym typeface="Arial Bold"/>
                </a:rPr>
                <a:t>onthly </a:t>
              </a:r>
              <a:r>
                <a:rPr lang="en-US">
                  <a:solidFill>
                    <a:srgbClr val="003563"/>
                  </a:solidFill>
                  <a:ea typeface="Arial"/>
                  <a:cs typeface="Arial"/>
                  <a:sym typeface="Arial"/>
                </a:rPr>
                <a:t>Community of Practice sessions</a:t>
              </a:r>
              <a:endParaRPr lang="en-US" b="1">
                <a:solidFill>
                  <a:srgbClr val="003563"/>
                </a:solidFill>
                <a:ea typeface="Arial"/>
                <a:cs typeface="Arial"/>
                <a:sym typeface="Arial"/>
              </a:endParaRPr>
            </a:p>
            <a:p>
              <a:pPr marL="361908" lvl="1" indent="-180954">
                <a:lnSpc>
                  <a:spcPts val="2399"/>
                </a:lnSpc>
                <a:buFont typeface="Arial"/>
                <a:buChar char="•"/>
              </a:pPr>
              <a:r>
                <a:rPr lang="en-US" b="1">
                  <a:solidFill>
                    <a:srgbClr val="003563"/>
                  </a:solidFill>
                  <a:ea typeface="Arial"/>
                  <a:cs typeface="Arial"/>
                  <a:sym typeface="Arial"/>
                </a:rPr>
                <a:t>Opportunity to explore </a:t>
              </a:r>
              <a:r>
                <a:rPr lang="en-US">
                  <a:solidFill>
                    <a:srgbClr val="003563"/>
                  </a:solidFill>
                  <a:ea typeface="Arial"/>
                  <a:cs typeface="Arial"/>
                  <a:sym typeface="Arial"/>
                </a:rPr>
                <a:t>complementary offers, including Stress First Aid.</a:t>
              </a:r>
            </a:p>
            <a:p>
              <a:pPr marL="361908" lvl="1" indent="-180954">
                <a:lnSpc>
                  <a:spcPts val="2399"/>
                </a:lnSpc>
                <a:buFont typeface="Arial"/>
                <a:buChar char="•"/>
              </a:pPr>
              <a:endParaRPr lang="en-US">
                <a:solidFill>
                  <a:srgbClr val="003563"/>
                </a:solidFill>
                <a:latin typeface="Arial"/>
                <a:ea typeface="Arial"/>
                <a:cs typeface="Arial"/>
                <a:sym typeface="Arial"/>
              </a:endParaRPr>
            </a:p>
          </p:txBody>
        </p:sp>
      </p:grpSp>
    </p:spTree>
    <p:extLst>
      <p:ext uri="{BB962C8B-B14F-4D97-AF65-F5344CB8AC3E}">
        <p14:creationId xmlns:p14="http://schemas.microsoft.com/office/powerpoint/2010/main" val="403971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erial of healthcare colleagues">
            <a:extLst>
              <a:ext uri="{FF2B5EF4-FFF2-40B4-BE49-F238E27FC236}">
                <a16:creationId xmlns:a16="http://schemas.microsoft.com/office/drawing/2014/main" id="{83BF6939-BD18-AE84-69D6-D673F24C9A0A}"/>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7096329" y="0"/>
            <a:ext cx="5095672" cy="6399630"/>
          </a:xfrm>
          <a:prstGeom prst="rect">
            <a:avLst/>
          </a:prstGeom>
        </p:spPr>
      </p:pic>
      <p:sp>
        <p:nvSpPr>
          <p:cNvPr id="5" name="Rectangle 4">
            <a:extLst>
              <a:ext uri="{FF2B5EF4-FFF2-40B4-BE49-F238E27FC236}">
                <a16:creationId xmlns:a16="http://schemas.microsoft.com/office/drawing/2014/main" id="{BF9272E7-C250-7E96-2CC9-60766FEBB063}"/>
              </a:ext>
            </a:extLst>
          </p:cNvPr>
          <p:cNvSpPr>
            <a:spLocks noGrp="1" noRot="1" noMove="1" noResize="1" noEditPoints="1" noAdjustHandles="1" noChangeArrowheads="1" noChangeShapeType="1"/>
          </p:cNvSpPr>
          <p:nvPr/>
        </p:nvSpPr>
        <p:spPr>
          <a:xfrm>
            <a:off x="302149" y="182880"/>
            <a:ext cx="6504167" cy="5931673"/>
          </a:xfrm>
          <a:prstGeom prst="rect">
            <a:avLst/>
          </a:prstGeom>
          <a:solidFill>
            <a:schemeClr val="accent3">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Title 1">
            <a:extLst>
              <a:ext uri="{FF2B5EF4-FFF2-40B4-BE49-F238E27FC236}">
                <a16:creationId xmlns:a16="http://schemas.microsoft.com/office/drawing/2014/main" id="{D953F501-50D0-9809-1ED5-408470668A72}"/>
              </a:ext>
            </a:extLst>
          </p:cNvPr>
          <p:cNvSpPr>
            <a:spLocks noGrp="1"/>
          </p:cNvSpPr>
          <p:nvPr>
            <p:ph type="title"/>
          </p:nvPr>
        </p:nvSpPr>
        <p:spPr>
          <a:xfrm>
            <a:off x="764980" y="635788"/>
            <a:ext cx="10515600" cy="662164"/>
          </a:xfrm>
        </p:spPr>
        <p:txBody>
          <a:bodyPr>
            <a:normAutofit/>
          </a:bodyPr>
          <a:lstStyle/>
          <a:p>
            <a:r>
              <a:rPr lang="en-US" sz="3200">
                <a:solidFill>
                  <a:schemeClr val="accent1"/>
                </a:solidFill>
              </a:rPr>
              <a:t>Invest in Compassion Today</a:t>
            </a:r>
          </a:p>
        </p:txBody>
      </p:sp>
      <p:sp>
        <p:nvSpPr>
          <p:cNvPr id="4" name="Rectangle 1">
            <a:extLst>
              <a:ext uri="{FF2B5EF4-FFF2-40B4-BE49-F238E27FC236}">
                <a16:creationId xmlns:a16="http://schemas.microsoft.com/office/drawing/2014/main" id="{1341CC99-75F3-646C-B052-8B5E57887C48}"/>
              </a:ext>
            </a:extLst>
          </p:cNvPr>
          <p:cNvSpPr>
            <a:spLocks noGrp="1" noChangeArrowheads="1"/>
          </p:cNvSpPr>
          <p:nvPr>
            <p:ph type="body" sz="quarter" idx="13"/>
          </p:nvPr>
        </p:nvSpPr>
        <p:spPr bwMode="auto">
          <a:xfrm>
            <a:off x="764980" y="1750860"/>
            <a:ext cx="557850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en-US" altLang="en-US" sz="2000" b="0" i="0" u="none" strike="noStrike" cap="none" normalizeH="0" baseline="0">
                <a:ln>
                  <a:noFill/>
                </a:ln>
                <a:solidFill>
                  <a:schemeClr val="accent1"/>
                </a:solidFill>
                <a:effectLst/>
                <a:latin typeface="Arial" panose="020B0604020202020204" pitchFamily="34" charset="0"/>
              </a:rPr>
              <a:t>Supporting staff strengthens teams.</a:t>
            </a:r>
          </a:p>
          <a:p>
            <a:pPr eaLnBrk="0" fontAlgn="base" hangingPunct="0">
              <a:lnSpc>
                <a:spcPct val="100000"/>
              </a:lnSpc>
              <a:spcBef>
                <a:spcPct val="0"/>
              </a:spcBef>
              <a:spcAft>
                <a:spcPct val="0"/>
              </a:spcAft>
            </a:pPr>
            <a:endParaRPr kumimoji="0" lang="en-US" altLang="en-US" sz="2000" b="0" i="0" u="none" strike="noStrike" cap="none" normalizeH="0" baseline="0">
              <a:ln>
                <a:noFill/>
              </a:ln>
              <a:solidFill>
                <a:schemeClr val="accent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2000" b="0" i="0" u="none" strike="noStrike" cap="none" normalizeH="0" baseline="0">
                <a:ln>
                  <a:noFill/>
                </a:ln>
                <a:solidFill>
                  <a:schemeClr val="accent1"/>
                </a:solidFill>
                <a:effectLst/>
                <a:latin typeface="Arial" panose="020B0604020202020204" pitchFamily="34" charset="0"/>
              </a:rPr>
              <a:t>Stronger teams improve communication, patient care, and the capacity for compassion.</a:t>
            </a:r>
          </a:p>
          <a:p>
            <a:pPr eaLnBrk="0" fontAlgn="base" hangingPunct="0">
              <a:lnSpc>
                <a:spcPct val="100000"/>
              </a:lnSpc>
              <a:spcBef>
                <a:spcPct val="0"/>
              </a:spcBef>
              <a:spcAft>
                <a:spcPct val="0"/>
              </a:spcAft>
            </a:pPr>
            <a:endParaRPr kumimoji="0" lang="en-US" altLang="en-US" sz="2000" b="0" i="0" u="none" strike="noStrike" cap="none" normalizeH="0" baseline="0">
              <a:ln>
                <a:noFill/>
              </a:ln>
              <a:solidFill>
                <a:schemeClr val="accent1"/>
              </a:solidFill>
              <a:effectLst/>
              <a:latin typeface="Arial" panose="020B0604020202020204" pitchFamily="34" charset="0"/>
            </a:endParaRPr>
          </a:p>
          <a:p>
            <a:pPr eaLnBrk="0" fontAlgn="base" hangingPunct="0">
              <a:lnSpc>
                <a:spcPct val="100000"/>
              </a:lnSpc>
              <a:spcBef>
                <a:spcPct val="0"/>
              </a:spcBef>
              <a:spcAft>
                <a:spcPct val="0"/>
              </a:spcAft>
            </a:pPr>
            <a:r>
              <a:rPr kumimoji="0" lang="en-US" altLang="en-US" sz="2000" b="0" i="0" u="none" strike="noStrike" cap="none" normalizeH="0" baseline="0">
                <a:ln>
                  <a:noFill/>
                </a:ln>
                <a:solidFill>
                  <a:schemeClr val="accent1"/>
                </a:solidFill>
                <a:effectLst/>
                <a:latin typeface="Arial" panose="020B0604020202020204" pitchFamily="34" charset="0"/>
              </a:rPr>
              <a:t>Better patient and staff experiences strengthen organizational culture.</a:t>
            </a:r>
          </a:p>
          <a:p>
            <a:pPr eaLnBrk="0" fontAlgn="base" hangingPunct="0">
              <a:lnSpc>
                <a:spcPct val="100000"/>
              </a:lnSpc>
              <a:spcBef>
                <a:spcPct val="0"/>
              </a:spcBef>
              <a:spcAft>
                <a:spcPct val="0"/>
              </a:spcAft>
            </a:pPr>
            <a:endParaRPr kumimoji="0" lang="en-US" altLang="en-US" sz="2000" b="0" i="0" u="none" strike="noStrike" cap="none" normalizeH="0" baseline="0">
              <a:ln>
                <a:noFill/>
              </a:ln>
              <a:solidFill>
                <a:schemeClr val="accent1"/>
              </a:solidFill>
              <a:effectLst/>
              <a:latin typeface="Arial" panose="020B0604020202020204" pitchFamily="34" charset="0"/>
            </a:endParaRPr>
          </a:p>
          <a:p>
            <a:pPr eaLnBrk="0" fontAlgn="base" hangingPunct="0">
              <a:lnSpc>
                <a:spcPct val="100000"/>
              </a:lnSpc>
              <a:spcBef>
                <a:spcPct val="0"/>
              </a:spcBef>
              <a:spcAft>
                <a:spcPct val="0"/>
              </a:spcAft>
            </a:pPr>
            <a:r>
              <a:rPr lang="en-US" altLang="en-US" sz="2000">
                <a:solidFill>
                  <a:schemeClr val="accent1"/>
                </a:solidFill>
                <a:latin typeface="Arial"/>
                <a:cs typeface="Arial"/>
              </a:rPr>
              <a:t>The Schwartz</a:t>
            </a:r>
            <a:r>
              <a:rPr kumimoji="0" lang="en-US" altLang="en-US" sz="2000" b="0" i="0" u="none" strike="noStrike" cap="none" normalizeH="0" baseline="0">
                <a:ln>
                  <a:noFill/>
                </a:ln>
                <a:solidFill>
                  <a:schemeClr val="accent1"/>
                </a:solidFill>
                <a:effectLst/>
                <a:latin typeface="Arial"/>
                <a:cs typeface="Arial"/>
              </a:rPr>
              <a:t> Rounds </a:t>
            </a:r>
            <a:r>
              <a:rPr lang="en-US" altLang="en-US" sz="2000">
                <a:solidFill>
                  <a:schemeClr val="accent1"/>
                </a:solidFill>
                <a:latin typeface="Arial"/>
                <a:cs typeface="Arial"/>
              </a:rPr>
              <a:t>program empowers organizations</a:t>
            </a:r>
            <a:r>
              <a:rPr kumimoji="0" lang="en-US" altLang="en-US" sz="2000" b="0" i="0" u="none" strike="noStrike" cap="none" normalizeH="0" baseline="0">
                <a:ln>
                  <a:noFill/>
                </a:ln>
                <a:solidFill>
                  <a:schemeClr val="accent1"/>
                </a:solidFill>
                <a:effectLst/>
                <a:latin typeface="Arial"/>
                <a:cs typeface="Arial"/>
              </a:rPr>
              <a:t> to build compassionate, connected systems of care.</a:t>
            </a:r>
            <a:endParaRPr lang="en-US" altLang="en-US" sz="2000" b="0" i="0" u="none" strike="noStrike" cap="none" normalizeH="0" baseline="0">
              <a:ln>
                <a:noFill/>
              </a:ln>
              <a:solidFill>
                <a:schemeClr val="accent1"/>
              </a:solidFill>
              <a:effectLst/>
              <a:latin typeface="Arial"/>
              <a:cs typeface="Arial"/>
            </a:endParaRPr>
          </a:p>
        </p:txBody>
      </p:sp>
    </p:spTree>
    <p:extLst>
      <p:ext uri="{BB962C8B-B14F-4D97-AF65-F5344CB8AC3E}">
        <p14:creationId xmlns:p14="http://schemas.microsoft.com/office/powerpoint/2010/main" val="8194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07C46CA-4E40-0414-5AE4-96926923F7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8DFA10-CDE5-01B7-6E79-F490258F1E7E}"/>
              </a:ext>
            </a:extLst>
          </p:cNvPr>
          <p:cNvSpPr>
            <a:spLocks noGrp="1"/>
          </p:cNvSpPr>
          <p:nvPr>
            <p:ph type="title"/>
          </p:nvPr>
        </p:nvSpPr>
        <p:spPr>
          <a:xfrm>
            <a:off x="838199" y="365125"/>
            <a:ext cx="10558749" cy="2796716"/>
          </a:xfrm>
        </p:spPr>
        <p:txBody>
          <a:bodyPr>
            <a:normAutofit/>
          </a:bodyPr>
          <a:lstStyle/>
          <a:p>
            <a:r>
              <a:rPr lang="en-US">
                <a:solidFill>
                  <a:schemeClr val="accent1"/>
                </a:solidFill>
              </a:rPr>
              <a:t>Placeholder</a:t>
            </a:r>
            <a:br>
              <a:rPr lang="en-US">
                <a:solidFill>
                  <a:schemeClr val="accent1"/>
                </a:solidFill>
              </a:rPr>
            </a:br>
            <a:br>
              <a:rPr lang="en-US">
                <a:solidFill>
                  <a:schemeClr val="accent1"/>
                </a:solidFill>
              </a:rPr>
            </a:br>
            <a:r>
              <a:rPr lang="en-US">
                <a:solidFill>
                  <a:schemeClr val="accent1"/>
                </a:solidFill>
              </a:rPr>
              <a:t>Thank You / Questions?</a:t>
            </a:r>
          </a:p>
        </p:txBody>
      </p:sp>
      <p:pic>
        <p:nvPicPr>
          <p:cNvPr id="3" name="Picture 2" descr="A picture containing person, indoor&#10;&#10;Description automatically generated">
            <a:extLst>
              <a:ext uri="{FF2B5EF4-FFF2-40B4-BE49-F238E27FC236}">
                <a16:creationId xmlns:a16="http://schemas.microsoft.com/office/drawing/2014/main" id="{C66E55F5-9F0A-40A9-8F76-E8F205EA856B}"/>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2">
            <a:extLst>
              <a:ext uri="{FF2B5EF4-FFF2-40B4-BE49-F238E27FC236}">
                <a16:creationId xmlns:a16="http://schemas.microsoft.com/office/drawing/2014/main" id="{75981122-B032-4E15-A7B2-7C8225A1CB7A}"/>
              </a:ext>
            </a:extLst>
          </p:cNvPr>
          <p:cNvSpPr txBox="1">
            <a:spLocks/>
          </p:cNvSpPr>
          <p:nvPr/>
        </p:nvSpPr>
        <p:spPr>
          <a:xfrm>
            <a:off x="21573" y="1752778"/>
            <a:ext cx="12192000" cy="2171428"/>
          </a:xfrm>
          <a:prstGeom prst="rect">
            <a:avLst/>
          </a:prstGeom>
          <a:noFill/>
          <a:effectLst>
            <a:glow rad="12700">
              <a:schemeClr val="accent1">
                <a:lumMod val="50000"/>
                <a:alpha val="0"/>
              </a:schemeClr>
            </a:glow>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300" normalizeH="0" baseline="0" noProof="0">
                <a:ln>
                  <a:noFill/>
                </a:ln>
                <a:solidFill>
                  <a:srgbClr val="003563"/>
                </a:solidFill>
                <a:effectLst/>
                <a:uLnTx/>
                <a:uFillTx/>
                <a:latin typeface="+mj-lt"/>
              </a:rPr>
              <a:t>Thank you! </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300" normalizeH="0" baseline="0" noProof="0">
                <a:ln>
                  <a:noFill/>
                </a:ln>
                <a:solidFill>
                  <a:srgbClr val="003563"/>
                </a:solidFill>
                <a:effectLst/>
                <a:uLnTx/>
                <a:uFillTx/>
                <a:latin typeface="+mj-lt"/>
              </a:rPr>
              <a:t>Questions?</a:t>
            </a:r>
          </a:p>
        </p:txBody>
      </p:sp>
      <p:pic>
        <p:nvPicPr>
          <p:cNvPr id="6" name="Picture 5" descr="A picture containing text, sign&#10;&#10;Description automatically generated">
            <a:extLst>
              <a:ext uri="{FF2B5EF4-FFF2-40B4-BE49-F238E27FC236}">
                <a16:creationId xmlns:a16="http://schemas.microsoft.com/office/drawing/2014/main" id="{C02B48A5-75B9-47A0-B1E1-B228B375AF0B}"/>
              </a:ext>
            </a:extLst>
          </p:cNvPr>
          <p:cNvPicPr>
            <a:picLocks noGrp="1" noRot="1" noChangeAspect="1" noMove="1" noResize="1" noEditPoints="1" noAdjustHandles="1" noChangeArrowheads="1" noChangeShapeType="1" noCrop="1"/>
          </p:cNvPicPr>
          <p:nvPr/>
        </p:nvPicPr>
        <p:blipFill>
          <a:blip r:embed="rId3" cstate="email">
            <a:alphaModFix amt="86000"/>
            <a:extLst>
              <a:ext uri="{28A0092B-C50C-407E-A947-70E740481C1C}">
                <a14:useLocalDpi xmlns:a14="http://schemas.microsoft.com/office/drawing/2010/main"/>
              </a:ext>
            </a:extLst>
          </a:blip>
          <a:stretch>
            <a:fillRect/>
          </a:stretch>
        </p:blipFill>
        <p:spPr>
          <a:xfrm>
            <a:off x="4271905" y="4732159"/>
            <a:ext cx="3648190" cy="510238"/>
          </a:xfrm>
          <a:prstGeom prst="rect">
            <a:avLst/>
          </a:prstGeom>
        </p:spPr>
      </p:pic>
    </p:spTree>
    <p:extLst>
      <p:ext uri="{BB962C8B-B14F-4D97-AF65-F5344CB8AC3E}">
        <p14:creationId xmlns:p14="http://schemas.microsoft.com/office/powerpoint/2010/main" val="3464836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74BD-E244-ADB4-F5EA-9644874DE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A8A05-652F-C202-DAE2-38C4FA899F13}"/>
              </a:ext>
            </a:extLst>
          </p:cNvPr>
          <p:cNvSpPr>
            <a:spLocks noGrp="1"/>
          </p:cNvSpPr>
          <p:nvPr>
            <p:ph type="ctrTitle"/>
          </p:nvPr>
        </p:nvSpPr>
        <p:spPr/>
        <p:txBody>
          <a:bodyPr/>
          <a:lstStyle/>
          <a:p>
            <a:r>
              <a:rPr lang="en-US"/>
              <a:t>Appendix</a:t>
            </a:r>
          </a:p>
        </p:txBody>
      </p:sp>
    </p:spTree>
    <p:extLst>
      <p:ext uri="{BB962C8B-B14F-4D97-AF65-F5344CB8AC3E}">
        <p14:creationId xmlns:p14="http://schemas.microsoft.com/office/powerpoint/2010/main" val="208096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445557" y="-154"/>
            <a:ext cx="4746443" cy="6858154"/>
          </a:xfrm>
          <a:custGeom>
            <a:avLst/>
            <a:gdLst/>
            <a:ahLst/>
            <a:cxnLst/>
            <a:rect l="l" t="t" r="r" b="b"/>
            <a:pathLst>
              <a:path w="7119664" h="10287231">
                <a:moveTo>
                  <a:pt x="0" y="0"/>
                </a:moveTo>
                <a:lnTo>
                  <a:pt x="7119664" y="0"/>
                </a:lnTo>
                <a:lnTo>
                  <a:pt x="7119664" y="10287231"/>
                </a:lnTo>
                <a:lnTo>
                  <a:pt x="0" y="10287231"/>
                </a:lnTo>
                <a:lnTo>
                  <a:pt x="0" y="0"/>
                </a:lnTo>
                <a:close/>
              </a:path>
            </a:pathLst>
          </a:custGeom>
          <a:blipFill>
            <a:blip r:embed="rId2" cstate="email">
              <a:alphaModFix amt="51000"/>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2098603" y="1344613"/>
            <a:ext cx="3886465" cy="3886465"/>
            <a:chOff x="0" y="0"/>
            <a:chExt cx="7772931" cy="7772931"/>
          </a:xfrm>
        </p:grpSpPr>
        <p:grpSp>
          <p:nvGrpSpPr>
            <p:cNvPr id="4" name="Group 4"/>
            <p:cNvGrpSpPr/>
            <p:nvPr/>
          </p:nvGrpSpPr>
          <p:grpSpPr>
            <a:xfrm>
              <a:off x="0" y="0"/>
              <a:ext cx="7772931" cy="777293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461"/>
              </a:solid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76200" y="57150"/>
                <a:ext cx="660400" cy="67945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20"/>
                  </a:lnSpc>
                </a:pPr>
                <a:endParaRPr sz="800"/>
              </a:p>
            </p:txBody>
          </p:sp>
        </p:grpSp>
        <p:sp>
          <p:nvSpPr>
            <p:cNvPr id="7" name="TextBox 7"/>
            <p:cNvSpPr txBox="1"/>
            <p:nvPr/>
          </p:nvSpPr>
          <p:spPr>
            <a:xfrm>
              <a:off x="476395" y="3244827"/>
              <a:ext cx="6937420" cy="103643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298"/>
                </a:lnSpc>
              </a:pPr>
              <a:r>
                <a:rPr lang="en-US" sz="3069" b="1" i="1">
                  <a:solidFill>
                    <a:srgbClr val="FFFFFF"/>
                  </a:solidFill>
                  <a:latin typeface="Arial MT Pro Bold"/>
                  <a:ea typeface="Arial MT Pro Bold"/>
                  <a:cs typeface="Arial MT Pro Bold"/>
                  <a:sym typeface="Arial MT Pro Bold"/>
                </a:rPr>
                <a:t>COMPASSION IS...</a:t>
              </a:r>
            </a:p>
          </p:txBody>
        </p:sp>
      </p:grpSp>
      <p:grpSp>
        <p:nvGrpSpPr>
          <p:cNvPr id="8" name="Group 8"/>
          <p:cNvGrpSpPr/>
          <p:nvPr/>
        </p:nvGrpSpPr>
        <p:grpSpPr>
          <a:xfrm>
            <a:off x="294900" y="1077161"/>
            <a:ext cx="3173275" cy="1067667"/>
            <a:chOff x="0" y="0"/>
            <a:chExt cx="6346551" cy="2135334"/>
          </a:xfrm>
        </p:grpSpPr>
        <p:grpSp>
          <p:nvGrpSpPr>
            <p:cNvPr id="9" name="Group 9"/>
            <p:cNvGrpSpPr/>
            <p:nvPr/>
          </p:nvGrpSpPr>
          <p:grpSpPr>
            <a:xfrm>
              <a:off x="0" y="0"/>
              <a:ext cx="6346551" cy="2135334"/>
              <a:chOff x="0" y="0"/>
              <a:chExt cx="1253640" cy="421794"/>
            </a:xfrm>
          </p:grpSpPr>
          <p:sp>
            <p:nvSpPr>
              <p:cNvPr id="10" name="Freeform 10"/>
              <p:cNvSpPr/>
              <p:nvPr/>
            </p:nvSpPr>
            <p:spPr>
              <a:xfrm>
                <a:off x="0" y="0"/>
                <a:ext cx="1253640" cy="421794"/>
              </a:xfrm>
              <a:custGeom>
                <a:avLst/>
                <a:gdLst/>
                <a:ahLst/>
                <a:cxnLst/>
                <a:rect l="l" t="t" r="r" b="b"/>
                <a:pathLst>
                  <a:path w="1253640" h="421794">
                    <a:moveTo>
                      <a:pt x="0" y="0"/>
                    </a:moveTo>
                    <a:lnTo>
                      <a:pt x="1253640" y="0"/>
                    </a:lnTo>
                    <a:lnTo>
                      <a:pt x="1253640" y="421794"/>
                    </a:lnTo>
                    <a:lnTo>
                      <a:pt x="0" y="421794"/>
                    </a:lnTo>
                    <a:close/>
                  </a:path>
                </a:pathLst>
              </a:custGeom>
              <a:solidFill>
                <a:srgbClr val="FFFFFF"/>
              </a:solidFill>
              <a:ln w="38100" cap="sq">
                <a:solidFill>
                  <a:srgbClr val="006FAE"/>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TextBox 11"/>
              <p:cNvSpPr txBox="1"/>
              <p:nvPr/>
            </p:nvSpPr>
            <p:spPr>
              <a:xfrm>
                <a:off x="0" y="-19050"/>
                <a:ext cx="1253640" cy="440844"/>
              </a:xfrm>
              <a:prstGeom prst="rect">
                <a:avLst/>
              </a:prstGeom>
            </p:spPr>
            <p:txBody>
              <a:bodyPr lIns="66179" tIns="66179" rIns="66179" bIns="66179"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20"/>
                  </a:lnSpc>
                </a:pPr>
                <a:endParaRPr sz="800"/>
              </a:p>
            </p:txBody>
          </p:sp>
        </p:grpSp>
        <p:sp>
          <p:nvSpPr>
            <p:cNvPr id="12" name="Freeform 12"/>
            <p:cNvSpPr/>
            <p:nvPr/>
          </p:nvSpPr>
          <p:spPr>
            <a:xfrm>
              <a:off x="617187" y="284216"/>
              <a:ext cx="802955" cy="903466"/>
            </a:xfrm>
            <a:custGeom>
              <a:avLst/>
              <a:gdLst/>
              <a:ahLst/>
              <a:cxnLst/>
              <a:rect l="l" t="t" r="r" b="b"/>
              <a:pathLst>
                <a:path w="802955" h="903466">
                  <a:moveTo>
                    <a:pt x="0" y="0"/>
                  </a:moveTo>
                  <a:lnTo>
                    <a:pt x="802956" y="0"/>
                  </a:lnTo>
                  <a:lnTo>
                    <a:pt x="802956" y="903465"/>
                  </a:lnTo>
                  <a:lnTo>
                    <a:pt x="0" y="9034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Freeform 13"/>
            <p:cNvSpPr/>
            <p:nvPr/>
          </p:nvSpPr>
          <p:spPr>
            <a:xfrm>
              <a:off x="444964" y="844604"/>
              <a:ext cx="1147402" cy="903466"/>
            </a:xfrm>
            <a:custGeom>
              <a:avLst/>
              <a:gdLst/>
              <a:ahLst/>
              <a:cxnLst/>
              <a:rect l="l" t="t" r="r" b="b"/>
              <a:pathLst>
                <a:path w="1147402" h="903466">
                  <a:moveTo>
                    <a:pt x="0" y="0"/>
                  </a:moveTo>
                  <a:lnTo>
                    <a:pt x="1147402" y="0"/>
                  </a:lnTo>
                  <a:lnTo>
                    <a:pt x="1147402" y="903465"/>
                  </a:lnTo>
                  <a:lnTo>
                    <a:pt x="0" y="9034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4"/>
            <p:cNvSpPr txBox="1"/>
            <p:nvPr/>
          </p:nvSpPr>
          <p:spPr>
            <a:xfrm>
              <a:off x="1813242" y="429384"/>
              <a:ext cx="4000897" cy="1195072"/>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133"/>
                </a:lnSpc>
              </a:pPr>
              <a:r>
                <a:rPr lang="en-US" sz="3200" b="1" dirty="0">
                  <a:solidFill>
                    <a:srgbClr val="006FAE"/>
                  </a:solidFill>
                  <a:latin typeface="Arial"/>
                  <a:ea typeface="Arial MT Pro Bold"/>
                  <a:cs typeface="Arial"/>
                  <a:sym typeface="Arial MT Pro Bold"/>
                </a:rPr>
                <a:t>Strategic</a:t>
              </a:r>
            </a:p>
          </p:txBody>
        </p:sp>
      </p:grpSp>
      <p:grpSp>
        <p:nvGrpSpPr>
          <p:cNvPr id="15" name="Group 15"/>
          <p:cNvGrpSpPr/>
          <p:nvPr/>
        </p:nvGrpSpPr>
        <p:grpSpPr>
          <a:xfrm>
            <a:off x="4711796" y="1554237"/>
            <a:ext cx="4623589" cy="1387410"/>
            <a:chOff x="0" y="0"/>
            <a:chExt cx="9501244" cy="3567659"/>
          </a:xfrm>
        </p:grpSpPr>
        <p:grpSp>
          <p:nvGrpSpPr>
            <p:cNvPr id="16" name="Group 16"/>
            <p:cNvGrpSpPr/>
            <p:nvPr/>
          </p:nvGrpSpPr>
          <p:grpSpPr>
            <a:xfrm>
              <a:off x="0" y="0"/>
              <a:ext cx="9501244" cy="2588648"/>
              <a:chOff x="0" y="0"/>
              <a:chExt cx="2223487" cy="605797"/>
            </a:xfrm>
          </p:grpSpPr>
          <p:sp>
            <p:nvSpPr>
              <p:cNvPr id="17" name="Freeform 17"/>
              <p:cNvSpPr/>
              <p:nvPr/>
            </p:nvSpPr>
            <p:spPr>
              <a:xfrm>
                <a:off x="0" y="0"/>
                <a:ext cx="2223487" cy="605797"/>
              </a:xfrm>
              <a:custGeom>
                <a:avLst/>
                <a:gdLst/>
                <a:ahLst/>
                <a:cxnLst/>
                <a:rect l="l" t="t" r="r" b="b"/>
                <a:pathLst>
                  <a:path w="2223487" h="605797">
                    <a:moveTo>
                      <a:pt x="0" y="0"/>
                    </a:moveTo>
                    <a:lnTo>
                      <a:pt x="2223487" y="0"/>
                    </a:lnTo>
                    <a:lnTo>
                      <a:pt x="2223487" y="605797"/>
                    </a:lnTo>
                    <a:lnTo>
                      <a:pt x="0" y="605797"/>
                    </a:lnTo>
                    <a:close/>
                  </a:path>
                </a:pathLst>
              </a:custGeom>
              <a:solidFill>
                <a:srgbClr val="FFFFFF"/>
              </a:solidFill>
              <a:ln w="38100" cap="sq">
                <a:solidFill>
                  <a:srgbClr val="009BA7"/>
                </a:solid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TextBox 18"/>
              <p:cNvSpPr txBox="1"/>
              <p:nvPr/>
            </p:nvSpPr>
            <p:spPr>
              <a:xfrm>
                <a:off x="0" y="-19050"/>
                <a:ext cx="2223487" cy="624847"/>
              </a:xfrm>
              <a:prstGeom prst="rect">
                <a:avLst/>
              </a:prstGeom>
            </p:spPr>
            <p:txBody>
              <a:bodyPr lIns="41256" tIns="41256" rIns="41256" bIns="41256"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20"/>
                  </a:lnSpc>
                </a:pPr>
                <a:endParaRPr sz="800"/>
              </a:p>
            </p:txBody>
          </p:sp>
        </p:grpSp>
        <p:sp>
          <p:nvSpPr>
            <p:cNvPr id="19" name="Freeform 19"/>
            <p:cNvSpPr/>
            <p:nvPr/>
          </p:nvSpPr>
          <p:spPr>
            <a:xfrm>
              <a:off x="512641" y="331321"/>
              <a:ext cx="1152762" cy="1074950"/>
            </a:xfrm>
            <a:custGeom>
              <a:avLst/>
              <a:gdLst/>
              <a:ahLst/>
              <a:cxnLst/>
              <a:rect l="l" t="t" r="r" b="b"/>
              <a:pathLst>
                <a:path w="1152762" h="1074950">
                  <a:moveTo>
                    <a:pt x="0" y="0"/>
                  </a:moveTo>
                  <a:lnTo>
                    <a:pt x="1152762" y="0"/>
                  </a:lnTo>
                  <a:lnTo>
                    <a:pt x="1152762" y="1074951"/>
                  </a:lnTo>
                  <a:lnTo>
                    <a:pt x="0" y="10749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Freeform 20"/>
            <p:cNvSpPr/>
            <p:nvPr/>
          </p:nvSpPr>
          <p:spPr>
            <a:xfrm>
              <a:off x="800928" y="673940"/>
              <a:ext cx="576189" cy="442945"/>
            </a:xfrm>
            <a:custGeom>
              <a:avLst/>
              <a:gdLst/>
              <a:ahLst/>
              <a:cxnLst/>
              <a:rect l="l" t="t" r="r" b="b"/>
              <a:pathLst>
                <a:path w="576189" h="442945">
                  <a:moveTo>
                    <a:pt x="0" y="0"/>
                  </a:moveTo>
                  <a:lnTo>
                    <a:pt x="576189" y="0"/>
                  </a:lnTo>
                  <a:lnTo>
                    <a:pt x="576189" y="442945"/>
                  </a:lnTo>
                  <a:lnTo>
                    <a:pt x="0" y="4429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Freeform 21"/>
            <p:cNvSpPr/>
            <p:nvPr/>
          </p:nvSpPr>
          <p:spPr>
            <a:xfrm>
              <a:off x="303884" y="1020889"/>
              <a:ext cx="1570276" cy="1236438"/>
            </a:xfrm>
            <a:custGeom>
              <a:avLst/>
              <a:gdLst/>
              <a:ahLst/>
              <a:cxnLst/>
              <a:rect l="l" t="t" r="r" b="b"/>
              <a:pathLst>
                <a:path w="1570276" h="1236438">
                  <a:moveTo>
                    <a:pt x="0" y="0"/>
                  </a:moveTo>
                  <a:lnTo>
                    <a:pt x="1570276" y="0"/>
                  </a:lnTo>
                  <a:lnTo>
                    <a:pt x="1570276" y="1236438"/>
                  </a:lnTo>
                  <a:lnTo>
                    <a:pt x="0" y="12364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2" name="TextBox 22"/>
            <p:cNvSpPr txBox="1"/>
            <p:nvPr/>
          </p:nvSpPr>
          <p:spPr>
            <a:xfrm>
              <a:off x="2166036" y="585111"/>
              <a:ext cx="6958458" cy="2982548"/>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27"/>
                </a:lnSpc>
              </a:pPr>
              <a:r>
                <a:rPr lang="en-US" sz="3200" b="1" dirty="0">
                  <a:solidFill>
                    <a:srgbClr val="009BA7"/>
                  </a:solidFill>
                  <a:latin typeface="Arial"/>
                  <a:ea typeface="Arial MT Pro Bold"/>
                  <a:cs typeface="Arial"/>
                  <a:sym typeface="Arial MT Pro Bold"/>
                </a:rPr>
                <a:t>Transformational</a:t>
              </a:r>
              <a:endParaRPr lang="en-US" sz="2800" b="1" dirty="0">
                <a:solidFill>
                  <a:srgbClr val="009BA7"/>
                </a:solidFill>
                <a:latin typeface="Arial"/>
                <a:ea typeface="Arial MT Pro Bold"/>
                <a:cs typeface="Arial"/>
                <a:sym typeface="Arial MT Pro Bold"/>
              </a:endParaRPr>
            </a:p>
          </p:txBody>
        </p:sp>
      </p:grpSp>
      <p:grpSp>
        <p:nvGrpSpPr>
          <p:cNvPr id="23" name="Group 23"/>
          <p:cNvGrpSpPr/>
          <p:nvPr/>
        </p:nvGrpSpPr>
        <p:grpSpPr>
          <a:xfrm>
            <a:off x="1851009" y="3998515"/>
            <a:ext cx="3468710" cy="924476"/>
            <a:chOff x="0" y="-67331"/>
            <a:chExt cx="12304355" cy="3444683"/>
          </a:xfrm>
        </p:grpSpPr>
        <p:grpSp>
          <p:nvGrpSpPr>
            <p:cNvPr id="24" name="Group 24"/>
            <p:cNvGrpSpPr/>
            <p:nvPr/>
          </p:nvGrpSpPr>
          <p:grpSpPr>
            <a:xfrm>
              <a:off x="0" y="0"/>
              <a:ext cx="12304355" cy="3377352"/>
              <a:chOff x="0" y="0"/>
              <a:chExt cx="2430490" cy="667131"/>
            </a:xfrm>
          </p:grpSpPr>
          <p:sp>
            <p:nvSpPr>
              <p:cNvPr id="25" name="Freeform 25"/>
              <p:cNvSpPr/>
              <p:nvPr/>
            </p:nvSpPr>
            <p:spPr>
              <a:xfrm>
                <a:off x="0" y="0"/>
                <a:ext cx="2430490" cy="667131"/>
              </a:xfrm>
              <a:custGeom>
                <a:avLst/>
                <a:gdLst/>
                <a:ahLst/>
                <a:cxnLst/>
                <a:rect l="l" t="t" r="r" b="b"/>
                <a:pathLst>
                  <a:path w="2430490" h="667131">
                    <a:moveTo>
                      <a:pt x="0" y="0"/>
                    </a:moveTo>
                    <a:lnTo>
                      <a:pt x="2430490" y="0"/>
                    </a:lnTo>
                    <a:lnTo>
                      <a:pt x="2430490" y="667131"/>
                    </a:lnTo>
                    <a:lnTo>
                      <a:pt x="0" y="667131"/>
                    </a:lnTo>
                    <a:close/>
                  </a:path>
                </a:pathLst>
              </a:custGeom>
              <a:solidFill>
                <a:srgbClr val="FFFFFF"/>
              </a:solidFill>
              <a:ln w="38100" cap="sq">
                <a:solidFill>
                  <a:srgbClr val="003461"/>
                </a:solidFill>
                <a:prstDash val="solid"/>
                <a:miter/>
              </a:ln>
            </p:spPr>
            <p:txBody>
              <a:bodyPr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6" name="TextBox 26"/>
              <p:cNvSpPr txBox="1"/>
              <p:nvPr/>
            </p:nvSpPr>
            <p:spPr>
              <a:xfrm>
                <a:off x="0" y="-19050"/>
                <a:ext cx="2430490" cy="686181"/>
              </a:xfrm>
              <a:prstGeom prst="rect">
                <a:avLst/>
              </a:prstGeom>
            </p:spPr>
            <p:txBody>
              <a:bodyPr lIns="111421" tIns="111421" rIns="111421" bIns="111421"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20"/>
                  </a:lnSpc>
                </a:pPr>
                <a:endParaRPr sz="800"/>
              </a:p>
            </p:txBody>
          </p:sp>
        </p:grpSp>
        <p:sp>
          <p:nvSpPr>
            <p:cNvPr id="27" name="Freeform 27"/>
            <p:cNvSpPr/>
            <p:nvPr/>
          </p:nvSpPr>
          <p:spPr>
            <a:xfrm>
              <a:off x="500640" y="1239867"/>
              <a:ext cx="2117848" cy="1667597"/>
            </a:xfrm>
            <a:custGeom>
              <a:avLst/>
              <a:gdLst/>
              <a:ahLst/>
              <a:cxnLst/>
              <a:rect l="l" t="t" r="r" b="b"/>
              <a:pathLst>
                <a:path w="2117848" h="1667597">
                  <a:moveTo>
                    <a:pt x="0" y="0"/>
                  </a:moveTo>
                  <a:lnTo>
                    <a:pt x="2117848" y="0"/>
                  </a:lnTo>
                  <a:lnTo>
                    <a:pt x="2117848" y="1667597"/>
                  </a:lnTo>
                  <a:lnTo>
                    <a:pt x="0" y="16675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Freeform 28"/>
            <p:cNvSpPr/>
            <p:nvPr/>
          </p:nvSpPr>
          <p:spPr>
            <a:xfrm>
              <a:off x="699552" y="469888"/>
              <a:ext cx="1745363" cy="1457378"/>
            </a:xfrm>
            <a:custGeom>
              <a:avLst/>
              <a:gdLst/>
              <a:ahLst/>
              <a:cxnLst/>
              <a:rect l="l" t="t" r="r" b="b"/>
              <a:pathLst>
                <a:path w="1745363" h="1457378">
                  <a:moveTo>
                    <a:pt x="0" y="0"/>
                  </a:moveTo>
                  <a:lnTo>
                    <a:pt x="1745363" y="0"/>
                  </a:lnTo>
                  <a:lnTo>
                    <a:pt x="1745363" y="1457378"/>
                  </a:lnTo>
                  <a:lnTo>
                    <a:pt x="0" y="14573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9" name="Freeform 29"/>
            <p:cNvSpPr/>
            <p:nvPr/>
          </p:nvSpPr>
          <p:spPr>
            <a:xfrm>
              <a:off x="1145197" y="756674"/>
              <a:ext cx="973626" cy="744824"/>
            </a:xfrm>
            <a:custGeom>
              <a:avLst/>
              <a:gdLst/>
              <a:ahLst/>
              <a:cxnLst/>
              <a:rect l="l" t="t" r="r" b="b"/>
              <a:pathLst>
                <a:path w="973626" h="744824">
                  <a:moveTo>
                    <a:pt x="0" y="0"/>
                  </a:moveTo>
                  <a:lnTo>
                    <a:pt x="973627" y="0"/>
                  </a:lnTo>
                  <a:lnTo>
                    <a:pt x="973627" y="744824"/>
                  </a:lnTo>
                  <a:lnTo>
                    <a:pt x="0" y="74482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0" name="TextBox 30"/>
            <p:cNvSpPr txBox="1"/>
            <p:nvPr/>
          </p:nvSpPr>
          <p:spPr>
            <a:xfrm>
              <a:off x="2799746" y="-67331"/>
              <a:ext cx="8895714" cy="2561133"/>
            </a:xfrm>
            <a:prstGeom prst="rect">
              <a:avLst/>
            </a:prstGeom>
          </p:spPr>
          <p:txBody>
            <a:bodyPr wrap="square" lIns="0" tIns="0" rIns="0" bIns="0" rtlCol="0" anchor="ctr">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8306"/>
                </a:lnSpc>
              </a:pPr>
              <a:r>
                <a:rPr lang="en-US" sz="3200" b="1" dirty="0">
                  <a:solidFill>
                    <a:srgbClr val="003461"/>
                  </a:solidFill>
                  <a:latin typeface="Arial"/>
                  <a:ea typeface="Arial MT Pro Bold"/>
                  <a:cs typeface="Arial"/>
                  <a:sym typeface="Arial MT Pro Bold"/>
                </a:rPr>
                <a:t>Essential</a:t>
              </a:r>
            </a:p>
          </p:txBody>
        </p:sp>
      </p:grpSp>
      <p:sp>
        <p:nvSpPr>
          <p:cNvPr id="31" name="Freeform 31"/>
          <p:cNvSpPr/>
          <p:nvPr/>
        </p:nvSpPr>
        <p:spPr>
          <a:xfrm>
            <a:off x="149800" y="6327919"/>
            <a:ext cx="2667661" cy="376140"/>
          </a:xfrm>
          <a:custGeom>
            <a:avLst/>
            <a:gdLst/>
            <a:ahLst/>
            <a:cxnLst/>
            <a:rect l="l" t="t" r="r" b="b"/>
            <a:pathLst>
              <a:path w="4001492" h="564210">
                <a:moveTo>
                  <a:pt x="0" y="0"/>
                </a:moveTo>
                <a:lnTo>
                  <a:pt x="4001492" y="0"/>
                </a:lnTo>
                <a:lnTo>
                  <a:pt x="4001492" y="564210"/>
                </a:lnTo>
                <a:lnTo>
                  <a:pt x="0" y="56421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94443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73B09-EF0A-844C-FB9C-D2BFF804C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C87E2D-873B-9993-844D-89CB2803D1D3}"/>
              </a:ext>
            </a:extLst>
          </p:cNvPr>
          <p:cNvSpPr>
            <a:spLocks noGrp="1"/>
          </p:cNvSpPr>
          <p:nvPr>
            <p:ph type="title"/>
          </p:nvPr>
        </p:nvSpPr>
        <p:spPr>
          <a:xfrm>
            <a:off x="838200" y="296218"/>
            <a:ext cx="10515600" cy="944387"/>
          </a:xfrm>
        </p:spPr>
        <p:txBody>
          <a:bodyPr/>
          <a:lstStyle/>
          <a:p>
            <a:pPr algn="ctr"/>
            <a:r>
              <a:rPr lang="en-US">
                <a:solidFill>
                  <a:schemeClr val="accent1"/>
                </a:solidFill>
              </a:rPr>
              <a:t>References</a:t>
            </a:r>
          </a:p>
        </p:txBody>
      </p:sp>
      <p:sp>
        <p:nvSpPr>
          <p:cNvPr id="3" name="Text Placeholder 2">
            <a:extLst>
              <a:ext uri="{FF2B5EF4-FFF2-40B4-BE49-F238E27FC236}">
                <a16:creationId xmlns:a16="http://schemas.microsoft.com/office/drawing/2014/main" id="{096478DD-E098-43BB-F0C2-EBBC8D94C20B}"/>
              </a:ext>
            </a:extLst>
          </p:cNvPr>
          <p:cNvSpPr>
            <a:spLocks noGrp="1"/>
          </p:cNvSpPr>
          <p:nvPr>
            <p:ph type="body" sz="quarter" idx="13"/>
          </p:nvPr>
        </p:nvSpPr>
        <p:spPr>
          <a:xfrm>
            <a:off x="898585" y="1621588"/>
            <a:ext cx="10818962" cy="4705640"/>
          </a:xfrm>
        </p:spPr>
        <p:txBody>
          <a:bodyPr vert="horz" lIns="91440" tIns="45720" rIns="91440" bIns="45720" rtlCol="0" anchor="t">
            <a:normAutofit/>
          </a:bodyPr>
          <a:lstStyle/>
          <a:p>
            <a:pPr marL="0" indent="0">
              <a:buNone/>
            </a:pPr>
            <a:r>
              <a:rPr lang="en-US">
                <a:solidFill>
                  <a:schemeClr val="accent1"/>
                </a:solidFill>
              </a:rPr>
              <a:t>An extensive bibliography including references to data and information shared in this presentation can be found at the following two resources:</a:t>
            </a:r>
          </a:p>
          <a:p>
            <a:pPr marL="0" indent="0">
              <a:buNone/>
            </a:pPr>
            <a:endParaRPr lang="en-US">
              <a:solidFill>
                <a:schemeClr val="accent1"/>
              </a:solidFill>
            </a:endParaRPr>
          </a:p>
          <a:p>
            <a:r>
              <a:rPr lang="en-US" sz="2400" dirty="0">
                <a:solidFill>
                  <a:schemeClr val="accent1"/>
                </a:solidFill>
                <a:hlinkClick r:id="rId2">
                  <a:extLst>
                    <a:ext uri="{A12FA001-AC4F-418D-AE19-62706E023703}">
                      <ahyp:hlinkClr xmlns:ahyp="http://schemas.microsoft.com/office/drawing/2018/hyperlinkcolor" val="tx"/>
                    </a:ext>
                  </a:extLst>
                </a:hlinkClick>
              </a:rPr>
              <a:t>Schwartz Rounds Research Summary</a:t>
            </a:r>
            <a:endParaRPr lang="en-US" sz="2400" dirty="0">
              <a:solidFill>
                <a:schemeClr val="accent1"/>
              </a:solidFill>
            </a:endParaRPr>
          </a:p>
          <a:p>
            <a:r>
              <a:rPr lang="en-US" sz="2400" dirty="0">
                <a:solidFill>
                  <a:schemeClr val="accent1"/>
                </a:solidFill>
                <a:hlinkClick r:id="rId3">
                  <a:extLst>
                    <a:ext uri="{A12FA001-AC4F-418D-AE19-62706E023703}">
                      <ahyp:hlinkClr xmlns:ahyp="http://schemas.microsoft.com/office/drawing/2018/hyperlinkcolor" val="tx"/>
                    </a:ext>
                  </a:extLst>
                </a:hlinkClick>
              </a:rPr>
              <a:t>Schwartz Center Case for Compassion</a:t>
            </a:r>
            <a:endParaRPr lang="en-US" sz="2400" dirty="0">
              <a:solidFill>
                <a:schemeClr val="accent1"/>
              </a:solidFill>
            </a:endParaRPr>
          </a:p>
          <a:p>
            <a:endParaRPr lang="en-US">
              <a:solidFill>
                <a:schemeClr val="accent1"/>
              </a:solidFill>
            </a:endParaRPr>
          </a:p>
        </p:txBody>
      </p:sp>
    </p:spTree>
    <p:extLst>
      <p:ext uri="{BB962C8B-B14F-4D97-AF65-F5344CB8AC3E}">
        <p14:creationId xmlns:p14="http://schemas.microsoft.com/office/powerpoint/2010/main" val="250907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8EF9-C3C3-C4DF-7416-EE2CF9540394}"/>
            </a:ext>
          </a:extLst>
        </p:cNvPr>
        <p:cNvGrpSpPr/>
        <p:nvPr/>
      </p:nvGrpSpPr>
      <p:grpSpPr>
        <a:xfrm>
          <a:off x="0" y="0"/>
          <a:ext cx="0" cy="0"/>
          <a:chOff x="0" y="0"/>
          <a:chExt cx="0" cy="0"/>
        </a:xfrm>
      </p:grpSpPr>
      <p:sp>
        <p:nvSpPr>
          <p:cNvPr id="7" name="Rectangle 4">
            <a:extLst>
              <a:ext uri="{FF2B5EF4-FFF2-40B4-BE49-F238E27FC236}">
                <a16:creationId xmlns:a16="http://schemas.microsoft.com/office/drawing/2014/main" id="{BBC407F1-3C65-FB0C-CC08-EDD4440BC2A0}"/>
              </a:ext>
            </a:extLst>
          </p:cNvPr>
          <p:cNvSpPr>
            <a:spLocks noGrp="1" noChangeArrowheads="1"/>
          </p:cNvSpPr>
          <p:nvPr>
            <p:ph type="body" sz="quarter" idx="13"/>
          </p:nvPr>
        </p:nvSpPr>
        <p:spPr bwMode="auto">
          <a:xfrm>
            <a:off x="536028" y="1411216"/>
            <a:ext cx="10933386"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panose="020B0604020202020204" pitchFamily="34" charset="0"/>
              </a:rPr>
              <a:t>American Medical Association. </a:t>
            </a:r>
            <a:r>
              <a:rPr kumimoji="0" lang="en-US" altLang="en-US" sz="1400" b="0" i="1" u="none" strike="noStrike" cap="none" normalizeH="0" baseline="0">
                <a:ln>
                  <a:noFill/>
                </a:ln>
                <a:solidFill>
                  <a:schemeClr val="accent1"/>
                </a:solidFill>
                <a:effectLst/>
                <a:latin typeface="Arial" panose="020B0604020202020204" pitchFamily="34" charset="0"/>
              </a:rPr>
              <a:t>2024 AMA Joy in Medicine™ Health System Recognition Program Overview.</a:t>
            </a:r>
            <a:r>
              <a:rPr kumimoji="0" lang="en-US" altLang="en-US" sz="1400" b="0" i="0" u="none" strike="noStrike" cap="none" normalizeH="0" baseline="0">
                <a:ln>
                  <a:noFill/>
                </a:ln>
                <a:solidFill>
                  <a:schemeClr val="accent1"/>
                </a:solidFill>
                <a:effectLst/>
                <a:latin typeface="Arial" panose="020B0604020202020204" pitchFamily="34" charset="0"/>
              </a:rPr>
              <a:t> American Medical Association; 2024. </a:t>
            </a:r>
            <a:endParaRPr lang="en-US">
              <a:cs typeface="Arial" panose="020B0604020202020204"/>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panose="020B0604020202020204" pitchFamily="34" charset="0"/>
              </a:rPr>
              <a:t>National Academy of Medicine. </a:t>
            </a:r>
            <a:r>
              <a:rPr kumimoji="0" lang="en-US" altLang="en-US" sz="1400" b="0" i="1" u="none" strike="noStrike" cap="none" normalizeH="0" baseline="0">
                <a:ln>
                  <a:noFill/>
                </a:ln>
                <a:solidFill>
                  <a:schemeClr val="accent1"/>
                </a:solidFill>
                <a:effectLst/>
                <a:latin typeface="Arial" panose="020B0604020202020204" pitchFamily="34" charset="0"/>
              </a:rPr>
              <a:t>National Plan for Health Workforce Well-Being.</a:t>
            </a:r>
            <a:r>
              <a:rPr kumimoji="0" lang="en-US" altLang="en-US" sz="1400" b="0" i="0" u="none" strike="noStrike" cap="none" normalizeH="0" baseline="0">
                <a:ln>
                  <a:noFill/>
                </a:ln>
                <a:solidFill>
                  <a:schemeClr val="accent1"/>
                </a:solidFill>
                <a:effectLst/>
                <a:latin typeface="Arial" panose="020B0604020202020204" pitchFamily="34" charset="0"/>
              </a:rPr>
              <a:t> National Academy of Medicine; 2022. </a:t>
            </a:r>
            <a:endParaRPr lang="en-US" altLang="en-US" sz="1400" b="0" i="0" u="none" strike="noStrike" cap="none" normalizeH="0" baseline="0">
              <a:ln>
                <a:noFill/>
              </a:ln>
              <a:solidFill>
                <a:schemeClr val="accent1"/>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panose="020B0604020202020204" pitchFamily="34" charset="0"/>
              </a:rPr>
              <a:t>NSI Nursing Solutions, Inc. </a:t>
            </a:r>
            <a:r>
              <a:rPr kumimoji="0" lang="en-US" altLang="en-US" sz="1400" b="0" i="1" u="none" strike="noStrike" cap="none" normalizeH="0" baseline="0">
                <a:ln>
                  <a:noFill/>
                </a:ln>
                <a:solidFill>
                  <a:schemeClr val="accent1"/>
                </a:solidFill>
                <a:effectLst/>
                <a:latin typeface="Arial" panose="020B0604020202020204" pitchFamily="34" charset="0"/>
              </a:rPr>
              <a:t>2024 National Health Care Retention &amp; RN Staffing Report.</a:t>
            </a:r>
            <a:r>
              <a:rPr kumimoji="0" lang="en-US" altLang="en-US" sz="1400" b="0" i="0" u="none" strike="noStrike" cap="none" normalizeH="0" baseline="0">
                <a:ln>
                  <a:noFill/>
                </a:ln>
                <a:solidFill>
                  <a:schemeClr val="accent1"/>
                </a:solidFill>
                <a:effectLst/>
                <a:latin typeface="Arial" panose="020B0604020202020204" pitchFamily="34" charset="0"/>
              </a:rPr>
              <a:t> NSI Nursing Solutions; 2024. </a:t>
            </a:r>
            <a:endParaRPr lang="en-US" altLang="en-US" sz="1400" b="0" i="0" u="none" strike="noStrike" cap="none" normalizeH="0" baseline="0">
              <a:ln>
                <a:noFill/>
              </a:ln>
              <a:solidFill>
                <a:schemeClr val="accent1"/>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Association of American Medical Colleges. </a:t>
            </a:r>
            <a:r>
              <a:rPr kumimoji="0" lang="en-US" altLang="en-US" sz="1400" b="0" i="1" u="none" strike="noStrike" cap="none" normalizeH="0" baseline="0">
                <a:ln>
                  <a:noFill/>
                </a:ln>
                <a:solidFill>
                  <a:schemeClr val="accent1"/>
                </a:solidFill>
                <a:effectLst/>
                <a:latin typeface="Arial"/>
                <a:cs typeface="Arial"/>
              </a:rPr>
              <a:t>The Complexities of Physician Supply and Demand: Projections From 2021 to 2036.</a:t>
            </a:r>
            <a:r>
              <a:rPr kumimoji="0" lang="en-US" altLang="en-US" sz="1400" b="0" i="0" u="none" strike="noStrike" cap="none" normalizeH="0" baseline="0" dirty="0">
                <a:ln>
                  <a:noFill/>
                </a:ln>
                <a:solidFill>
                  <a:schemeClr val="accent1"/>
                </a:solidFill>
                <a:effectLst/>
                <a:latin typeface="Arial"/>
                <a:cs typeface="Arial"/>
              </a:rPr>
              <a:t> </a:t>
            </a:r>
            <a:r>
              <a:rPr kumimoji="0" lang="en-US" altLang="en-US" sz="1400" b="0" i="0" u="none" strike="noStrike" cap="none" normalizeH="0" baseline="0">
                <a:ln>
                  <a:noFill/>
                </a:ln>
                <a:solidFill>
                  <a:schemeClr val="accent1"/>
                </a:solidFill>
                <a:effectLst/>
                <a:latin typeface="Arial"/>
                <a:cs typeface="Arial"/>
              </a:rPr>
              <a:t>Association of American Medical Colleges; 2024. </a:t>
            </a:r>
            <a:endParaRPr lang="en-US" altLang="en-US" sz="1400" b="0" i="0" u="none" strike="noStrike" cap="none" normalizeH="0" baseline="0">
              <a:ln>
                <a:noFill/>
              </a:ln>
              <a:solidFill>
                <a:schemeClr val="accent1"/>
              </a:solidFill>
              <a:effectLst/>
              <a:latin typeface="Arial"/>
              <a:cs typeface="Arial"/>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panose="020B0604020202020204" pitchFamily="34" charset="0"/>
              </a:rPr>
              <a:t>Aiken LH, Lasater KB, Sloane DM, et al. Physician and nurse well-being and preferred interventions to address burnout in hospital practice: factors associated with turnover, outcomes, and patient safety. </a:t>
            </a:r>
            <a:r>
              <a:rPr kumimoji="0" lang="en-US" altLang="en-US" sz="1400" b="0" i="1" u="none" strike="noStrike" cap="none" normalizeH="0" baseline="0">
                <a:ln>
                  <a:noFill/>
                </a:ln>
                <a:solidFill>
                  <a:schemeClr val="accent1"/>
                </a:solidFill>
                <a:effectLst/>
                <a:latin typeface="Arial" panose="020B0604020202020204" pitchFamily="34" charset="0"/>
              </a:rPr>
              <a:t>JAMA Health Forum.</a:t>
            </a:r>
            <a:r>
              <a:rPr kumimoji="0" lang="en-US" altLang="en-US" sz="1400" b="0" i="0" u="none" strike="noStrike" cap="none" normalizeH="0" baseline="0">
                <a:ln>
                  <a:noFill/>
                </a:ln>
                <a:solidFill>
                  <a:schemeClr val="accent1"/>
                </a:solidFill>
                <a:effectLst/>
                <a:latin typeface="Arial" panose="020B0604020202020204" pitchFamily="34" charset="0"/>
              </a:rPr>
              <a:t> 2023;4(7):e231809. </a:t>
            </a:r>
            <a:endParaRPr lang="en-US" altLang="en-US" sz="1400" b="0" i="0" u="none" strike="noStrike" cap="none" normalizeH="0" baseline="0">
              <a:ln>
                <a:noFill/>
              </a:ln>
              <a:solidFill>
                <a:schemeClr val="accent1"/>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Aiken LH, </a:t>
            </a:r>
            <a:r>
              <a:rPr kumimoji="0" lang="en-US" altLang="en-US" sz="1400" b="0" i="0" u="none" strike="noStrike" cap="none" normalizeH="0" baseline="0" err="1">
                <a:ln>
                  <a:noFill/>
                </a:ln>
                <a:solidFill>
                  <a:schemeClr val="accent1"/>
                </a:solidFill>
                <a:effectLst/>
                <a:latin typeface="Arial"/>
                <a:cs typeface="Arial"/>
              </a:rPr>
              <a:t>Sermeus</a:t>
            </a:r>
            <a:r>
              <a:rPr kumimoji="0" lang="en-US" altLang="en-US" sz="1400" b="0" i="0" u="none" strike="noStrike" cap="none" normalizeH="0" baseline="0">
                <a:ln>
                  <a:noFill/>
                </a:ln>
                <a:solidFill>
                  <a:schemeClr val="accent1"/>
                </a:solidFill>
                <a:effectLst/>
                <a:latin typeface="Arial"/>
                <a:cs typeface="Arial"/>
              </a:rPr>
              <a:t> W, McKee M, et al. Physician and nurse well-being, patient safety and recommendations for interventions: cross-sectional survey in hospitals in six European countries. </a:t>
            </a:r>
            <a:r>
              <a:rPr kumimoji="0" lang="en-US" altLang="en-US" sz="1400" b="0" i="1" u="none" strike="noStrike" cap="none" normalizeH="0" baseline="0">
                <a:ln>
                  <a:noFill/>
                </a:ln>
                <a:solidFill>
                  <a:schemeClr val="accent1"/>
                </a:solidFill>
                <a:effectLst/>
                <a:latin typeface="Arial"/>
                <a:cs typeface="Arial"/>
              </a:rPr>
              <a:t>BMJ Open.</a:t>
            </a:r>
            <a:r>
              <a:rPr kumimoji="0" lang="en-US" altLang="en-US" sz="1400" b="0" i="0" u="none" strike="noStrike" cap="none" normalizeH="0" baseline="0">
                <a:ln>
                  <a:noFill/>
                </a:ln>
                <a:solidFill>
                  <a:schemeClr val="accent1"/>
                </a:solidFill>
                <a:effectLst/>
                <a:latin typeface="Arial"/>
                <a:cs typeface="Arial"/>
              </a:rPr>
              <a:t> 2024;14(2):e079931. </a:t>
            </a:r>
            <a:endParaRPr lang="en-US" altLang="en-US" sz="1400" b="0" i="0" u="none" strike="noStrike" cap="none" normalizeH="0" baseline="0">
              <a:ln>
                <a:noFill/>
              </a:ln>
              <a:solidFill>
                <a:schemeClr val="accent1"/>
              </a:solidFill>
              <a:effectLst/>
              <a:latin typeface="Arial"/>
              <a:cs typeface="Arial"/>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Han S, Shanafelt TD, Sinsky CA, et al. Estimating the attributable cost of physician burnout in the United States. </a:t>
            </a:r>
            <a:r>
              <a:rPr kumimoji="0" lang="en-US" altLang="en-US" sz="1400" b="0" i="1" u="none" strike="noStrike" cap="none" normalizeH="0" baseline="0">
                <a:ln>
                  <a:noFill/>
                </a:ln>
                <a:solidFill>
                  <a:schemeClr val="accent1"/>
                </a:solidFill>
                <a:effectLst/>
                <a:latin typeface="Arial"/>
                <a:cs typeface="Arial"/>
              </a:rPr>
              <a:t>Ann Intern Med.</a:t>
            </a:r>
            <a:r>
              <a:rPr kumimoji="0" lang="en-US" altLang="en-US" sz="1400" b="0" i="0" u="none" strike="noStrike" cap="none" normalizeH="0" baseline="0" dirty="0">
                <a:ln>
                  <a:noFill/>
                </a:ln>
                <a:solidFill>
                  <a:schemeClr val="accent1"/>
                </a:solidFill>
                <a:effectLst/>
                <a:latin typeface="Arial"/>
                <a:cs typeface="Arial"/>
              </a:rPr>
              <a:t> </a:t>
            </a:r>
            <a:r>
              <a:rPr kumimoji="0" lang="en-US" altLang="en-US" sz="1400" b="0" i="0" u="none" strike="noStrike" cap="none" normalizeH="0" baseline="0">
                <a:ln>
                  <a:noFill/>
                </a:ln>
                <a:solidFill>
                  <a:schemeClr val="accent1"/>
                </a:solidFill>
                <a:effectLst/>
                <a:latin typeface="Arial"/>
                <a:cs typeface="Arial"/>
              </a:rPr>
              <a:t>2019;170(11):784-790. </a:t>
            </a:r>
            <a:endParaRPr lang="en-US" altLang="en-US" sz="1400" b="0" i="0" u="none" strike="noStrike" cap="none" normalizeH="0" baseline="0">
              <a:ln>
                <a:noFill/>
              </a:ln>
              <a:solidFill>
                <a:schemeClr val="accent1"/>
              </a:solidFill>
              <a:effectLst/>
              <a:latin typeface="Arial"/>
              <a:cs typeface="Arial"/>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Owoc J, </a:t>
            </a:r>
            <a:r>
              <a:rPr kumimoji="0" lang="en-US" altLang="en-US" sz="1400" b="0" i="0" u="none" strike="noStrike" cap="none" normalizeH="0" baseline="0" err="1">
                <a:ln>
                  <a:noFill/>
                </a:ln>
                <a:solidFill>
                  <a:schemeClr val="accent1"/>
                </a:solidFill>
                <a:effectLst/>
                <a:latin typeface="Arial"/>
                <a:cs typeface="Arial"/>
              </a:rPr>
              <a:t>Mańczak</a:t>
            </a:r>
            <a:r>
              <a:rPr kumimoji="0" lang="en-US" altLang="en-US" sz="1400" b="0" i="0" u="none" strike="noStrike" cap="none" normalizeH="0" baseline="0">
                <a:ln>
                  <a:noFill/>
                </a:ln>
                <a:solidFill>
                  <a:schemeClr val="accent1"/>
                </a:solidFill>
                <a:effectLst/>
                <a:latin typeface="Arial"/>
                <a:cs typeface="Arial"/>
              </a:rPr>
              <a:t> M, </a:t>
            </a:r>
            <a:r>
              <a:rPr kumimoji="0" lang="en-US" altLang="en-US" sz="1400" b="0" i="0" u="none" strike="noStrike" cap="none" normalizeH="0" baseline="0" err="1">
                <a:ln>
                  <a:noFill/>
                </a:ln>
                <a:solidFill>
                  <a:schemeClr val="accent1"/>
                </a:solidFill>
                <a:effectLst/>
                <a:latin typeface="Arial"/>
                <a:cs typeface="Arial"/>
              </a:rPr>
              <a:t>Jabłońska</a:t>
            </a:r>
            <a:r>
              <a:rPr kumimoji="0" lang="en-US" altLang="en-US" sz="1400" b="0" i="0" u="none" strike="noStrike" cap="none" normalizeH="0" baseline="0">
                <a:ln>
                  <a:noFill/>
                </a:ln>
                <a:solidFill>
                  <a:schemeClr val="accent1"/>
                </a:solidFill>
                <a:effectLst/>
                <a:latin typeface="Arial"/>
                <a:cs typeface="Arial"/>
              </a:rPr>
              <a:t> M, </a:t>
            </a:r>
            <a:r>
              <a:rPr kumimoji="0" lang="en-US" altLang="en-US" sz="1400" b="0" i="0" u="none" strike="noStrike" cap="none" normalizeH="0" baseline="0" err="1">
                <a:ln>
                  <a:noFill/>
                </a:ln>
                <a:solidFill>
                  <a:schemeClr val="accent1"/>
                </a:solidFill>
                <a:effectLst/>
                <a:latin typeface="Arial"/>
                <a:cs typeface="Arial"/>
              </a:rPr>
              <a:t>Tombarkiewicz</a:t>
            </a:r>
            <a:r>
              <a:rPr kumimoji="0" lang="en-US" altLang="en-US" sz="1400" b="0" i="0" u="none" strike="noStrike" cap="none" normalizeH="0" baseline="0">
                <a:ln>
                  <a:noFill/>
                </a:ln>
                <a:solidFill>
                  <a:schemeClr val="accent1"/>
                </a:solidFill>
                <a:effectLst/>
                <a:latin typeface="Arial"/>
                <a:cs typeface="Arial"/>
              </a:rPr>
              <a:t> M, Olszewski R. Association between physician burnout and self-reported errors: meta-analysis. </a:t>
            </a:r>
            <a:r>
              <a:rPr kumimoji="0" lang="en-US" altLang="en-US" sz="1400" b="0" i="1" u="none" strike="noStrike" cap="none" normalizeH="0" baseline="0">
                <a:ln>
                  <a:noFill/>
                </a:ln>
                <a:solidFill>
                  <a:schemeClr val="accent1"/>
                </a:solidFill>
                <a:effectLst/>
                <a:latin typeface="Arial"/>
                <a:cs typeface="Arial"/>
              </a:rPr>
              <a:t>J Patient Saf.</a:t>
            </a:r>
            <a:r>
              <a:rPr kumimoji="0" lang="en-US" altLang="en-US" sz="1400" b="0" i="0" u="none" strike="noStrike" cap="none" normalizeH="0" baseline="0">
                <a:ln>
                  <a:noFill/>
                </a:ln>
                <a:solidFill>
                  <a:schemeClr val="accent1"/>
                </a:solidFill>
                <a:effectLst/>
                <a:latin typeface="Arial"/>
                <a:cs typeface="Arial"/>
              </a:rPr>
              <a:t> 2022;18(1):e180-e188. </a:t>
            </a:r>
            <a:endParaRPr lang="en-US" altLang="en-US" sz="1400" b="0" i="0" u="none" strike="noStrike" cap="none" normalizeH="0" baseline="0">
              <a:ln>
                <a:noFill/>
              </a:ln>
              <a:solidFill>
                <a:schemeClr val="accent1"/>
              </a:solidFill>
              <a:effectLst/>
              <a:latin typeface="Arial"/>
              <a:cs typeface="Arial"/>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Al-</a:t>
            </a:r>
            <a:r>
              <a:rPr kumimoji="0" lang="en-US" altLang="en-US" sz="1400" b="0" i="0" u="none" strike="noStrike" cap="none" normalizeH="0" baseline="0" err="1">
                <a:ln>
                  <a:noFill/>
                </a:ln>
                <a:solidFill>
                  <a:schemeClr val="accent1"/>
                </a:solidFill>
                <a:effectLst/>
                <a:latin typeface="Arial"/>
                <a:cs typeface="Arial"/>
              </a:rPr>
              <a:t>Ghunaim</a:t>
            </a:r>
            <a:r>
              <a:rPr kumimoji="0" lang="en-US" altLang="en-US" sz="1400" b="0" i="0" u="none" strike="noStrike" cap="none" normalizeH="0" baseline="0">
                <a:ln>
                  <a:noFill/>
                </a:ln>
                <a:solidFill>
                  <a:schemeClr val="accent1"/>
                </a:solidFill>
                <a:effectLst/>
                <a:latin typeface="Arial"/>
                <a:cs typeface="Arial"/>
              </a:rPr>
              <a:t> TA, Johnson J, Biyani CS, Alshahrani KM, Dunning A, O’Connor DB. Surgeon burnout, impact on patient safety and professionalism: a systematic review and meta-analysis. </a:t>
            </a:r>
            <a:r>
              <a:rPr kumimoji="0" lang="en-US" altLang="en-US" sz="1400" b="0" i="1" u="none" strike="noStrike" cap="none" normalizeH="0" baseline="0">
                <a:ln>
                  <a:noFill/>
                </a:ln>
                <a:solidFill>
                  <a:schemeClr val="accent1"/>
                </a:solidFill>
                <a:effectLst/>
                <a:latin typeface="Arial"/>
                <a:cs typeface="Arial"/>
              </a:rPr>
              <a:t>Am J Surg.</a:t>
            </a:r>
            <a:r>
              <a:rPr kumimoji="0" lang="en-US" altLang="en-US" sz="1400" b="0" i="0" u="none" strike="noStrike" cap="none" normalizeH="0" baseline="0">
                <a:ln>
                  <a:noFill/>
                </a:ln>
                <a:solidFill>
                  <a:schemeClr val="accent1"/>
                </a:solidFill>
                <a:effectLst/>
                <a:latin typeface="Arial"/>
                <a:cs typeface="Arial"/>
              </a:rPr>
              <a:t> 2022;224(1 Pt A):228-238. </a:t>
            </a:r>
            <a:endParaRPr lang="en-US" altLang="en-US" sz="1400" b="0" i="0" u="none" strike="noStrike" cap="none" normalizeH="0" baseline="0">
              <a:ln>
                <a:noFill/>
              </a:ln>
              <a:solidFill>
                <a:schemeClr val="accent1"/>
              </a:solidFill>
              <a:effectLst/>
              <a:latin typeface="Arial"/>
              <a:cs typeface="Arial"/>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panose="020B0604020202020204" pitchFamily="34" charset="0"/>
              </a:rPr>
              <a:t>Tawfik DS, Scheid A, Profit J, et al. Evidence relating health care provider burnout and quality of care: a systematic review and meta-analysis. </a:t>
            </a:r>
            <a:r>
              <a:rPr kumimoji="0" lang="en-US" altLang="en-US" sz="1400" b="0" i="1" u="none" strike="noStrike" cap="none" normalizeH="0" baseline="0">
                <a:ln>
                  <a:noFill/>
                </a:ln>
                <a:solidFill>
                  <a:schemeClr val="accent1"/>
                </a:solidFill>
                <a:effectLst/>
                <a:latin typeface="Arial" panose="020B0604020202020204" pitchFamily="34" charset="0"/>
              </a:rPr>
              <a:t>Ann Intern Med.</a:t>
            </a:r>
            <a:r>
              <a:rPr kumimoji="0" lang="en-US" altLang="en-US" sz="1400" b="0" i="0" u="none" strike="noStrike" cap="none" normalizeH="0" baseline="0">
                <a:ln>
                  <a:noFill/>
                </a:ln>
                <a:solidFill>
                  <a:schemeClr val="accent1"/>
                </a:solidFill>
                <a:effectLst/>
                <a:latin typeface="Arial" panose="020B0604020202020204" pitchFamily="34" charset="0"/>
              </a:rPr>
              <a:t> 2019;171(8):555-567. </a:t>
            </a:r>
            <a:endParaRPr lang="en-US" altLang="en-US" sz="1400" b="0" i="0" u="none" strike="noStrike" cap="none" normalizeH="0" baseline="0">
              <a:ln>
                <a:noFill/>
              </a:ln>
              <a:solidFill>
                <a:schemeClr val="accent1"/>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chemeClr val="accent1"/>
                </a:solidFill>
                <a:effectLst/>
                <a:latin typeface="Arial"/>
                <a:cs typeface="Arial"/>
              </a:rPr>
              <a:t>Sullivan EE, Khazen M, </a:t>
            </a:r>
            <a:r>
              <a:rPr kumimoji="0" lang="en-US" altLang="en-US" sz="1400" b="0" i="0" u="none" strike="noStrike" cap="none" normalizeH="0" baseline="0" err="1">
                <a:ln>
                  <a:noFill/>
                </a:ln>
                <a:solidFill>
                  <a:schemeClr val="accent1"/>
                </a:solidFill>
                <a:effectLst/>
                <a:latin typeface="Arial"/>
                <a:cs typeface="Arial"/>
              </a:rPr>
              <a:t>Arabadjis</a:t>
            </a:r>
            <a:r>
              <a:rPr kumimoji="0" lang="en-US" altLang="en-US" sz="1400" b="0" i="0" u="none" strike="noStrike" cap="none" normalizeH="0" baseline="0">
                <a:ln>
                  <a:noFill/>
                </a:ln>
                <a:solidFill>
                  <a:schemeClr val="accent1"/>
                </a:solidFill>
                <a:effectLst/>
                <a:latin typeface="Arial"/>
                <a:cs typeface="Arial"/>
              </a:rPr>
              <a:t> SD, et al. Exploring relationships between physician stress, burnout, and diagnostic elements in clinician notes. </a:t>
            </a:r>
            <a:r>
              <a:rPr kumimoji="0" lang="en-US" altLang="en-US" sz="1400" b="0" i="1" u="none" strike="noStrike" cap="none" normalizeH="0" baseline="0">
                <a:ln>
                  <a:noFill/>
                </a:ln>
                <a:solidFill>
                  <a:schemeClr val="accent1"/>
                </a:solidFill>
                <a:effectLst/>
                <a:latin typeface="Arial"/>
                <a:cs typeface="Arial"/>
              </a:rPr>
              <a:t>Diagnosis (Berl).</a:t>
            </a:r>
            <a:r>
              <a:rPr kumimoji="0" lang="en-US" altLang="en-US" sz="1400" b="0" i="0" u="none" strike="noStrike" cap="none" normalizeH="0" baseline="0">
                <a:ln>
                  <a:noFill/>
                </a:ln>
                <a:solidFill>
                  <a:schemeClr val="accent1"/>
                </a:solidFill>
                <a:effectLst/>
                <a:latin typeface="Arial"/>
                <a:cs typeface="Arial"/>
              </a:rPr>
              <a:t> 2023;10(3):309-312. </a:t>
            </a:r>
            <a:endParaRPr lang="en-US" altLang="en-US" sz="1400" b="0" i="0" u="none" strike="noStrike" cap="none" normalizeH="0" baseline="0">
              <a:ln>
                <a:noFill/>
              </a:ln>
              <a:solidFill>
                <a:schemeClr val="accent1"/>
              </a:solidFill>
              <a:effectLst/>
              <a:latin typeface="Arial"/>
              <a:cs typeface="Arial"/>
            </a:endParaRPr>
          </a:p>
        </p:txBody>
      </p:sp>
      <p:sp>
        <p:nvSpPr>
          <p:cNvPr id="5" name="Title 1">
            <a:extLst>
              <a:ext uri="{FF2B5EF4-FFF2-40B4-BE49-F238E27FC236}">
                <a16:creationId xmlns:a16="http://schemas.microsoft.com/office/drawing/2014/main" id="{2DE36A59-B466-94F4-0FC3-060A12CF7B55}"/>
              </a:ext>
            </a:extLst>
          </p:cNvPr>
          <p:cNvSpPr>
            <a:spLocks noGrp="1"/>
          </p:cNvSpPr>
          <p:nvPr>
            <p:ph type="title"/>
          </p:nvPr>
        </p:nvSpPr>
        <p:spPr>
          <a:xfrm>
            <a:off x="838200" y="296218"/>
            <a:ext cx="10515600" cy="944387"/>
          </a:xfrm>
        </p:spPr>
        <p:txBody>
          <a:bodyPr/>
          <a:lstStyle/>
          <a:p>
            <a:pPr algn="ctr"/>
            <a:r>
              <a:rPr lang="en-US">
                <a:solidFill>
                  <a:schemeClr val="accent1"/>
                </a:solidFill>
              </a:rPr>
              <a:t>Additional References</a:t>
            </a:r>
          </a:p>
        </p:txBody>
      </p:sp>
    </p:spTree>
    <p:extLst>
      <p:ext uri="{BB962C8B-B14F-4D97-AF65-F5344CB8AC3E}">
        <p14:creationId xmlns:p14="http://schemas.microsoft.com/office/powerpoint/2010/main" val="422688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E796C-ABE1-CC1C-ADC9-59A4A88A3F19}"/>
            </a:ext>
          </a:extLst>
        </p:cNvPr>
        <p:cNvGrpSpPr/>
        <p:nvPr/>
      </p:nvGrpSpPr>
      <p:grpSpPr>
        <a:xfrm>
          <a:off x="0" y="0"/>
          <a:ext cx="0" cy="0"/>
          <a:chOff x="0" y="0"/>
          <a:chExt cx="0" cy="0"/>
        </a:xfrm>
      </p:grpSpPr>
      <p:pic>
        <p:nvPicPr>
          <p:cNvPr id="15" name="Picture 14" descr="A group of people looking at a diagram&#10;&#10;AI-generated content may be incorrect.">
            <a:extLst>
              <a:ext uri="{FF2B5EF4-FFF2-40B4-BE49-F238E27FC236}">
                <a16:creationId xmlns:a16="http://schemas.microsoft.com/office/drawing/2014/main" id="{7557D0E0-91D2-9D21-5914-893B3CDE42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76182" y="224972"/>
            <a:ext cx="3958264" cy="5914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34B4628B-7E62-0780-0451-62A98BC16F18}"/>
              </a:ext>
            </a:extLst>
          </p:cNvPr>
          <p:cNvSpPr>
            <a:spLocks noGrp="1"/>
          </p:cNvSpPr>
          <p:nvPr>
            <p:ph type="title"/>
          </p:nvPr>
        </p:nvSpPr>
        <p:spPr>
          <a:xfrm>
            <a:off x="673643" y="305639"/>
            <a:ext cx="4410976" cy="869648"/>
          </a:xfrm>
        </p:spPr>
        <p:txBody>
          <a:bodyPr>
            <a:noAutofit/>
          </a:bodyPr>
          <a:lstStyle/>
          <a:p>
            <a:r>
              <a:rPr lang="en-US" sz="2800" i="1">
                <a:solidFill>
                  <a:schemeClr val="accent1"/>
                </a:solidFill>
              </a:rPr>
              <a:t>Appendix: Research Summaries and Supporting Evidence</a:t>
            </a:r>
          </a:p>
        </p:txBody>
      </p:sp>
      <p:pic>
        <p:nvPicPr>
          <p:cNvPr id="3" name="Google Shape;1376;p145">
            <a:extLst>
              <a:ext uri="{FF2B5EF4-FFF2-40B4-BE49-F238E27FC236}">
                <a16:creationId xmlns:a16="http://schemas.microsoft.com/office/drawing/2014/main" id="{7C0C8F0B-C92A-1080-1E56-4F71D77D23D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00513" y="1436460"/>
            <a:ext cx="3786576" cy="4411849"/>
          </a:xfrm>
          <a:prstGeom prst="rect">
            <a:avLst/>
          </a:prstGeom>
          <a:noFill/>
          <a:ln>
            <a:noFill/>
          </a:ln>
        </p:spPr>
      </p:pic>
      <p:pic>
        <p:nvPicPr>
          <p:cNvPr id="5" name="Google Shape;1377;p145">
            <a:extLst>
              <a:ext uri="{FF2B5EF4-FFF2-40B4-BE49-F238E27FC236}">
                <a16:creationId xmlns:a16="http://schemas.microsoft.com/office/drawing/2014/main" id="{D766764F-0076-8508-8659-8E3570C7B82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045057" y="2033500"/>
            <a:ext cx="3661148" cy="4198749"/>
          </a:xfrm>
          <a:prstGeom prst="rect">
            <a:avLst/>
          </a:prstGeom>
          <a:noFill/>
          <a:ln>
            <a:noFill/>
          </a:ln>
        </p:spPr>
      </p:pic>
      <p:sp>
        <p:nvSpPr>
          <p:cNvPr id="9" name="TextBox 8">
            <a:extLst>
              <a:ext uri="{FF2B5EF4-FFF2-40B4-BE49-F238E27FC236}">
                <a16:creationId xmlns:a16="http://schemas.microsoft.com/office/drawing/2014/main" id="{0774AAB0-834A-A500-5985-EAB3A00C1F7D}"/>
              </a:ext>
            </a:extLst>
          </p:cNvPr>
          <p:cNvSpPr txBox="1"/>
          <p:nvPr/>
        </p:nvSpPr>
        <p:spPr>
          <a:xfrm>
            <a:off x="6617036" y="6460270"/>
            <a:ext cx="5551109" cy="276999"/>
          </a:xfrm>
          <a:prstGeom prst="rect">
            <a:avLst/>
          </a:prstGeom>
          <a:noFill/>
        </p:spPr>
        <p:txBody>
          <a:bodyPr wrap="square" lIns="91440" tIns="45720" rIns="91440" bIns="45720" anchor="t">
            <a:spAutoFit/>
          </a:bodyPr>
          <a:lstStyle/>
          <a:p>
            <a:pPr algn="r"/>
            <a:r>
              <a:rPr lang="en-US" sz="1200" u="sng" dirty="0">
                <a:solidFill>
                  <a:schemeClr val="bg1"/>
                </a:solidFill>
                <a:ea typeface="+mn-lt"/>
                <a:cs typeface="+mn-lt"/>
                <a:hlinkClick r:id="rId5">
                  <a:extLst>
                    <a:ext uri="{A12FA001-AC4F-418D-AE19-62706E023703}">
                      <ahyp:hlinkClr xmlns:ahyp="http://schemas.microsoft.com/office/drawing/2018/hyperlinkcolor" val="tx"/>
                    </a:ext>
                  </a:extLst>
                </a:hlinkClick>
              </a:rPr>
              <a:t>https://www.theschwartzcenter.org/research/evidence-in-action/</a:t>
            </a:r>
            <a:endParaRPr lang="en-US" u="sng" dirty="0">
              <a:solidFill>
                <a:schemeClr val="bg1"/>
              </a:solidFill>
              <a:ea typeface="+mn-lt"/>
              <a:cs typeface="+mn-lt"/>
            </a:endParaRPr>
          </a:p>
        </p:txBody>
      </p:sp>
    </p:spTree>
    <p:extLst>
      <p:ext uri="{BB962C8B-B14F-4D97-AF65-F5344CB8AC3E}">
        <p14:creationId xmlns:p14="http://schemas.microsoft.com/office/powerpoint/2010/main" val="408456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chwartz">
      <a:dk1>
        <a:srgbClr val="FFFFFF"/>
      </a:dk1>
      <a:lt1>
        <a:sysClr val="window" lastClr="FFFFFF"/>
      </a:lt1>
      <a:dk2>
        <a:srgbClr val="009BA7"/>
      </a:dk2>
      <a:lt2>
        <a:srgbClr val="77B3D7"/>
      </a:lt2>
      <a:accent1>
        <a:srgbClr val="003461"/>
      </a:accent1>
      <a:accent2>
        <a:srgbClr val="006FAE"/>
      </a:accent2>
      <a:accent3>
        <a:srgbClr val="A7DCDE"/>
      </a:accent3>
      <a:accent4>
        <a:srgbClr val="67C7C5"/>
      </a:accent4>
      <a:accent5>
        <a:srgbClr val="3D85C6"/>
      </a:accent5>
      <a:accent6>
        <a:srgbClr val="00BCCC"/>
      </a:accent6>
      <a:hlink>
        <a:srgbClr val="003461"/>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1D9D9"/>
        </a:solidFill>
        <a:ln>
          <a:noFill/>
        </a:ln>
      </a:spPr>
      <a:bodyPr wrap="square" rtlCol="0" anchor="ctr">
        <a:noAutofit/>
      </a:bodyPr>
      <a:lstStyle>
        <a:defPPr algn="ctr">
          <a:defRPr sz="24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Office Theme">
  <a:themeElements>
    <a:clrScheme name="Schwartz">
      <a:dk1>
        <a:srgbClr val="003461"/>
      </a:dk1>
      <a:lt1>
        <a:srgbClr val="FFFFFF"/>
      </a:lt1>
      <a:dk2>
        <a:srgbClr val="003461"/>
      </a:dk2>
      <a:lt2>
        <a:srgbClr val="FFFFFF"/>
      </a:lt2>
      <a:accent1>
        <a:srgbClr val="003461"/>
      </a:accent1>
      <a:accent2>
        <a:srgbClr val="009BA7"/>
      </a:accent2>
      <a:accent3>
        <a:srgbClr val="006FAE"/>
      </a:accent3>
      <a:accent4>
        <a:srgbClr val="00BCCC"/>
      </a:accent4>
      <a:accent5>
        <a:srgbClr val="77B3D7"/>
      </a:accent5>
      <a:accent6>
        <a:srgbClr val="A7DCDE"/>
      </a:accent6>
      <a:hlink>
        <a:srgbClr val="003461"/>
      </a:hlink>
      <a:folHlink>
        <a:srgbClr val="006F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1873</TotalTime>
  <Words>3870</Words>
  <Application>Microsoft Office PowerPoint</Application>
  <PresentationFormat>Widescreen</PresentationFormat>
  <Paragraphs>449</Paragraphs>
  <Slides>49</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49</vt:i4>
      </vt:variant>
    </vt:vector>
  </HeadingPairs>
  <TitlesOfParts>
    <vt:vector size="56" baseType="lpstr">
      <vt:lpstr>Arial</vt:lpstr>
      <vt:lpstr>Arial MT Pro Bold</vt:lpstr>
      <vt:lpstr>BlinkMacSystemFont</vt:lpstr>
      <vt:lpstr>Calibri</vt:lpstr>
      <vt:lpstr>Quattrocento Sans</vt:lpstr>
      <vt:lpstr>Office Theme</vt:lpstr>
      <vt:lpstr>8_Office Theme</vt:lpstr>
      <vt:lpstr>PowerPoint Presentation</vt:lpstr>
      <vt:lpstr>PowerPoint Presentation</vt:lpstr>
      <vt:lpstr>About the  Schwartz Center</vt:lpstr>
      <vt:lpstr>Our Work</vt:lpstr>
      <vt:lpstr>PowerPoint Presentation</vt:lpstr>
      <vt:lpstr>The Strategic Imperative</vt:lpstr>
      <vt:lpstr>Workforce Instability is  Eroding Health System  Performance</vt:lpstr>
      <vt:lpstr>PowerPoint Presentation</vt:lpstr>
      <vt:lpstr>Connect the Schwartz Rounds Program to Local Strategic Priorities </vt:lpstr>
      <vt:lpstr>PowerPoint Presentation</vt:lpstr>
      <vt:lpstr>Linkages between  Compassion  Burnout  Patient Safety</vt:lpstr>
      <vt:lpstr>The Evidence-Based Solution</vt:lpstr>
      <vt:lpstr>PowerPoint Presentation</vt:lpstr>
      <vt:lpstr>PowerPoint Presentation</vt:lpstr>
      <vt:lpstr>Schwartz Rounds Sessions Help Staff Provide More Compassionate Patient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Impact</vt:lpstr>
      <vt:lpstr>Healthcare Organizations  We Support</vt:lpstr>
      <vt:lpstr>The Case for Adoption NOW</vt:lpstr>
      <vt:lpstr>How Will the Schwartz Rounds Program  Benefit Our Organization?</vt:lpstr>
      <vt:lpstr>The Business Case: Reduced Costs and Stronger Performance</vt:lpstr>
      <vt:lpstr>The Case for Compassion: A Strong Return on Investment</vt:lpstr>
      <vt:lpstr>The Schwartz Rounds Program An Investment in Our Future</vt:lpstr>
      <vt:lpstr>Success Stories</vt:lpstr>
      <vt:lpstr>Success Stories</vt:lpstr>
      <vt:lpstr>Success Stories</vt:lpstr>
      <vt:lpstr>Success Stories</vt:lpstr>
      <vt:lpstr>Success Stories</vt:lpstr>
      <vt:lpstr>Success Stories</vt:lpstr>
      <vt:lpstr>Success Stories</vt:lpstr>
      <vt:lpstr>Success Stories</vt:lpstr>
      <vt:lpstr>Adoption Pathway</vt:lpstr>
      <vt:lpstr>PowerPoint Presentation</vt:lpstr>
      <vt:lpstr>PowerPoint Presentation</vt:lpstr>
      <vt:lpstr>PowerPoint Presentation</vt:lpstr>
      <vt:lpstr>PowerPoint Presentation</vt:lpstr>
      <vt:lpstr>Invest in Compassion Today</vt:lpstr>
      <vt:lpstr>Placeholder  Thank You / Questions?</vt:lpstr>
      <vt:lpstr>Appendix</vt:lpstr>
      <vt:lpstr>PowerPoint Presentation</vt:lpstr>
      <vt:lpstr>References</vt:lpstr>
      <vt:lpstr>Additional References</vt:lpstr>
      <vt:lpstr>Appendix: Research Summaries and Supporting Evidence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Muench</dc:creator>
  <cp:lastModifiedBy>Parks, Christina</cp:lastModifiedBy>
  <cp:revision>201</cp:revision>
  <cp:lastPrinted>2026-05-14T11:59:01Z</cp:lastPrinted>
  <dcterms:created xsi:type="dcterms:W3CDTF">2020-07-29T17:39:14Z</dcterms:created>
  <dcterms:modified xsi:type="dcterms:W3CDTF">2026-08-13T19:00:40Z</dcterms:modified>
</cp:coreProperties>
</file>