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23"/>
  </p:notesMasterIdLst>
  <p:handoutMasterIdLst>
    <p:handoutMasterId r:id="rId24"/>
  </p:handoutMasterIdLst>
  <p:sldIdLst>
    <p:sldId id="256" r:id="rId2"/>
    <p:sldId id="545" r:id="rId3"/>
    <p:sldId id="260" r:id="rId4"/>
    <p:sldId id="546" r:id="rId5"/>
    <p:sldId id="265" r:id="rId6"/>
    <p:sldId id="262" r:id="rId7"/>
    <p:sldId id="267" r:id="rId8"/>
    <p:sldId id="266" r:id="rId9"/>
    <p:sldId id="2140754728" r:id="rId10"/>
    <p:sldId id="268" r:id="rId11"/>
    <p:sldId id="2140754729" r:id="rId12"/>
    <p:sldId id="275" r:id="rId13"/>
    <p:sldId id="271" r:id="rId14"/>
    <p:sldId id="2140754726" r:id="rId15"/>
    <p:sldId id="2147471915" r:id="rId16"/>
    <p:sldId id="2147471916" r:id="rId17"/>
    <p:sldId id="2147471922" r:id="rId18"/>
    <p:sldId id="2147471918" r:id="rId19"/>
    <p:sldId id="2147471919" r:id="rId20"/>
    <p:sldId id="2147471920" r:id="rId21"/>
    <p:sldId id="2147471914" r:id="rId2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B8608E-CA2E-F639-B5D7-7562E7060CBA}" name="Moran Macaleese, Jessica" initials="JM" userId="S::jmacaleese@theschwartzcenter.org::3679c495-d1f8-4584-a578-1160a78417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563"/>
    <a:srgbClr val="0D87CB"/>
    <a:srgbClr val="91D9D9"/>
    <a:srgbClr val="016FAC"/>
    <a:srgbClr val="009BA8"/>
    <a:srgbClr val="60C0C3"/>
    <a:srgbClr val="F6A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60896" autoAdjust="0"/>
  </p:normalViewPr>
  <p:slideViewPr>
    <p:cSldViewPr snapToGrid="0" snapToObjects="1">
      <p:cViewPr varScale="1">
        <p:scale>
          <a:sx n="111" d="100"/>
          <a:sy n="111" d="100"/>
        </p:scale>
        <p:origin x="59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25" d="100"/>
          <a:sy n="125" d="100"/>
        </p:scale>
        <p:origin x="3012" y="-11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DA6F47-E267-EA4D-ACE8-FAF2ED165A85}"/>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B131FA40-6E6E-C443-ABC1-C56D4E7CE10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7956454-F326-0F46-85E4-A6A906D8174C}" type="datetimeFigureOut">
              <a:rPr lang="en-US" smtClean="0"/>
              <a:t>7/1/2025</a:t>
            </a:fld>
            <a:endParaRPr lang="en-US"/>
          </a:p>
        </p:txBody>
      </p:sp>
      <p:sp>
        <p:nvSpPr>
          <p:cNvPr id="4" name="Footer Placeholder 3">
            <a:extLst>
              <a:ext uri="{FF2B5EF4-FFF2-40B4-BE49-F238E27FC236}">
                <a16:creationId xmlns:a16="http://schemas.microsoft.com/office/drawing/2014/main" id="{6519B9D6-E380-E641-8E40-45E00736D204}"/>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245893-D5F9-D74B-AE86-24732F776AA9}"/>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E3664DB-EF2F-6B47-B2CF-6B0B9954434C}" type="slidenum">
              <a:rPr lang="en-US" smtClean="0"/>
              <a:t>‹#›</a:t>
            </a:fld>
            <a:endParaRPr lang="en-US"/>
          </a:p>
        </p:txBody>
      </p:sp>
    </p:spTree>
    <p:extLst>
      <p:ext uri="{BB962C8B-B14F-4D97-AF65-F5344CB8AC3E}">
        <p14:creationId xmlns:p14="http://schemas.microsoft.com/office/powerpoint/2010/main" val="2510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C50A0BC-1802-4ACD-A6FA-413E6528453B}" type="datetimeFigureOut">
              <a:rPr lang="en-US" smtClean="0"/>
              <a:t>7/1/2025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1A88A4E-7154-4559-B787-0D00303E2571}" type="slidenum">
              <a:rPr lang="en-US" smtClean="0"/>
              <a:t>‹#›</a:t>
            </a:fld>
            <a:endParaRPr lang="en-US"/>
          </a:p>
        </p:txBody>
      </p:sp>
    </p:spTree>
    <p:extLst>
      <p:ext uri="{BB962C8B-B14F-4D97-AF65-F5344CB8AC3E}">
        <p14:creationId xmlns:p14="http://schemas.microsoft.com/office/powerpoint/2010/main" val="74330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1</a:t>
            </a:fld>
            <a:endParaRPr lang="en-US"/>
          </a:p>
        </p:txBody>
      </p:sp>
    </p:spTree>
    <p:extLst>
      <p:ext uri="{BB962C8B-B14F-4D97-AF65-F5344CB8AC3E}">
        <p14:creationId xmlns:p14="http://schemas.microsoft.com/office/powerpoint/2010/main" val="357757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lvl="1"/>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10</a:t>
            </a:fld>
            <a:endParaRPr lang="en-US"/>
          </a:p>
        </p:txBody>
      </p:sp>
    </p:spTree>
    <p:extLst>
      <p:ext uri="{BB962C8B-B14F-4D97-AF65-F5344CB8AC3E}">
        <p14:creationId xmlns:p14="http://schemas.microsoft.com/office/powerpoint/2010/main" val="265698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11</a:t>
            </a:fld>
            <a:endParaRPr lang="en-US"/>
          </a:p>
        </p:txBody>
      </p:sp>
    </p:spTree>
    <p:extLst>
      <p:ext uri="{BB962C8B-B14F-4D97-AF65-F5344CB8AC3E}">
        <p14:creationId xmlns:p14="http://schemas.microsoft.com/office/powerpoint/2010/main" val="239221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shift our focus from how and from whom we raise funds, to what happens at the end of that process — thanking the donors who choose to give.</a:t>
            </a:r>
          </a:p>
          <a:p>
            <a:endParaRPr lang="en-US" dirty="0"/>
          </a:p>
          <a:p>
            <a:r>
              <a:rPr lang="en-US" dirty="0"/>
              <a:t>It’s important to know that the Schwartz Center is a highly-regarded brand in healthcare</a:t>
            </a:r>
          </a:p>
          <a:p>
            <a:pPr marL="176679" indent="-176679">
              <a:buFont typeface="Arial" panose="020B0604020202020204" pitchFamily="34" charset="0"/>
              <a:buChar char="•"/>
            </a:pPr>
            <a:r>
              <a:rPr lang="en-US" dirty="0"/>
              <a:t>Donors like knowing they’re affiliated with your local institution, but also an internationally recognized organization like the Schwartz Center. Our broad membership reach and 30 years of experience will be a compelling reason for donors to support the program. </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There are many ways to creatively thank donors who support the program at your hospital</a:t>
            </a:r>
          </a:p>
          <a:p>
            <a:pPr marL="647824" lvl="1" indent="-176679">
              <a:buFont typeface="Arial" panose="020B0604020202020204" pitchFamily="34" charset="0"/>
              <a:buChar char="•"/>
            </a:pPr>
            <a:r>
              <a:rPr lang="en-US" dirty="0"/>
              <a:t>Use the Schwartz Center brand on all materials saying “The Schwartz Rounds program is made possible by a generous donation from…”</a:t>
            </a:r>
          </a:p>
          <a:p>
            <a:pPr marL="647824" lvl="1" indent="-176679">
              <a:buFont typeface="Arial" panose="020B0604020202020204" pitchFamily="34" charset="0"/>
              <a:buChar char="•"/>
            </a:pPr>
            <a:r>
              <a:rPr lang="en-US" dirty="0"/>
              <a:t>Set tent cards on the food and materials table. </a:t>
            </a:r>
          </a:p>
          <a:p>
            <a:pPr marL="647824" lvl="1" indent="-176679">
              <a:buFont typeface="Arial" panose="020B0604020202020204" pitchFamily="34" charset="0"/>
              <a:buChar char="•"/>
            </a:pPr>
            <a:r>
              <a:rPr lang="en-US" dirty="0"/>
              <a:t>Make announcements at the beginning of Schwartz Rounds sessions. Remember, some donors like to remain anonymous, but others love your institution and are motivated to give by public recognition, particularly businesses looking to increase visibility.</a:t>
            </a:r>
          </a:p>
          <a:p>
            <a:pPr marL="647824" lvl="1" indent="-176679">
              <a:buFont typeface="Arial" panose="020B0604020202020204" pitchFamily="34" charset="0"/>
              <a:buChar char="•"/>
            </a:pPr>
            <a:r>
              <a:rPr lang="en-US" sz="1900" kern="100" dirty="0">
                <a:latin typeface="Aptos" panose="020B0004020202020204" pitchFamily="34" charset="0"/>
                <a:ea typeface="Aptos" panose="020B0004020202020204" pitchFamily="34" charset="0"/>
                <a:cs typeface="Times New Roman" panose="02020603050405020304" pitchFamily="18" charset="0"/>
              </a:rPr>
              <a:t>At one of our Schwartz Rounds sites, a staff member added a simple graphic to her email signature — thanking the hospital foundation for support and promoting awareness of the Schwartz Rounds program. It’s a great example of how a small gesture can make a meaningful impact.</a:t>
            </a:r>
          </a:p>
          <a:p>
            <a:endParaRPr lang="en-US" dirty="0"/>
          </a:p>
          <a:p>
            <a:r>
              <a:rPr lang="en-US" dirty="0"/>
              <a:t>Remember, recognition is free, offer it abundantly! This can be done whether your Schwartz Rounds sessions are live, hybrid or virtual.</a:t>
            </a:r>
          </a:p>
        </p:txBody>
      </p:sp>
      <p:sp>
        <p:nvSpPr>
          <p:cNvPr id="4" name="Slide Number Placeholder 3"/>
          <p:cNvSpPr>
            <a:spLocks noGrp="1"/>
          </p:cNvSpPr>
          <p:nvPr>
            <p:ph type="sldNum" sz="quarter" idx="10"/>
          </p:nvPr>
        </p:nvSpPr>
        <p:spPr/>
        <p:txBody>
          <a:bodyPr/>
          <a:lstStyle/>
          <a:p>
            <a:fld id="{2631F247-3FDB-40FF-B9FE-E46CE4ECB1EE}" type="slidenum">
              <a:rPr lang="en-US" smtClean="0"/>
              <a:t>12</a:t>
            </a:fld>
            <a:endParaRPr lang="en-US"/>
          </a:p>
        </p:txBody>
      </p:sp>
    </p:spTree>
    <p:extLst>
      <p:ext uri="{BB962C8B-B14F-4D97-AF65-F5344CB8AC3E}">
        <p14:creationId xmlns:p14="http://schemas.microsoft.com/office/powerpoint/2010/main" val="1810345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7824" lvl="1"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13</a:t>
            </a:fld>
            <a:endParaRPr lang="en-US"/>
          </a:p>
        </p:txBody>
      </p:sp>
    </p:spTree>
    <p:extLst>
      <p:ext uri="{BB962C8B-B14F-4D97-AF65-F5344CB8AC3E}">
        <p14:creationId xmlns:p14="http://schemas.microsoft.com/office/powerpoint/2010/main" val="262206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E63DE-4BC6-422F-B74D-C2ED10A4F104}" type="slidenum">
              <a:rPr lang="en-US" smtClean="0"/>
              <a:t>14</a:t>
            </a:fld>
            <a:endParaRPr lang="en-US"/>
          </a:p>
        </p:txBody>
      </p:sp>
    </p:spTree>
    <p:extLst>
      <p:ext uri="{BB962C8B-B14F-4D97-AF65-F5344CB8AC3E}">
        <p14:creationId xmlns:p14="http://schemas.microsoft.com/office/powerpoint/2010/main" val="416519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15</a:t>
            </a:fld>
            <a:endParaRPr lang="en-US"/>
          </a:p>
        </p:txBody>
      </p:sp>
    </p:spTree>
    <p:extLst>
      <p:ext uri="{BB962C8B-B14F-4D97-AF65-F5344CB8AC3E}">
        <p14:creationId xmlns:p14="http://schemas.microsoft.com/office/powerpoint/2010/main" val="3946097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0641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95092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900" dirty="0">
              <a:solidFill>
                <a:srgbClr val="000000"/>
              </a:solidFill>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060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3526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2</a:t>
            </a:fld>
            <a:endParaRPr lang="en-US"/>
          </a:p>
        </p:txBody>
      </p:sp>
    </p:spTree>
    <p:extLst>
      <p:ext uri="{BB962C8B-B14F-4D97-AF65-F5344CB8AC3E}">
        <p14:creationId xmlns:p14="http://schemas.microsoft.com/office/powerpoint/2010/main" val="2770132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76D7923-5335-436F-99BB-8E5BF4614CA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1131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88A4E-7154-4559-B787-0D00303E2571}" type="slidenum">
              <a:rPr lang="en-US" smtClean="0"/>
              <a:t>21</a:t>
            </a:fld>
            <a:endParaRPr lang="en-US"/>
          </a:p>
        </p:txBody>
      </p:sp>
    </p:spTree>
    <p:extLst>
      <p:ext uri="{BB962C8B-B14F-4D97-AF65-F5344CB8AC3E}">
        <p14:creationId xmlns:p14="http://schemas.microsoft.com/office/powerpoint/2010/main" val="321605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arenR"/>
            </a:pPr>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3</a:t>
            </a:fld>
            <a:endParaRPr lang="en-US"/>
          </a:p>
        </p:txBody>
      </p:sp>
    </p:spTree>
    <p:extLst>
      <p:ext uri="{BB962C8B-B14F-4D97-AF65-F5344CB8AC3E}">
        <p14:creationId xmlns:p14="http://schemas.microsoft.com/office/powerpoint/2010/main" val="331336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4</a:t>
            </a:fld>
            <a:endParaRPr lang="en-US"/>
          </a:p>
        </p:txBody>
      </p:sp>
    </p:spTree>
    <p:extLst>
      <p:ext uri="{BB962C8B-B14F-4D97-AF65-F5344CB8AC3E}">
        <p14:creationId xmlns:p14="http://schemas.microsoft.com/office/powerpoint/2010/main" val="177553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5</a:t>
            </a:fld>
            <a:endParaRPr lang="en-US"/>
          </a:p>
        </p:txBody>
      </p:sp>
    </p:spTree>
    <p:extLst>
      <p:ext uri="{BB962C8B-B14F-4D97-AF65-F5344CB8AC3E}">
        <p14:creationId xmlns:p14="http://schemas.microsoft.com/office/powerpoint/2010/main" val="306438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6</a:t>
            </a:fld>
            <a:endParaRPr lang="en-US"/>
          </a:p>
        </p:txBody>
      </p:sp>
    </p:spTree>
    <p:extLst>
      <p:ext uri="{BB962C8B-B14F-4D97-AF65-F5344CB8AC3E}">
        <p14:creationId xmlns:p14="http://schemas.microsoft.com/office/powerpoint/2010/main" val="380197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655638"/>
            <a:ext cx="5727700" cy="3222625"/>
          </a:xfrm>
        </p:spPr>
      </p:sp>
      <p:sp>
        <p:nvSpPr>
          <p:cNvPr id="3" name="Notes Placeholder 2"/>
          <p:cNvSpPr>
            <a:spLocks noGrp="1"/>
          </p:cNvSpPr>
          <p:nvPr>
            <p:ph type="body" idx="1"/>
          </p:nvPr>
        </p:nvSpPr>
        <p:spPr>
          <a:xfrm>
            <a:off x="726031" y="4102494"/>
            <a:ext cx="5808246" cy="5342032"/>
          </a:xfrm>
        </p:spPr>
        <p:txBody>
          <a:bodyPr/>
          <a:lstStyle/>
          <a:p>
            <a:pPr>
              <a:lnSpc>
                <a:spcPct val="107000"/>
              </a:lnSpc>
              <a:spcAft>
                <a:spcPts val="824"/>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31F247-3FDB-40FF-B9FE-E46CE4ECB1EE}" type="slidenum">
              <a:rPr lang="en-US" smtClean="0"/>
              <a:t>7</a:t>
            </a:fld>
            <a:endParaRPr lang="en-US" dirty="0"/>
          </a:p>
        </p:txBody>
      </p:sp>
    </p:spTree>
    <p:extLst>
      <p:ext uri="{BB962C8B-B14F-4D97-AF65-F5344CB8AC3E}">
        <p14:creationId xmlns:p14="http://schemas.microsoft.com/office/powerpoint/2010/main" val="95386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endParaRPr lang="en-US" dirty="0"/>
          </a:p>
        </p:txBody>
      </p:sp>
      <p:sp>
        <p:nvSpPr>
          <p:cNvPr id="4" name="Slide Number Placeholder 3"/>
          <p:cNvSpPr>
            <a:spLocks noGrp="1"/>
          </p:cNvSpPr>
          <p:nvPr>
            <p:ph type="sldNum" sz="quarter" idx="5"/>
          </p:nvPr>
        </p:nvSpPr>
        <p:spPr/>
        <p:txBody>
          <a:bodyPr/>
          <a:lstStyle/>
          <a:p>
            <a:fld id="{F1A88A4E-7154-4559-B787-0D00303E2571}" type="slidenum">
              <a:rPr lang="en-US" smtClean="0"/>
              <a:t>8</a:t>
            </a:fld>
            <a:endParaRPr lang="en-US"/>
          </a:p>
        </p:txBody>
      </p:sp>
    </p:spTree>
    <p:extLst>
      <p:ext uri="{BB962C8B-B14F-4D97-AF65-F5344CB8AC3E}">
        <p14:creationId xmlns:p14="http://schemas.microsoft.com/office/powerpoint/2010/main" val="95527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1050" y="655638"/>
            <a:ext cx="5727700" cy="3222625"/>
          </a:xfrm>
        </p:spPr>
      </p:sp>
      <p:sp>
        <p:nvSpPr>
          <p:cNvPr id="3" name="Notes Placeholder 2"/>
          <p:cNvSpPr>
            <a:spLocks noGrp="1"/>
          </p:cNvSpPr>
          <p:nvPr>
            <p:ph type="body" idx="1"/>
          </p:nvPr>
        </p:nvSpPr>
        <p:spPr>
          <a:xfrm>
            <a:off x="726031" y="4102494"/>
            <a:ext cx="5808246" cy="5342032"/>
          </a:xfrm>
        </p:spPr>
        <p:txBody>
          <a:bodyPr/>
          <a:lstStyle/>
          <a:p>
            <a:pPr indent="-270899" defTabSz="942289">
              <a:lnSpc>
                <a:spcPts val="2874"/>
              </a:lnSpc>
            </a:pPr>
            <a:endParaRPr lang="en-US" sz="1100" dirty="0"/>
          </a:p>
        </p:txBody>
      </p:sp>
      <p:sp>
        <p:nvSpPr>
          <p:cNvPr id="4" name="Slide Number Placeholder 3"/>
          <p:cNvSpPr>
            <a:spLocks noGrp="1"/>
          </p:cNvSpPr>
          <p:nvPr>
            <p:ph type="sldNum" sz="quarter" idx="10"/>
          </p:nvPr>
        </p:nvSpPr>
        <p:spPr/>
        <p:txBody>
          <a:bodyPr/>
          <a:lstStyle/>
          <a:p>
            <a:fld id="{2631F247-3FDB-40FF-B9FE-E46CE4ECB1EE}" type="slidenum">
              <a:rPr lang="en-US" smtClean="0"/>
              <a:t>9</a:t>
            </a:fld>
            <a:endParaRPr lang="en-US" dirty="0"/>
          </a:p>
        </p:txBody>
      </p:sp>
    </p:spTree>
    <p:extLst>
      <p:ext uri="{BB962C8B-B14F-4D97-AF65-F5344CB8AC3E}">
        <p14:creationId xmlns:p14="http://schemas.microsoft.com/office/powerpoint/2010/main" val="1908436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descr="Two people smiling for the camera&#10;&#10;Description automatically generated">
            <a:extLst>
              <a:ext uri="{FF2B5EF4-FFF2-40B4-BE49-F238E27FC236}">
                <a16:creationId xmlns:a16="http://schemas.microsoft.com/office/drawing/2014/main" id="{2D487D63-FF6F-D546-A4A9-887BDF3DD16D}"/>
              </a:ext>
            </a:extLst>
          </p:cNvPr>
          <p:cNvPicPr>
            <a:picLocks noChangeAspect="1"/>
          </p:cNvPicPr>
          <p:nvPr userDrawn="1"/>
        </p:nvPicPr>
        <p:blipFill rotWithShape="1">
          <a:blip r:embed="rId2"/>
          <a:srcRect t="10608" b="14392"/>
          <a:stretch/>
        </p:blipFill>
        <p:spPr>
          <a:xfrm>
            <a:off x="0" y="0"/>
            <a:ext cx="12192000" cy="6858000"/>
          </a:xfrm>
          <a:prstGeom prst="rect">
            <a:avLst/>
          </a:prstGeom>
        </p:spPr>
      </p:pic>
      <p:sp>
        <p:nvSpPr>
          <p:cNvPr id="2" name="Title 1"/>
          <p:cNvSpPr>
            <a:spLocks noGrp="1"/>
          </p:cNvSpPr>
          <p:nvPr>
            <p:ph type="ctrTitle"/>
          </p:nvPr>
        </p:nvSpPr>
        <p:spPr>
          <a:xfrm>
            <a:off x="393895" y="1122362"/>
            <a:ext cx="5022167" cy="2944825"/>
          </a:xfrm>
        </p:spPr>
        <p:txBody>
          <a:bodyPr anchor="b">
            <a:normAutofit/>
          </a:bodyPr>
          <a:lstStyle>
            <a:lvl1pPr algn="l">
              <a:defRPr sz="48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93895" y="4361668"/>
            <a:ext cx="5022167" cy="82788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834CC8A-3DFF-8446-861F-9113EB8EAD1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6A0E-B4D9-2B45-91CB-9F1A2EB5417D}" type="slidenum">
              <a:rPr lang="en-US" smtClean="0"/>
              <a:t>‹#›</a:t>
            </a:fld>
            <a:endParaRPr lang="en-US"/>
          </a:p>
        </p:txBody>
      </p:sp>
      <p:pic>
        <p:nvPicPr>
          <p:cNvPr id="8" name="Picture 7" descr="A picture containing object, clock&#10;&#10;Description automatically generated">
            <a:extLst>
              <a:ext uri="{FF2B5EF4-FFF2-40B4-BE49-F238E27FC236}">
                <a16:creationId xmlns:a16="http://schemas.microsoft.com/office/drawing/2014/main" id="{5B7AB147-89F4-4742-A69F-9B6D9915AB54}"/>
              </a:ext>
            </a:extLst>
          </p:cNvPr>
          <p:cNvPicPr>
            <a:picLocks noChangeAspect="1"/>
          </p:cNvPicPr>
          <p:nvPr userDrawn="1"/>
        </p:nvPicPr>
        <p:blipFill>
          <a:blip r:embed="rId3"/>
          <a:stretch>
            <a:fillRect/>
          </a:stretch>
        </p:blipFill>
        <p:spPr>
          <a:xfrm>
            <a:off x="393895" y="457200"/>
            <a:ext cx="4733013" cy="665162"/>
          </a:xfrm>
          <a:prstGeom prst="rect">
            <a:avLst/>
          </a:prstGeom>
        </p:spPr>
      </p:pic>
    </p:spTree>
    <p:extLst>
      <p:ext uri="{BB962C8B-B14F-4D97-AF65-F5344CB8AC3E}">
        <p14:creationId xmlns:p14="http://schemas.microsoft.com/office/powerpoint/2010/main" val="323682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8294" y="1888714"/>
            <a:ext cx="4946226" cy="3617490"/>
          </a:xfrm>
        </p:spPr>
        <p:txBody>
          <a:bodyPr/>
          <a:lstStyle>
            <a:lvl1pPr>
              <a:defRPr sz="2400" b="1">
                <a:solidFill>
                  <a:srgbClr val="016FAC"/>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34CC8A-3DFF-8446-861F-9113EB8EAD1C}"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96A0E-B4D9-2B45-91CB-9F1A2EB5417D}" type="slidenum">
              <a:rPr lang="en-US" smtClean="0"/>
              <a:t>‹#›</a:t>
            </a:fld>
            <a:endParaRPr lang="en-US"/>
          </a:p>
        </p:txBody>
      </p:sp>
      <p:sp>
        <p:nvSpPr>
          <p:cNvPr id="2" name="Title 1"/>
          <p:cNvSpPr>
            <a:spLocks noGrp="1"/>
          </p:cNvSpPr>
          <p:nvPr>
            <p:ph type="title"/>
          </p:nvPr>
        </p:nvSpPr>
        <p:spPr>
          <a:xfrm>
            <a:off x="582507" y="232094"/>
            <a:ext cx="11026987" cy="1066620"/>
          </a:xfrm>
        </p:spPr>
        <p:txBody>
          <a:bodyPr>
            <a:normAutofit/>
          </a:bodyPr>
          <a:lstStyle>
            <a:lvl1pPr algn="ctr">
              <a:defRPr sz="3600" b="1">
                <a:solidFill>
                  <a:schemeClr val="tx2"/>
                </a:solidFill>
              </a:defRPr>
            </a:lvl1pPr>
          </a:lstStyle>
          <a:p>
            <a:r>
              <a:rPr lang="en-US" dirty="0"/>
              <a:t>Click to edit Master title style</a:t>
            </a:r>
          </a:p>
        </p:txBody>
      </p:sp>
      <p:sp>
        <p:nvSpPr>
          <p:cNvPr id="13" name="Content Placeholder 2">
            <a:extLst>
              <a:ext uri="{FF2B5EF4-FFF2-40B4-BE49-F238E27FC236}">
                <a16:creationId xmlns:a16="http://schemas.microsoft.com/office/drawing/2014/main" id="{B340108B-A708-C045-9205-04FB8C8514B4}"/>
              </a:ext>
            </a:extLst>
          </p:cNvPr>
          <p:cNvSpPr>
            <a:spLocks noGrp="1"/>
          </p:cNvSpPr>
          <p:nvPr>
            <p:ph sz="half" idx="13"/>
          </p:nvPr>
        </p:nvSpPr>
        <p:spPr>
          <a:xfrm>
            <a:off x="6407574" y="1888713"/>
            <a:ext cx="4946226" cy="3614409"/>
          </a:xfrm>
        </p:spPr>
        <p:txBody>
          <a:bodyPr/>
          <a:lstStyle>
            <a:lvl1pPr>
              <a:defRPr sz="2400" b="1">
                <a:solidFill>
                  <a:srgbClr val="003563"/>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8CA1513-C2BF-A14D-8FEE-024EC0F44F28}"/>
              </a:ext>
            </a:extLst>
          </p:cNvPr>
          <p:cNvSpPr/>
          <p:nvPr userDrawn="1"/>
        </p:nvSpPr>
        <p:spPr>
          <a:xfrm>
            <a:off x="530859" y="1755228"/>
            <a:ext cx="5365443" cy="3942119"/>
          </a:xfrm>
          <a:prstGeom prst="rect">
            <a:avLst/>
          </a:prstGeom>
          <a:noFill/>
          <a:ln w="38100">
            <a:solidFill>
              <a:srgbClr val="016F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DE7DC2-302C-5E4A-9E02-A590F6086D8E}"/>
              </a:ext>
            </a:extLst>
          </p:cNvPr>
          <p:cNvSpPr/>
          <p:nvPr userDrawn="1"/>
        </p:nvSpPr>
        <p:spPr>
          <a:xfrm>
            <a:off x="6200139" y="1755228"/>
            <a:ext cx="5365443" cy="3921272"/>
          </a:xfrm>
          <a:prstGeom prst="rect">
            <a:avLst/>
          </a:prstGeom>
          <a:noFill/>
          <a:ln w="38100">
            <a:solidFill>
              <a:srgbClr val="003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F6AAA0A2-B3B9-D740-9172-FC214A06BF6F}"/>
              </a:ext>
            </a:extLst>
          </p:cNvPr>
          <p:cNvPicPr>
            <a:picLocks noChangeAspect="1"/>
          </p:cNvPicPr>
          <p:nvPr userDrawn="1"/>
        </p:nvPicPr>
        <p:blipFill>
          <a:blip r:embed="rId2">
            <a:alphaModFix amt="35000"/>
          </a:blip>
          <a:stretch>
            <a:fillRect/>
          </a:stretch>
        </p:blipFill>
        <p:spPr>
          <a:xfrm>
            <a:off x="-50799" y="-60326"/>
            <a:ext cx="2037716" cy="2037716"/>
          </a:xfrm>
          <a:prstGeom prst="rect">
            <a:avLst/>
          </a:prstGeom>
        </p:spPr>
      </p:pic>
      <p:pic>
        <p:nvPicPr>
          <p:cNvPr id="15" name="Picture 14">
            <a:extLst>
              <a:ext uri="{FF2B5EF4-FFF2-40B4-BE49-F238E27FC236}">
                <a16:creationId xmlns:a16="http://schemas.microsoft.com/office/drawing/2014/main" id="{8DEA186E-1CF5-5940-ACE2-4252196A337C}"/>
              </a:ext>
            </a:extLst>
          </p:cNvPr>
          <p:cNvPicPr>
            <a:picLocks noChangeAspect="1"/>
          </p:cNvPicPr>
          <p:nvPr userDrawn="1"/>
        </p:nvPicPr>
        <p:blipFill>
          <a:blip r:embed="rId3"/>
          <a:srcRect/>
          <a:stretch/>
        </p:blipFill>
        <p:spPr>
          <a:xfrm>
            <a:off x="-40799" y="6402573"/>
            <a:ext cx="12269889" cy="497427"/>
          </a:xfrm>
          <a:prstGeom prst="rect">
            <a:avLst/>
          </a:prstGeom>
        </p:spPr>
      </p:pic>
    </p:spTree>
    <p:extLst>
      <p:ext uri="{BB962C8B-B14F-4D97-AF65-F5344CB8AC3E}">
        <p14:creationId xmlns:p14="http://schemas.microsoft.com/office/powerpoint/2010/main" val="143548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7" descr="A picture containing fish&#10;&#10;Description automatically generated">
            <a:extLst>
              <a:ext uri="{FF2B5EF4-FFF2-40B4-BE49-F238E27FC236}">
                <a16:creationId xmlns:a16="http://schemas.microsoft.com/office/drawing/2014/main" id="{B0EB6290-49EF-1947-AD4B-93D869F97E62}"/>
              </a:ext>
            </a:extLst>
          </p:cNvPr>
          <p:cNvPicPr>
            <a:picLocks noChangeAspect="1"/>
          </p:cNvPicPr>
          <p:nvPr userDrawn="1"/>
        </p:nvPicPr>
        <p:blipFill>
          <a:blip r:embed="rId2"/>
          <a:stretch>
            <a:fillRect/>
          </a:stretch>
        </p:blipFill>
        <p:spPr>
          <a:xfrm>
            <a:off x="-52647" y="-30314"/>
            <a:ext cx="12269884" cy="1522540"/>
          </a:xfrm>
          <a:prstGeom prst="rect">
            <a:avLst/>
          </a:prstGeom>
        </p:spPr>
      </p:pic>
      <p:sp>
        <p:nvSpPr>
          <p:cNvPr id="3" name="Content Placeholder 2"/>
          <p:cNvSpPr>
            <a:spLocks noGrp="1"/>
          </p:cNvSpPr>
          <p:nvPr>
            <p:ph sz="half" idx="1"/>
          </p:nvPr>
        </p:nvSpPr>
        <p:spPr>
          <a:xfrm>
            <a:off x="1032087" y="1754633"/>
            <a:ext cx="4946226" cy="4150041"/>
          </a:xfrm>
        </p:spPr>
        <p:txBody>
          <a:bodyPr/>
          <a:lstStyle>
            <a:lvl1pPr>
              <a:defRPr sz="2400" b="1">
                <a:solidFill>
                  <a:srgbClr val="016FAC"/>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34CC8A-3DFF-8446-861F-9113EB8EAD1C}"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96A0E-B4D9-2B45-91CB-9F1A2EB5417D}" type="slidenum">
              <a:rPr lang="en-US" smtClean="0"/>
              <a:t>‹#›</a:t>
            </a:fld>
            <a:endParaRPr lang="en-US"/>
          </a:p>
        </p:txBody>
      </p:sp>
      <p:sp>
        <p:nvSpPr>
          <p:cNvPr id="2" name="Title 1"/>
          <p:cNvSpPr>
            <a:spLocks noGrp="1"/>
          </p:cNvSpPr>
          <p:nvPr>
            <p:ph type="title"/>
          </p:nvPr>
        </p:nvSpPr>
        <p:spPr>
          <a:xfrm>
            <a:off x="582507" y="232093"/>
            <a:ext cx="11026987" cy="1260133"/>
          </a:xfrm>
        </p:spPr>
        <p:txBody>
          <a:bodyPr>
            <a:normAutofit/>
          </a:bodyPr>
          <a:lstStyle>
            <a:lvl1pPr algn="ctr">
              <a:defRPr sz="3600" b="1">
                <a:solidFill>
                  <a:schemeClr val="bg1"/>
                </a:solidFill>
              </a:defRPr>
            </a:lvl1pPr>
          </a:lstStyle>
          <a:p>
            <a:r>
              <a:rPr lang="en-US" dirty="0"/>
              <a:t>Click to edit Master title style</a:t>
            </a:r>
          </a:p>
        </p:txBody>
      </p:sp>
      <p:sp>
        <p:nvSpPr>
          <p:cNvPr id="13" name="Content Placeholder 2">
            <a:extLst>
              <a:ext uri="{FF2B5EF4-FFF2-40B4-BE49-F238E27FC236}">
                <a16:creationId xmlns:a16="http://schemas.microsoft.com/office/drawing/2014/main" id="{B340108B-A708-C045-9205-04FB8C8514B4}"/>
              </a:ext>
            </a:extLst>
          </p:cNvPr>
          <p:cNvSpPr>
            <a:spLocks noGrp="1"/>
          </p:cNvSpPr>
          <p:nvPr>
            <p:ph sz="half" idx="13"/>
          </p:nvPr>
        </p:nvSpPr>
        <p:spPr>
          <a:xfrm>
            <a:off x="6137487" y="1754633"/>
            <a:ext cx="4946226" cy="4150041"/>
          </a:xfrm>
        </p:spPr>
        <p:txBody>
          <a:bodyPr/>
          <a:lstStyle>
            <a:lvl1pPr>
              <a:defRPr sz="2400" b="1">
                <a:solidFill>
                  <a:srgbClr val="016FAC"/>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D5BD8457-01C4-D847-8E68-65C7A0D21245}"/>
              </a:ext>
            </a:extLst>
          </p:cNvPr>
          <p:cNvPicPr>
            <a:picLocks noChangeAspect="1"/>
          </p:cNvPicPr>
          <p:nvPr userDrawn="1"/>
        </p:nvPicPr>
        <p:blipFill>
          <a:blip r:embed="rId3"/>
          <a:srcRect/>
          <a:stretch/>
        </p:blipFill>
        <p:spPr>
          <a:xfrm>
            <a:off x="-40799" y="6402573"/>
            <a:ext cx="12269889" cy="497427"/>
          </a:xfrm>
          <a:prstGeom prst="rect">
            <a:avLst/>
          </a:prstGeom>
        </p:spPr>
      </p:pic>
    </p:spTree>
    <p:extLst>
      <p:ext uri="{BB962C8B-B14F-4D97-AF65-F5344CB8AC3E}">
        <p14:creationId xmlns:p14="http://schemas.microsoft.com/office/powerpoint/2010/main" val="330828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B868BD75-9EF2-0C4E-BEF4-0C5BB01992A7}"/>
              </a:ext>
            </a:extLst>
          </p:cNvPr>
          <p:cNvPicPr>
            <a:picLocks noChangeAspect="1"/>
          </p:cNvPicPr>
          <p:nvPr userDrawn="1"/>
        </p:nvPicPr>
        <p:blipFill>
          <a:blip r:embed="rId2">
            <a:alphaModFix amt="35000"/>
          </a:blip>
          <a:stretch>
            <a:fillRect/>
          </a:stretch>
        </p:blipFill>
        <p:spPr>
          <a:xfrm>
            <a:off x="-50799" y="-60326"/>
            <a:ext cx="1971039" cy="1971039"/>
          </a:xfrm>
          <a:prstGeom prst="rect">
            <a:avLst/>
          </a:prstGeom>
        </p:spPr>
      </p:pic>
      <p:sp>
        <p:nvSpPr>
          <p:cNvPr id="20" name="Rounded Rectangle 19">
            <a:extLst>
              <a:ext uri="{FF2B5EF4-FFF2-40B4-BE49-F238E27FC236}">
                <a16:creationId xmlns:a16="http://schemas.microsoft.com/office/drawing/2014/main" id="{A7A2C68E-3E53-E046-B137-BCC92A08B058}"/>
              </a:ext>
            </a:extLst>
          </p:cNvPr>
          <p:cNvSpPr/>
          <p:nvPr userDrawn="1"/>
        </p:nvSpPr>
        <p:spPr>
          <a:xfrm>
            <a:off x="5997576" y="1558290"/>
            <a:ext cx="5183188" cy="8239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ounded Rectangle 12">
            <a:extLst>
              <a:ext uri="{FF2B5EF4-FFF2-40B4-BE49-F238E27FC236}">
                <a16:creationId xmlns:a16="http://schemas.microsoft.com/office/drawing/2014/main" id="{23582017-F8DE-694F-9850-D4AD5B1B4A76}"/>
              </a:ext>
            </a:extLst>
          </p:cNvPr>
          <p:cNvSpPr/>
          <p:nvPr userDrawn="1"/>
        </p:nvSpPr>
        <p:spPr>
          <a:xfrm>
            <a:off x="709826" y="1558290"/>
            <a:ext cx="5183188" cy="8239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722526" y="1691639"/>
            <a:ext cx="5157787" cy="508635"/>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984875" y="1691639"/>
            <a:ext cx="5183188" cy="508635"/>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2834CC8A-3DFF-8446-861F-9113EB8EAD1C}"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96A0E-B4D9-2B45-91CB-9F1A2EB5417D}" type="slidenum">
              <a:rPr lang="en-US" smtClean="0"/>
              <a:t>‹#›</a:t>
            </a:fld>
            <a:endParaRPr lang="en-US"/>
          </a:p>
        </p:txBody>
      </p:sp>
      <p:sp>
        <p:nvSpPr>
          <p:cNvPr id="12" name="Title 1">
            <a:extLst>
              <a:ext uri="{FF2B5EF4-FFF2-40B4-BE49-F238E27FC236}">
                <a16:creationId xmlns:a16="http://schemas.microsoft.com/office/drawing/2014/main" id="{38CC503C-0A6F-A244-A78F-E417F7895F5E}"/>
              </a:ext>
            </a:extLst>
          </p:cNvPr>
          <p:cNvSpPr>
            <a:spLocks noGrp="1"/>
          </p:cNvSpPr>
          <p:nvPr>
            <p:ph type="title"/>
          </p:nvPr>
        </p:nvSpPr>
        <p:spPr>
          <a:xfrm>
            <a:off x="682758" y="376397"/>
            <a:ext cx="10515600" cy="1106485"/>
          </a:xfrm>
        </p:spPr>
        <p:txBody>
          <a:bodyPr>
            <a:noAutofit/>
          </a:bodyPr>
          <a:lstStyle>
            <a:lvl1pPr>
              <a:defRPr sz="4000" b="1">
                <a:solidFill>
                  <a:schemeClr val="tx2"/>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92E3DB12-A884-114C-A982-CBCD207B90B7}"/>
              </a:ext>
            </a:extLst>
          </p:cNvPr>
          <p:cNvSpPr>
            <a:spLocks noGrp="1"/>
          </p:cNvSpPr>
          <p:nvPr>
            <p:ph sz="half" idx="13"/>
          </p:nvPr>
        </p:nvSpPr>
        <p:spPr>
          <a:xfrm>
            <a:off x="838200" y="2457610"/>
            <a:ext cx="4926440" cy="3525206"/>
          </a:xfrm>
        </p:spPr>
        <p:txBody>
          <a:bodyPr/>
          <a:lstStyle>
            <a:lvl1pPr>
              <a:defRPr sz="2400" b="1">
                <a:solidFill>
                  <a:srgbClr val="016FAC"/>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69A29D47-37FF-6A45-B08B-6697DA301DDA}"/>
              </a:ext>
            </a:extLst>
          </p:cNvPr>
          <p:cNvSpPr>
            <a:spLocks noGrp="1"/>
          </p:cNvSpPr>
          <p:nvPr>
            <p:ph sz="half" idx="14"/>
          </p:nvPr>
        </p:nvSpPr>
        <p:spPr>
          <a:xfrm>
            <a:off x="6147380" y="2457610"/>
            <a:ext cx="4926440" cy="3525206"/>
          </a:xfrm>
        </p:spPr>
        <p:txBody>
          <a:bodyPr/>
          <a:lstStyle>
            <a:lvl1pPr>
              <a:defRPr sz="2400" b="1">
                <a:solidFill>
                  <a:srgbClr val="016FAC"/>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a:extLst>
              <a:ext uri="{FF2B5EF4-FFF2-40B4-BE49-F238E27FC236}">
                <a16:creationId xmlns:a16="http://schemas.microsoft.com/office/drawing/2014/main" id="{39F1F117-F682-E24E-9431-87D56FD1C08C}"/>
              </a:ext>
            </a:extLst>
          </p:cNvPr>
          <p:cNvPicPr>
            <a:picLocks noChangeAspect="1"/>
          </p:cNvPicPr>
          <p:nvPr userDrawn="1"/>
        </p:nvPicPr>
        <p:blipFill>
          <a:blip r:embed="rId3"/>
          <a:srcRect/>
          <a:stretch/>
        </p:blipFill>
        <p:spPr>
          <a:xfrm>
            <a:off x="-40799" y="6402573"/>
            <a:ext cx="12269889" cy="497427"/>
          </a:xfrm>
          <a:prstGeom prst="rect">
            <a:avLst/>
          </a:prstGeom>
        </p:spPr>
      </p:pic>
    </p:spTree>
    <p:extLst>
      <p:ext uri="{BB962C8B-B14F-4D97-AF65-F5344CB8AC3E}">
        <p14:creationId xmlns:p14="http://schemas.microsoft.com/office/powerpoint/2010/main" val="215809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B868BD75-9EF2-0C4E-BEF4-0C5BB01992A7}"/>
              </a:ext>
            </a:extLst>
          </p:cNvPr>
          <p:cNvPicPr>
            <a:picLocks noChangeAspect="1"/>
          </p:cNvPicPr>
          <p:nvPr userDrawn="1"/>
        </p:nvPicPr>
        <p:blipFill>
          <a:blip r:embed="rId2">
            <a:alphaModFix amt="35000"/>
          </a:blip>
          <a:stretch>
            <a:fillRect/>
          </a:stretch>
        </p:blipFill>
        <p:spPr>
          <a:xfrm>
            <a:off x="-50799" y="-60326"/>
            <a:ext cx="1971039" cy="1971039"/>
          </a:xfrm>
          <a:prstGeom prst="rect">
            <a:avLst/>
          </a:prstGeom>
        </p:spPr>
      </p:pic>
      <p:sp>
        <p:nvSpPr>
          <p:cNvPr id="20" name="Rounded Rectangle 19">
            <a:extLst>
              <a:ext uri="{FF2B5EF4-FFF2-40B4-BE49-F238E27FC236}">
                <a16:creationId xmlns:a16="http://schemas.microsoft.com/office/drawing/2014/main" id="{A7A2C68E-3E53-E046-B137-BCC92A08B058}"/>
              </a:ext>
            </a:extLst>
          </p:cNvPr>
          <p:cNvSpPr/>
          <p:nvPr userDrawn="1"/>
        </p:nvSpPr>
        <p:spPr>
          <a:xfrm>
            <a:off x="5997576" y="1558290"/>
            <a:ext cx="5183188" cy="823912"/>
          </a:xfrm>
          <a:prstGeom prst="roundRect">
            <a:avLst/>
          </a:prstGeom>
          <a:solidFill>
            <a:srgbClr val="016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ounded Rectangle 12">
            <a:extLst>
              <a:ext uri="{FF2B5EF4-FFF2-40B4-BE49-F238E27FC236}">
                <a16:creationId xmlns:a16="http://schemas.microsoft.com/office/drawing/2014/main" id="{23582017-F8DE-694F-9850-D4AD5B1B4A76}"/>
              </a:ext>
            </a:extLst>
          </p:cNvPr>
          <p:cNvSpPr/>
          <p:nvPr userDrawn="1"/>
        </p:nvSpPr>
        <p:spPr>
          <a:xfrm>
            <a:off x="709826" y="1558290"/>
            <a:ext cx="5183188" cy="823912"/>
          </a:xfrm>
          <a:prstGeom prst="roundRect">
            <a:avLst/>
          </a:prstGeom>
          <a:solidFill>
            <a:srgbClr val="016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722526" y="1691639"/>
            <a:ext cx="5157787" cy="508635"/>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984875" y="1691639"/>
            <a:ext cx="5183188" cy="508635"/>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2834CC8A-3DFF-8446-861F-9113EB8EAD1C}"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96A0E-B4D9-2B45-91CB-9F1A2EB5417D}" type="slidenum">
              <a:rPr lang="en-US" smtClean="0"/>
              <a:t>‹#›</a:t>
            </a:fld>
            <a:endParaRPr lang="en-US"/>
          </a:p>
        </p:txBody>
      </p:sp>
      <p:sp>
        <p:nvSpPr>
          <p:cNvPr id="12" name="Title 1">
            <a:extLst>
              <a:ext uri="{FF2B5EF4-FFF2-40B4-BE49-F238E27FC236}">
                <a16:creationId xmlns:a16="http://schemas.microsoft.com/office/drawing/2014/main" id="{38CC503C-0A6F-A244-A78F-E417F7895F5E}"/>
              </a:ext>
            </a:extLst>
          </p:cNvPr>
          <p:cNvSpPr>
            <a:spLocks noGrp="1"/>
          </p:cNvSpPr>
          <p:nvPr>
            <p:ph type="title"/>
          </p:nvPr>
        </p:nvSpPr>
        <p:spPr>
          <a:xfrm>
            <a:off x="682758" y="376397"/>
            <a:ext cx="10515600" cy="1106485"/>
          </a:xfrm>
        </p:spPr>
        <p:txBody>
          <a:bodyPr>
            <a:noAutofit/>
          </a:bodyPr>
          <a:lstStyle>
            <a:lvl1pPr>
              <a:defRPr sz="4000" b="1">
                <a:solidFill>
                  <a:schemeClr val="tx2"/>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92E3DB12-A884-114C-A982-CBCD207B90B7}"/>
              </a:ext>
            </a:extLst>
          </p:cNvPr>
          <p:cNvSpPr>
            <a:spLocks noGrp="1"/>
          </p:cNvSpPr>
          <p:nvPr>
            <p:ph sz="half" idx="13"/>
          </p:nvPr>
        </p:nvSpPr>
        <p:spPr>
          <a:xfrm>
            <a:off x="838200" y="2457610"/>
            <a:ext cx="4926440" cy="3525206"/>
          </a:xfrm>
        </p:spPr>
        <p:txBody>
          <a:bodyPr/>
          <a:lstStyle>
            <a:lvl1pPr>
              <a:defRPr sz="2400" b="1">
                <a:solidFill>
                  <a:srgbClr val="016FAC"/>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69A29D47-37FF-6A45-B08B-6697DA301DDA}"/>
              </a:ext>
            </a:extLst>
          </p:cNvPr>
          <p:cNvSpPr>
            <a:spLocks noGrp="1"/>
          </p:cNvSpPr>
          <p:nvPr>
            <p:ph sz="half" idx="14"/>
          </p:nvPr>
        </p:nvSpPr>
        <p:spPr>
          <a:xfrm>
            <a:off x="6147380" y="2457610"/>
            <a:ext cx="4926440" cy="3525206"/>
          </a:xfrm>
        </p:spPr>
        <p:txBody>
          <a:bodyPr/>
          <a:lstStyle>
            <a:lvl1pPr>
              <a:defRPr sz="2400" b="1">
                <a:solidFill>
                  <a:srgbClr val="016FAC"/>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a:extLst>
              <a:ext uri="{FF2B5EF4-FFF2-40B4-BE49-F238E27FC236}">
                <a16:creationId xmlns:a16="http://schemas.microsoft.com/office/drawing/2014/main" id="{39F1F117-F682-E24E-9431-87D56FD1C08C}"/>
              </a:ext>
            </a:extLst>
          </p:cNvPr>
          <p:cNvPicPr>
            <a:picLocks noChangeAspect="1"/>
          </p:cNvPicPr>
          <p:nvPr userDrawn="1"/>
        </p:nvPicPr>
        <p:blipFill>
          <a:blip r:embed="rId3"/>
          <a:srcRect/>
          <a:stretch/>
        </p:blipFill>
        <p:spPr>
          <a:xfrm>
            <a:off x="-40799" y="6402573"/>
            <a:ext cx="12269889" cy="497427"/>
          </a:xfrm>
          <a:prstGeom prst="rect">
            <a:avLst/>
          </a:prstGeom>
        </p:spPr>
      </p:pic>
    </p:spTree>
    <p:extLst>
      <p:ext uri="{BB962C8B-B14F-4D97-AF65-F5344CB8AC3E}">
        <p14:creationId xmlns:p14="http://schemas.microsoft.com/office/powerpoint/2010/main" val="4160577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6680" y="351184"/>
            <a:ext cx="3932237" cy="1600200"/>
          </a:xfrm>
        </p:spPr>
        <p:txBody>
          <a:bodyPr anchor="b">
            <a:normAutofit/>
          </a:bodyPr>
          <a:lstStyle>
            <a:lvl1pPr>
              <a:defRPr sz="2800" b="1">
                <a:solidFill>
                  <a:srgbClr val="016FAC"/>
                </a:solidFill>
              </a:defRPr>
            </a:lvl1pPr>
          </a:lstStyle>
          <a:p>
            <a:r>
              <a:rPr lang="en-US" dirty="0"/>
              <a:t>Click to edit Master title style</a:t>
            </a:r>
          </a:p>
        </p:txBody>
      </p:sp>
      <p:sp>
        <p:nvSpPr>
          <p:cNvPr id="4" name="Text Placeholder 3"/>
          <p:cNvSpPr>
            <a:spLocks noGrp="1"/>
          </p:cNvSpPr>
          <p:nvPr>
            <p:ph type="body" sz="half" idx="2"/>
          </p:nvPr>
        </p:nvSpPr>
        <p:spPr>
          <a:xfrm>
            <a:off x="526680" y="2126974"/>
            <a:ext cx="3932237" cy="36359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834CC8A-3DFF-8446-861F-9113EB8EAD1C}"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96A0E-B4D9-2B45-91CB-9F1A2EB5417D}" type="slidenum">
              <a:rPr lang="en-US" smtClean="0"/>
              <a:t>‹#›</a:t>
            </a:fld>
            <a:endParaRPr lang="en-US"/>
          </a:p>
        </p:txBody>
      </p:sp>
      <p:sp>
        <p:nvSpPr>
          <p:cNvPr id="14" name="Content Placeholder 2">
            <a:extLst>
              <a:ext uri="{FF2B5EF4-FFF2-40B4-BE49-F238E27FC236}">
                <a16:creationId xmlns:a16="http://schemas.microsoft.com/office/drawing/2014/main" id="{E8B58088-DF22-C147-961B-2EF33D11DB4D}"/>
              </a:ext>
            </a:extLst>
          </p:cNvPr>
          <p:cNvSpPr>
            <a:spLocks noGrp="1"/>
          </p:cNvSpPr>
          <p:nvPr>
            <p:ph sz="half" idx="14"/>
          </p:nvPr>
        </p:nvSpPr>
        <p:spPr>
          <a:xfrm>
            <a:off x="5337505" y="730713"/>
            <a:ext cx="5835180" cy="4358822"/>
          </a:xfrm>
        </p:spPr>
        <p:txBody>
          <a:bodyPr/>
          <a:lstStyle>
            <a:lvl1pPr>
              <a:defRPr sz="2400" b="1">
                <a:solidFill>
                  <a:schemeClr val="accent1"/>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4A196E3F-BD1E-7140-8DC2-F36BC5E642D1}"/>
              </a:ext>
            </a:extLst>
          </p:cNvPr>
          <p:cNvSpPr/>
          <p:nvPr userDrawn="1"/>
        </p:nvSpPr>
        <p:spPr>
          <a:xfrm>
            <a:off x="4985597" y="479426"/>
            <a:ext cx="6538996" cy="48613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0CBA326-A538-E94C-8366-7CB187795166}"/>
              </a:ext>
            </a:extLst>
          </p:cNvPr>
          <p:cNvPicPr>
            <a:picLocks noChangeAspect="1"/>
          </p:cNvPicPr>
          <p:nvPr userDrawn="1"/>
        </p:nvPicPr>
        <p:blipFill>
          <a:blip r:embed="rId2"/>
          <a:srcRect/>
          <a:stretch/>
        </p:blipFill>
        <p:spPr>
          <a:xfrm>
            <a:off x="-40799" y="6402573"/>
            <a:ext cx="12269889" cy="497427"/>
          </a:xfrm>
          <a:prstGeom prst="rect">
            <a:avLst/>
          </a:prstGeom>
        </p:spPr>
      </p:pic>
    </p:spTree>
    <p:extLst>
      <p:ext uri="{BB962C8B-B14F-4D97-AF65-F5344CB8AC3E}">
        <p14:creationId xmlns:p14="http://schemas.microsoft.com/office/powerpoint/2010/main" val="104317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8A28A61-445E-B648-92BF-1D39B2044D7D}"/>
              </a:ext>
            </a:extLst>
          </p:cNvPr>
          <p:cNvSpPr>
            <a:spLocks noGrp="1"/>
          </p:cNvSpPr>
          <p:nvPr>
            <p:ph type="pic" sz="quarter" idx="13"/>
          </p:nvPr>
        </p:nvSpPr>
        <p:spPr>
          <a:xfrm>
            <a:off x="5518150" y="457200"/>
            <a:ext cx="6096000" cy="5413375"/>
          </a:xfrm>
        </p:spPr>
        <p:txBody>
          <a:bodyPr/>
          <a:lstStyle/>
          <a:p>
            <a:endParaRPr lang="en-US"/>
          </a:p>
        </p:txBody>
      </p:sp>
      <p:sp>
        <p:nvSpPr>
          <p:cNvPr id="2" name="Title 1"/>
          <p:cNvSpPr>
            <a:spLocks noGrp="1"/>
          </p:cNvSpPr>
          <p:nvPr>
            <p:ph type="title"/>
          </p:nvPr>
        </p:nvSpPr>
        <p:spPr>
          <a:xfrm>
            <a:off x="579570" y="893675"/>
            <a:ext cx="4364996" cy="1189653"/>
          </a:xfrm>
        </p:spPr>
        <p:txBody>
          <a:bodyPr anchor="b">
            <a:normAutofit/>
          </a:bodyPr>
          <a:lstStyle>
            <a:lvl1pPr>
              <a:defRPr sz="2800" b="1">
                <a:solidFill>
                  <a:srgbClr val="016FAC"/>
                </a:solidFill>
              </a:defRPr>
            </a:lvl1pPr>
          </a:lstStyle>
          <a:p>
            <a:r>
              <a:rPr lang="en-US" dirty="0"/>
              <a:t>Click to edit Master title style</a:t>
            </a:r>
          </a:p>
        </p:txBody>
      </p:sp>
      <p:sp>
        <p:nvSpPr>
          <p:cNvPr id="4" name="Text Placeholder 3"/>
          <p:cNvSpPr>
            <a:spLocks noGrp="1"/>
          </p:cNvSpPr>
          <p:nvPr>
            <p:ph type="body" sz="half" idx="2"/>
          </p:nvPr>
        </p:nvSpPr>
        <p:spPr>
          <a:xfrm>
            <a:off x="588580" y="2246250"/>
            <a:ext cx="4364996" cy="33662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834CC8A-3DFF-8446-861F-9113EB8EAD1C}"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96A0E-B4D9-2B45-91CB-9F1A2EB5417D}" type="slidenum">
              <a:rPr lang="en-US" smtClean="0"/>
              <a:t>‹#›</a:t>
            </a:fld>
            <a:endParaRPr lang="en-US"/>
          </a:p>
        </p:txBody>
      </p:sp>
      <p:pic>
        <p:nvPicPr>
          <p:cNvPr id="15" name="Picture 14">
            <a:extLst>
              <a:ext uri="{FF2B5EF4-FFF2-40B4-BE49-F238E27FC236}">
                <a16:creationId xmlns:a16="http://schemas.microsoft.com/office/drawing/2014/main" id="{EB40D3E4-E187-5744-90A9-6DAEC8107151}"/>
              </a:ext>
            </a:extLst>
          </p:cNvPr>
          <p:cNvPicPr>
            <a:picLocks noChangeAspect="1"/>
          </p:cNvPicPr>
          <p:nvPr userDrawn="1"/>
        </p:nvPicPr>
        <p:blipFill>
          <a:blip r:embed="rId2"/>
          <a:srcRect/>
          <a:stretch/>
        </p:blipFill>
        <p:spPr>
          <a:xfrm>
            <a:off x="-40799" y="6402573"/>
            <a:ext cx="12269889" cy="497427"/>
          </a:xfrm>
          <a:prstGeom prst="rect">
            <a:avLst/>
          </a:prstGeom>
        </p:spPr>
      </p:pic>
    </p:spTree>
    <p:extLst>
      <p:ext uri="{BB962C8B-B14F-4D97-AF65-F5344CB8AC3E}">
        <p14:creationId xmlns:p14="http://schemas.microsoft.com/office/powerpoint/2010/main" val="122167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Quote">
    <p:spTree>
      <p:nvGrpSpPr>
        <p:cNvPr id="1" name=""/>
        <p:cNvGrpSpPr/>
        <p:nvPr/>
      </p:nvGrpSpPr>
      <p:grpSpPr>
        <a:xfrm>
          <a:off x="0" y="0"/>
          <a:ext cx="0" cy="0"/>
          <a:chOff x="0" y="0"/>
          <a:chExt cx="0" cy="0"/>
        </a:xfrm>
      </p:grpSpPr>
      <p:sp>
        <p:nvSpPr>
          <p:cNvPr id="2" name="Title 1"/>
          <p:cNvSpPr>
            <a:spLocks noGrp="1"/>
          </p:cNvSpPr>
          <p:nvPr>
            <p:ph type="title"/>
          </p:nvPr>
        </p:nvSpPr>
        <p:spPr>
          <a:xfrm>
            <a:off x="536029" y="1676723"/>
            <a:ext cx="4548927" cy="3185500"/>
          </a:xfrm>
        </p:spPr>
        <p:txBody>
          <a:bodyPr anchor="b">
            <a:normAutofit/>
          </a:bodyPr>
          <a:lstStyle>
            <a:lvl1pPr>
              <a:defRPr sz="3600" b="1">
                <a:solidFill>
                  <a:schemeClr val="tx2"/>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2834CC8A-3DFF-8446-861F-9113EB8EAD1C}"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96A0E-B4D9-2B45-91CB-9F1A2EB5417D}" type="slidenum">
              <a:rPr lang="en-US" smtClean="0"/>
              <a:t>‹#›</a:t>
            </a:fld>
            <a:endParaRPr lang="en-US"/>
          </a:p>
        </p:txBody>
      </p:sp>
      <p:sp>
        <p:nvSpPr>
          <p:cNvPr id="14" name="Picture Placeholder 11">
            <a:extLst>
              <a:ext uri="{FF2B5EF4-FFF2-40B4-BE49-F238E27FC236}">
                <a16:creationId xmlns:a16="http://schemas.microsoft.com/office/drawing/2014/main" id="{337C71C8-C934-444F-B0FE-031798DEC424}"/>
              </a:ext>
            </a:extLst>
          </p:cNvPr>
          <p:cNvSpPr>
            <a:spLocks noGrp="1"/>
          </p:cNvSpPr>
          <p:nvPr>
            <p:ph type="pic" sz="quarter" idx="13"/>
          </p:nvPr>
        </p:nvSpPr>
        <p:spPr>
          <a:xfrm>
            <a:off x="5518150" y="457200"/>
            <a:ext cx="6096000" cy="5413375"/>
          </a:xfrm>
        </p:spPr>
        <p:txBody>
          <a:bodyPr/>
          <a:lstStyle/>
          <a:p>
            <a:endParaRPr lang="en-US"/>
          </a:p>
        </p:txBody>
      </p:sp>
      <p:pic>
        <p:nvPicPr>
          <p:cNvPr id="13" name="Picture 12">
            <a:extLst>
              <a:ext uri="{FF2B5EF4-FFF2-40B4-BE49-F238E27FC236}">
                <a16:creationId xmlns:a16="http://schemas.microsoft.com/office/drawing/2014/main" id="{AA82DFC4-FC3D-2848-918B-9FB8102865CD}"/>
              </a:ext>
            </a:extLst>
          </p:cNvPr>
          <p:cNvPicPr>
            <a:picLocks noChangeAspect="1"/>
          </p:cNvPicPr>
          <p:nvPr userDrawn="1"/>
        </p:nvPicPr>
        <p:blipFill>
          <a:blip r:embed="rId2"/>
          <a:srcRect/>
          <a:stretch/>
        </p:blipFill>
        <p:spPr>
          <a:xfrm>
            <a:off x="-40799" y="6402573"/>
            <a:ext cx="12269889" cy="497427"/>
          </a:xfrm>
          <a:prstGeom prst="rect">
            <a:avLst/>
          </a:prstGeom>
        </p:spPr>
      </p:pic>
    </p:spTree>
    <p:extLst>
      <p:ext uri="{BB962C8B-B14F-4D97-AF65-F5344CB8AC3E}">
        <p14:creationId xmlns:p14="http://schemas.microsoft.com/office/powerpoint/2010/main" val="130025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8E52-819D-40EB-BD22-C93D155982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3FCA9-9DD7-4D46-93D3-0AC3F9D7886C}"/>
              </a:ext>
            </a:extLst>
          </p:cNvPr>
          <p:cNvSpPr>
            <a:spLocks noGrp="1"/>
          </p:cNvSpPr>
          <p:nvPr>
            <p:ph type="dt" sz="half" idx="10"/>
          </p:nvPr>
        </p:nvSpPr>
        <p:spPr/>
        <p:txBody>
          <a:bodyPr/>
          <a:lstStyle/>
          <a:p>
            <a:fld id="{2834CC8A-3DFF-8446-861F-9113EB8EAD1C}" type="datetimeFigureOut">
              <a:rPr lang="en-US" smtClean="0"/>
              <a:t>7/1/2025</a:t>
            </a:fld>
            <a:endParaRPr lang="en-US"/>
          </a:p>
        </p:txBody>
      </p:sp>
      <p:sp>
        <p:nvSpPr>
          <p:cNvPr id="4" name="Footer Placeholder 3">
            <a:extLst>
              <a:ext uri="{FF2B5EF4-FFF2-40B4-BE49-F238E27FC236}">
                <a16:creationId xmlns:a16="http://schemas.microsoft.com/office/drawing/2014/main" id="{605970D6-3D82-484F-80AB-704FC4F19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4AA872-AF6C-449B-905B-3EC61FDC6595}"/>
              </a:ext>
            </a:extLst>
          </p:cNvPr>
          <p:cNvSpPr>
            <a:spLocks noGrp="1"/>
          </p:cNvSpPr>
          <p:nvPr>
            <p:ph type="sldNum" sz="quarter" idx="12"/>
          </p:nvPr>
        </p:nvSpPr>
        <p:spPr/>
        <p:txBody>
          <a:bodyPr/>
          <a:lstStyle/>
          <a:p>
            <a:fld id="{0F296A0E-B4D9-2B45-91CB-9F1A2EB5417D}" type="slidenum">
              <a:rPr lang="en-US" smtClean="0"/>
              <a:t>‹#›</a:t>
            </a:fld>
            <a:endParaRPr lang="en-US"/>
          </a:p>
        </p:txBody>
      </p:sp>
      <p:pic>
        <p:nvPicPr>
          <p:cNvPr id="6" name="Picture 5" descr="A picture containing fish&#10;&#10;Description automatically generated">
            <a:extLst>
              <a:ext uri="{FF2B5EF4-FFF2-40B4-BE49-F238E27FC236}">
                <a16:creationId xmlns:a16="http://schemas.microsoft.com/office/drawing/2014/main" id="{A8B372E2-56C1-414A-9E23-19F74662E13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2118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904" y="365760"/>
            <a:ext cx="11410696" cy="838201"/>
          </a:xfrm>
          <a:prstGeom prst="rect">
            <a:avLst/>
          </a:prstGeom>
        </p:spPr>
        <p:txBody>
          <a:bodyPr>
            <a:normAutofit/>
          </a:bodyPr>
          <a:lstStyle>
            <a:lvl1pPr>
              <a:defRPr lang="en-US" sz="3600" b="0" i="0" kern="1200" dirty="0">
                <a:solidFill>
                  <a:schemeClr val="bg2"/>
                </a:solidFill>
                <a:latin typeface="+mj-lt"/>
                <a:ea typeface="Calibri Light" charset="0"/>
                <a:cs typeface="Calibri Light" charset="0"/>
              </a:defRPr>
            </a:lvl1pPr>
          </a:lstStyle>
          <a:p>
            <a:r>
              <a:rPr lang="en-US" dirty="0"/>
              <a:t>Click to edit Master title style</a:t>
            </a:r>
          </a:p>
        </p:txBody>
      </p:sp>
      <p:sp>
        <p:nvSpPr>
          <p:cNvPr id="3" name="Content Placeholder 2"/>
          <p:cNvSpPr>
            <a:spLocks noGrp="1"/>
          </p:cNvSpPr>
          <p:nvPr>
            <p:ph idx="1"/>
          </p:nvPr>
        </p:nvSpPr>
        <p:spPr>
          <a:xfrm>
            <a:off x="374904" y="1286540"/>
            <a:ext cx="11410696" cy="4989120"/>
          </a:xfrm>
          <a:prstGeom prst="rect">
            <a:avLst/>
          </a:prstGeo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2F18DA7-CC49-7B42-8025-9DE25977E551}"/>
              </a:ext>
            </a:extLst>
          </p:cNvPr>
          <p:cNvPicPr>
            <a:picLocks noChangeAspect="1"/>
          </p:cNvPicPr>
          <p:nvPr userDrawn="1"/>
        </p:nvPicPr>
        <p:blipFill>
          <a:blip r:embed="rId2"/>
          <a:stretch>
            <a:fillRect/>
          </a:stretch>
        </p:blipFill>
        <p:spPr>
          <a:xfrm>
            <a:off x="10173857" y="6446168"/>
            <a:ext cx="1863719" cy="256084"/>
          </a:xfrm>
          <a:prstGeom prst="rect">
            <a:avLst/>
          </a:prstGeom>
        </p:spPr>
      </p:pic>
      <p:pic>
        <p:nvPicPr>
          <p:cNvPr id="6" name="Picture 5">
            <a:extLst>
              <a:ext uri="{FF2B5EF4-FFF2-40B4-BE49-F238E27FC236}">
                <a16:creationId xmlns:a16="http://schemas.microsoft.com/office/drawing/2014/main" id="{9E7D3948-E10D-4437-A7F5-CACC21831C90}"/>
              </a:ext>
            </a:extLst>
          </p:cNvPr>
          <p:cNvPicPr>
            <a:picLocks noChangeAspect="1"/>
          </p:cNvPicPr>
          <p:nvPr userDrawn="1"/>
        </p:nvPicPr>
        <p:blipFill>
          <a:blip r:embed="rId3"/>
          <a:srcRect/>
          <a:stretch/>
        </p:blipFill>
        <p:spPr>
          <a:xfrm>
            <a:off x="-27091" y="6372493"/>
            <a:ext cx="12246181" cy="496466"/>
          </a:xfrm>
          <a:prstGeom prst="rect">
            <a:avLst/>
          </a:prstGeom>
        </p:spPr>
      </p:pic>
    </p:spTree>
    <p:extLst>
      <p:ext uri="{BB962C8B-B14F-4D97-AF65-F5344CB8AC3E}">
        <p14:creationId xmlns:p14="http://schemas.microsoft.com/office/powerpoint/2010/main" val="18327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Chapt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2699" y="2855080"/>
            <a:ext cx="4836704" cy="506744"/>
          </a:xfrm>
        </p:spPr>
        <p:txBody>
          <a:bodyPr/>
          <a:lstStyle>
            <a:lvl1pPr>
              <a:defRPr/>
            </a:lvl1pPr>
          </a:lstStyle>
          <a:p>
            <a:r>
              <a:rPr lang="en-US" dirty="0"/>
              <a:t>Chapter Slide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53044999-0F86-40F3-A867-3F8737EA1B48}" type="datetimeFigureOut">
              <a:rPr lang="en-US" smtClean="0"/>
              <a:pPr/>
              <a:t>7/1/2025</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265215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picture containing shirt, umbrella&#10;&#10;Description automatically generated">
            <a:extLst>
              <a:ext uri="{FF2B5EF4-FFF2-40B4-BE49-F238E27FC236}">
                <a16:creationId xmlns:a16="http://schemas.microsoft.com/office/drawing/2014/main" id="{E1091C16-59DD-1D49-947E-16DBC13A0E99}"/>
              </a:ext>
            </a:extLst>
          </p:cNvPr>
          <p:cNvPicPr>
            <a:picLocks noChangeAspect="1"/>
          </p:cNvPicPr>
          <p:nvPr userDrawn="1"/>
        </p:nvPicPr>
        <p:blipFill rotWithShape="1">
          <a:blip r:embed="rId2"/>
          <a:srcRect r="68821" b="82657"/>
          <a:stretch/>
        </p:blipFill>
        <p:spPr>
          <a:xfrm>
            <a:off x="-100013" y="-106449"/>
            <a:ext cx="5230813" cy="1644410"/>
          </a:xfrm>
          <a:prstGeom prst="rect">
            <a:avLst/>
          </a:prstGeom>
        </p:spPr>
      </p:pic>
      <p:sp>
        <p:nvSpPr>
          <p:cNvPr id="2" name="Title 1"/>
          <p:cNvSpPr>
            <a:spLocks noGrp="1"/>
          </p:cNvSpPr>
          <p:nvPr>
            <p:ph type="ctrTitle"/>
          </p:nvPr>
        </p:nvSpPr>
        <p:spPr>
          <a:xfrm>
            <a:off x="543339" y="1692966"/>
            <a:ext cx="5804452" cy="1909762"/>
          </a:xfrm>
        </p:spPr>
        <p:txBody>
          <a:bodyPr anchor="b">
            <a:normAutofit/>
          </a:bodyPr>
          <a:lstStyle>
            <a:lvl1pPr algn="l">
              <a:defRPr sz="48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543339" y="4161181"/>
            <a:ext cx="9144000" cy="118938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834CC8A-3DFF-8446-861F-9113EB8EAD1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6A0E-B4D9-2B45-91CB-9F1A2EB5417D}" type="slidenum">
              <a:rPr lang="en-US" smtClean="0"/>
              <a:t>‹#›</a:t>
            </a:fld>
            <a:endParaRPr lang="en-US"/>
          </a:p>
        </p:txBody>
      </p:sp>
      <p:pic>
        <p:nvPicPr>
          <p:cNvPr id="8" name="Picture 7" descr="A picture containing object, clock&#10;&#10;Description automatically generated">
            <a:extLst>
              <a:ext uri="{FF2B5EF4-FFF2-40B4-BE49-F238E27FC236}">
                <a16:creationId xmlns:a16="http://schemas.microsoft.com/office/drawing/2014/main" id="{73ECA80C-3673-004B-A590-84F649BAFBCF}"/>
              </a:ext>
            </a:extLst>
          </p:cNvPr>
          <p:cNvPicPr>
            <a:picLocks noChangeAspect="1"/>
          </p:cNvPicPr>
          <p:nvPr userDrawn="1"/>
        </p:nvPicPr>
        <p:blipFill>
          <a:blip r:embed="rId3">
            <a:alphaModFix amt="50000"/>
          </a:blip>
          <a:stretch>
            <a:fillRect/>
          </a:stretch>
        </p:blipFill>
        <p:spPr>
          <a:xfrm>
            <a:off x="57642" y="0"/>
            <a:ext cx="12134358" cy="6858000"/>
          </a:xfrm>
          <a:prstGeom prst="rect">
            <a:avLst/>
          </a:prstGeom>
        </p:spPr>
      </p:pic>
    </p:spTree>
    <p:extLst>
      <p:ext uri="{BB962C8B-B14F-4D97-AF65-F5344CB8AC3E}">
        <p14:creationId xmlns:p14="http://schemas.microsoft.com/office/powerpoint/2010/main" val="830728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569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E4B9D9-C081-4C43-824C-A4CE4D2F2F2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normAutofit/>
          </a:bodyPr>
          <a:lstStyle>
            <a:lvl1pPr algn="ctr">
              <a:defRPr sz="4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856382"/>
            <a:ext cx="9144000" cy="140141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834CC8A-3DFF-8446-861F-9113EB8EAD1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6A0E-B4D9-2B45-91CB-9F1A2EB5417D}" type="slidenum">
              <a:rPr lang="en-US" smtClean="0"/>
              <a:t>‹#›</a:t>
            </a:fld>
            <a:endParaRPr lang="en-US"/>
          </a:p>
        </p:txBody>
      </p:sp>
    </p:spTree>
    <p:extLst>
      <p:ext uri="{BB962C8B-B14F-4D97-AF65-F5344CB8AC3E}">
        <p14:creationId xmlns:p14="http://schemas.microsoft.com/office/powerpoint/2010/main" val="382869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80F23E-8C94-0C46-8EBD-FDD41BC3792E}"/>
              </a:ext>
            </a:extLst>
          </p:cNvPr>
          <p:cNvPicPr>
            <a:picLocks noChangeAspect="1"/>
          </p:cNvPicPr>
          <p:nvPr userDrawn="1"/>
        </p:nvPicPr>
        <p:blipFill rotWithShape="1">
          <a:blip r:embed="rId2"/>
          <a:srcRect t="14303" b="20880"/>
          <a:stretch/>
        </p:blipFill>
        <p:spPr>
          <a:xfrm>
            <a:off x="0" y="1"/>
            <a:ext cx="12192000" cy="4112418"/>
          </a:xfrm>
          <a:prstGeom prst="rect">
            <a:avLst/>
          </a:prstGeom>
        </p:spPr>
      </p:pic>
      <p:sp>
        <p:nvSpPr>
          <p:cNvPr id="3" name="Text Placeholder 2"/>
          <p:cNvSpPr>
            <a:spLocks noGrp="1"/>
          </p:cNvSpPr>
          <p:nvPr>
            <p:ph type="body" idx="1"/>
          </p:nvPr>
        </p:nvSpPr>
        <p:spPr>
          <a:xfrm>
            <a:off x="831851" y="5570540"/>
            <a:ext cx="10515600" cy="519112"/>
          </a:xfrm>
        </p:spPr>
        <p:txBody>
          <a:bodyPr/>
          <a:lstStyle>
            <a:lvl1pPr marL="0" indent="0" algn="ctr">
              <a:buNone/>
              <a:defRPr sz="2400">
                <a:solidFill>
                  <a:srgbClr val="016FA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834CC8A-3DFF-8446-861F-9113EB8EAD1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6A0E-B4D9-2B45-91CB-9F1A2EB5417D}" type="slidenum">
              <a:rPr lang="en-US" smtClean="0"/>
              <a:t>‹#›</a:t>
            </a:fld>
            <a:endParaRPr lang="en-US"/>
          </a:p>
        </p:txBody>
      </p:sp>
      <p:sp>
        <p:nvSpPr>
          <p:cNvPr id="2" name="Title 1"/>
          <p:cNvSpPr>
            <a:spLocks noGrp="1"/>
          </p:cNvSpPr>
          <p:nvPr>
            <p:ph type="title"/>
          </p:nvPr>
        </p:nvSpPr>
        <p:spPr>
          <a:xfrm>
            <a:off x="2291385" y="3266271"/>
            <a:ext cx="7596532" cy="750612"/>
          </a:xfrm>
        </p:spPr>
        <p:txBody>
          <a:bodyPr anchor="b">
            <a:normAutofit/>
          </a:bodyPr>
          <a:lstStyle>
            <a:lvl1pPr algn="ctr">
              <a:defRPr sz="4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5090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F2EEB0-8E1C-E34D-B414-CBBDD6FC2F86}"/>
              </a:ext>
            </a:extLst>
          </p:cNvPr>
          <p:cNvSpPr/>
          <p:nvPr userDrawn="1"/>
        </p:nvSpPr>
        <p:spPr>
          <a:xfrm>
            <a:off x="-60960" y="-121920"/>
            <a:ext cx="12313920" cy="3779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 Placeholder 2"/>
          <p:cNvSpPr>
            <a:spLocks noGrp="1"/>
          </p:cNvSpPr>
          <p:nvPr>
            <p:ph type="body" idx="1"/>
          </p:nvPr>
        </p:nvSpPr>
        <p:spPr>
          <a:xfrm>
            <a:off x="831851" y="5570540"/>
            <a:ext cx="10515600" cy="519112"/>
          </a:xfrm>
        </p:spPr>
        <p:txBody>
          <a:bodyPr/>
          <a:lstStyle>
            <a:lvl1pPr marL="0" indent="0" algn="ctr">
              <a:buNone/>
              <a:defRPr sz="2400">
                <a:solidFill>
                  <a:srgbClr val="016FA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834CC8A-3DFF-8446-861F-9113EB8EAD1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6A0E-B4D9-2B45-91CB-9F1A2EB5417D}" type="slidenum">
              <a:rPr lang="en-US" smtClean="0"/>
              <a:t>‹#›</a:t>
            </a:fld>
            <a:endParaRPr lang="en-US"/>
          </a:p>
        </p:txBody>
      </p:sp>
      <p:pic>
        <p:nvPicPr>
          <p:cNvPr id="15" name="Picture 14" descr="A picture containing clock&#10;&#10;Description automatically generated">
            <a:extLst>
              <a:ext uri="{FF2B5EF4-FFF2-40B4-BE49-F238E27FC236}">
                <a16:creationId xmlns:a16="http://schemas.microsoft.com/office/drawing/2014/main" id="{F9321FF4-FE56-2144-B169-7BD04FD5E0B5}"/>
              </a:ext>
            </a:extLst>
          </p:cNvPr>
          <p:cNvPicPr>
            <a:picLocks noChangeAspect="1"/>
          </p:cNvPicPr>
          <p:nvPr userDrawn="1"/>
        </p:nvPicPr>
        <p:blipFill>
          <a:blip r:embed="rId2">
            <a:alphaModFix amt="50000"/>
          </a:blip>
          <a:stretch>
            <a:fillRect/>
          </a:stretch>
        </p:blipFill>
        <p:spPr>
          <a:xfrm>
            <a:off x="3800475" y="768348"/>
            <a:ext cx="4591051" cy="4591051"/>
          </a:xfrm>
          <a:prstGeom prst="rect">
            <a:avLst/>
          </a:prstGeom>
        </p:spPr>
      </p:pic>
      <p:sp>
        <p:nvSpPr>
          <p:cNvPr id="2" name="Title 1"/>
          <p:cNvSpPr>
            <a:spLocks noGrp="1"/>
          </p:cNvSpPr>
          <p:nvPr>
            <p:ph type="title"/>
          </p:nvPr>
        </p:nvSpPr>
        <p:spPr>
          <a:xfrm>
            <a:off x="3451619" y="2806946"/>
            <a:ext cx="5276063" cy="750612"/>
          </a:xfrm>
        </p:spPr>
        <p:txBody>
          <a:bodyPr anchor="b">
            <a:normAutofit/>
          </a:bodyPr>
          <a:lstStyle>
            <a:lvl1pPr algn="ctr">
              <a:defRPr sz="4800" b="1">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0349474D-216F-4A8B-BEEB-6B9062C3592E}"/>
              </a:ext>
            </a:extLst>
          </p:cNvPr>
          <p:cNvPicPr>
            <a:picLocks noChangeAspect="1"/>
          </p:cNvPicPr>
          <p:nvPr userDrawn="1"/>
        </p:nvPicPr>
        <p:blipFill>
          <a:blip r:embed="rId3"/>
          <a:srcRect/>
          <a:stretch/>
        </p:blipFill>
        <p:spPr>
          <a:xfrm>
            <a:off x="-40799" y="6402573"/>
            <a:ext cx="12269889" cy="497427"/>
          </a:xfrm>
          <a:prstGeom prst="rect">
            <a:avLst/>
          </a:prstGeom>
        </p:spPr>
      </p:pic>
    </p:spTree>
    <p:extLst>
      <p:ext uri="{BB962C8B-B14F-4D97-AF65-F5344CB8AC3E}">
        <p14:creationId xmlns:p14="http://schemas.microsoft.com/office/powerpoint/2010/main" val="175174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66DC7-614C-BC4A-8DFE-D979399BFFC0}"/>
              </a:ext>
            </a:extLst>
          </p:cNvPr>
          <p:cNvPicPr>
            <a:picLocks noChangeAspect="1"/>
          </p:cNvPicPr>
          <p:nvPr userDrawn="1"/>
        </p:nvPicPr>
        <p:blipFill rotWithShape="1">
          <a:blip r:embed="rId2"/>
          <a:srcRect t="41459" b="21625"/>
          <a:stretch/>
        </p:blipFill>
        <p:spPr>
          <a:xfrm>
            <a:off x="1848" y="0"/>
            <a:ext cx="12206777" cy="2534675"/>
          </a:xfrm>
          <a:prstGeom prst="rect">
            <a:avLst/>
          </a:prstGeom>
        </p:spPr>
      </p:pic>
      <p:sp>
        <p:nvSpPr>
          <p:cNvPr id="3" name="Text Placeholder 2"/>
          <p:cNvSpPr>
            <a:spLocks noGrp="1"/>
          </p:cNvSpPr>
          <p:nvPr>
            <p:ph type="body" idx="1"/>
          </p:nvPr>
        </p:nvSpPr>
        <p:spPr>
          <a:xfrm>
            <a:off x="831851" y="4323325"/>
            <a:ext cx="10515600" cy="519112"/>
          </a:xfrm>
        </p:spPr>
        <p:txBody>
          <a:bodyPr/>
          <a:lstStyle>
            <a:lvl1pPr marL="0" indent="0" algn="ctr">
              <a:buNone/>
              <a:defRPr sz="2400">
                <a:solidFill>
                  <a:srgbClr val="016FA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834CC8A-3DFF-8446-861F-9113EB8EAD1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6A0E-B4D9-2B45-91CB-9F1A2EB5417D}" type="slidenum">
              <a:rPr lang="en-US" smtClean="0"/>
              <a:t>‹#›</a:t>
            </a:fld>
            <a:endParaRPr lang="en-US"/>
          </a:p>
        </p:txBody>
      </p:sp>
      <p:sp>
        <p:nvSpPr>
          <p:cNvPr id="2" name="Title 1"/>
          <p:cNvSpPr>
            <a:spLocks noGrp="1"/>
          </p:cNvSpPr>
          <p:nvPr>
            <p:ph type="title"/>
          </p:nvPr>
        </p:nvSpPr>
        <p:spPr>
          <a:xfrm>
            <a:off x="1741395" y="1016018"/>
            <a:ext cx="8727682" cy="750612"/>
          </a:xfrm>
        </p:spPr>
        <p:txBody>
          <a:bodyPr anchor="b">
            <a:normAutofit/>
          </a:bodyPr>
          <a:lstStyle>
            <a:lvl1pPr algn="ctr">
              <a:defRPr sz="4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5584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34CC8A-3DFF-8446-861F-9113EB8EAD1C}"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96A0E-B4D9-2B45-91CB-9F1A2EB5417D}" type="slidenum">
              <a:rPr lang="en-US" smtClean="0"/>
              <a:t>‹#›</a:t>
            </a:fld>
            <a:endParaRPr lang="en-US"/>
          </a:p>
        </p:txBody>
      </p:sp>
      <p:pic>
        <p:nvPicPr>
          <p:cNvPr id="10" name="Picture 9" descr="A close up of a logo&#10;&#10;Description automatically generated">
            <a:extLst>
              <a:ext uri="{FF2B5EF4-FFF2-40B4-BE49-F238E27FC236}">
                <a16:creationId xmlns:a16="http://schemas.microsoft.com/office/drawing/2014/main" id="{CAD12360-1B67-AC4D-91BD-9245A21A7FA1}"/>
              </a:ext>
            </a:extLst>
          </p:cNvPr>
          <p:cNvPicPr>
            <a:picLocks noChangeAspect="1"/>
          </p:cNvPicPr>
          <p:nvPr userDrawn="1"/>
        </p:nvPicPr>
        <p:blipFill>
          <a:blip r:embed="rId2">
            <a:alphaModFix amt="35000"/>
          </a:blip>
          <a:stretch>
            <a:fillRect/>
          </a:stretch>
        </p:blipFill>
        <p:spPr>
          <a:xfrm>
            <a:off x="-50799" y="-60326"/>
            <a:ext cx="2260600" cy="2260600"/>
          </a:xfrm>
          <a:prstGeom prst="rect">
            <a:avLst/>
          </a:prstGeom>
        </p:spPr>
      </p:pic>
      <p:sp>
        <p:nvSpPr>
          <p:cNvPr id="12" name="Content Placeholder 2">
            <a:extLst>
              <a:ext uri="{FF2B5EF4-FFF2-40B4-BE49-F238E27FC236}">
                <a16:creationId xmlns:a16="http://schemas.microsoft.com/office/drawing/2014/main" id="{70C8EC00-3BD0-6E4E-AA4C-07BA284BEEF7}"/>
              </a:ext>
            </a:extLst>
          </p:cNvPr>
          <p:cNvSpPr>
            <a:spLocks noGrp="1"/>
          </p:cNvSpPr>
          <p:nvPr>
            <p:ph sz="half" idx="13"/>
          </p:nvPr>
        </p:nvSpPr>
        <p:spPr>
          <a:xfrm>
            <a:off x="1583106" y="2200274"/>
            <a:ext cx="9022080" cy="3525206"/>
          </a:xfrm>
        </p:spPr>
        <p:txBody>
          <a:bodyPr/>
          <a:lstStyle>
            <a:lvl1pPr>
              <a:defRPr sz="2400" b="1">
                <a:solidFill>
                  <a:srgbClr val="016FAC"/>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3E3DC9C1-EAE3-C544-B7AC-A4CCA7DAC842}"/>
              </a:ext>
            </a:extLst>
          </p:cNvPr>
          <p:cNvPicPr>
            <a:picLocks noChangeAspect="1"/>
          </p:cNvPicPr>
          <p:nvPr userDrawn="1"/>
        </p:nvPicPr>
        <p:blipFill>
          <a:blip r:embed="rId3"/>
          <a:srcRect/>
          <a:stretch/>
        </p:blipFill>
        <p:spPr>
          <a:xfrm>
            <a:off x="-40799" y="6402573"/>
            <a:ext cx="12269889" cy="497427"/>
          </a:xfrm>
          <a:prstGeom prst="rect">
            <a:avLst/>
          </a:prstGeom>
        </p:spPr>
      </p:pic>
    </p:spTree>
    <p:extLst>
      <p:ext uri="{BB962C8B-B14F-4D97-AF65-F5344CB8AC3E}">
        <p14:creationId xmlns:p14="http://schemas.microsoft.com/office/powerpoint/2010/main" val="334892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2834CC8A-3DFF-8446-861F-9113EB8EAD1C}"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96A0E-B4D9-2B45-91CB-9F1A2EB5417D}" type="slidenum">
              <a:rPr lang="en-US" smtClean="0"/>
              <a:t>‹#›</a:t>
            </a:fld>
            <a:endParaRPr lang="en-US"/>
          </a:p>
        </p:txBody>
      </p:sp>
      <p:sp>
        <p:nvSpPr>
          <p:cNvPr id="9" name="Text Placeholder 8">
            <a:extLst>
              <a:ext uri="{FF2B5EF4-FFF2-40B4-BE49-F238E27FC236}">
                <a16:creationId xmlns:a16="http://schemas.microsoft.com/office/drawing/2014/main" id="{80E64FDC-5E99-CB4B-9C8E-6B448AE83B74}"/>
              </a:ext>
            </a:extLst>
          </p:cNvPr>
          <p:cNvSpPr>
            <a:spLocks noGrp="1"/>
          </p:cNvSpPr>
          <p:nvPr>
            <p:ph type="body" sz="quarter" idx="13"/>
          </p:nvPr>
        </p:nvSpPr>
        <p:spPr>
          <a:xfrm>
            <a:off x="838200" y="2008188"/>
            <a:ext cx="10515600" cy="3741448"/>
          </a:xfrm>
        </p:spPr>
        <p:txBody>
          <a:bodyPr/>
          <a:lstStyle>
            <a:lvl1pPr>
              <a:defRPr b="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FFA9966F-2BD9-A749-A471-BE97F8968742}"/>
              </a:ext>
            </a:extLst>
          </p:cNvPr>
          <p:cNvPicPr>
            <a:picLocks noChangeAspect="1"/>
          </p:cNvPicPr>
          <p:nvPr userDrawn="1"/>
        </p:nvPicPr>
        <p:blipFill>
          <a:blip r:embed="rId2"/>
          <a:srcRect/>
          <a:stretch/>
        </p:blipFill>
        <p:spPr>
          <a:xfrm>
            <a:off x="-40799" y="6402573"/>
            <a:ext cx="12269889" cy="497427"/>
          </a:xfrm>
          <a:prstGeom prst="rect">
            <a:avLst/>
          </a:prstGeom>
        </p:spPr>
      </p:pic>
    </p:spTree>
    <p:extLst>
      <p:ext uri="{BB962C8B-B14F-4D97-AF65-F5344CB8AC3E}">
        <p14:creationId xmlns:p14="http://schemas.microsoft.com/office/powerpoint/2010/main" val="320631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8294" y="1888714"/>
            <a:ext cx="4946226" cy="3617490"/>
          </a:xfrm>
        </p:spPr>
        <p:txBody>
          <a:bodyPr/>
          <a:lstStyle>
            <a:lvl1pPr>
              <a:defRPr sz="2400" b="1">
                <a:solidFill>
                  <a:srgbClr val="016FAC"/>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34CC8A-3DFF-8446-861F-9113EB8EAD1C}"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96A0E-B4D9-2B45-91CB-9F1A2EB5417D}" type="slidenum">
              <a:rPr lang="en-US" smtClean="0"/>
              <a:t>‹#›</a:t>
            </a:fld>
            <a:endParaRPr lang="en-US"/>
          </a:p>
        </p:txBody>
      </p:sp>
      <p:sp>
        <p:nvSpPr>
          <p:cNvPr id="2" name="Title 1"/>
          <p:cNvSpPr>
            <a:spLocks noGrp="1"/>
          </p:cNvSpPr>
          <p:nvPr>
            <p:ph type="title"/>
          </p:nvPr>
        </p:nvSpPr>
        <p:spPr>
          <a:xfrm>
            <a:off x="582507" y="232094"/>
            <a:ext cx="11026987" cy="1066620"/>
          </a:xfrm>
        </p:spPr>
        <p:txBody>
          <a:bodyPr>
            <a:normAutofit/>
          </a:bodyPr>
          <a:lstStyle>
            <a:lvl1pPr algn="ctr">
              <a:defRPr sz="3600" b="1">
                <a:solidFill>
                  <a:schemeClr val="tx2"/>
                </a:solidFill>
              </a:defRPr>
            </a:lvl1pPr>
          </a:lstStyle>
          <a:p>
            <a:r>
              <a:rPr lang="en-US" dirty="0"/>
              <a:t>Click to edit Master title style</a:t>
            </a:r>
          </a:p>
        </p:txBody>
      </p:sp>
      <p:sp>
        <p:nvSpPr>
          <p:cNvPr id="13" name="Content Placeholder 2">
            <a:extLst>
              <a:ext uri="{FF2B5EF4-FFF2-40B4-BE49-F238E27FC236}">
                <a16:creationId xmlns:a16="http://schemas.microsoft.com/office/drawing/2014/main" id="{B340108B-A708-C045-9205-04FB8C8514B4}"/>
              </a:ext>
            </a:extLst>
          </p:cNvPr>
          <p:cNvSpPr>
            <a:spLocks noGrp="1"/>
          </p:cNvSpPr>
          <p:nvPr>
            <p:ph sz="half" idx="13"/>
          </p:nvPr>
        </p:nvSpPr>
        <p:spPr>
          <a:xfrm>
            <a:off x="6407574" y="1888713"/>
            <a:ext cx="4946226" cy="3614409"/>
          </a:xfrm>
        </p:spPr>
        <p:txBody>
          <a:bodyPr/>
          <a:lstStyle>
            <a:lvl1pPr>
              <a:defRPr sz="2400" b="1">
                <a:solidFill>
                  <a:schemeClr val="accent1"/>
                </a:solidFill>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8CA1513-C2BF-A14D-8FEE-024EC0F44F28}"/>
              </a:ext>
            </a:extLst>
          </p:cNvPr>
          <p:cNvSpPr/>
          <p:nvPr userDrawn="1"/>
        </p:nvSpPr>
        <p:spPr>
          <a:xfrm>
            <a:off x="530859" y="1755228"/>
            <a:ext cx="5365443" cy="3942119"/>
          </a:xfrm>
          <a:prstGeom prst="rect">
            <a:avLst/>
          </a:prstGeom>
          <a:noFill/>
          <a:ln w="38100">
            <a:solidFill>
              <a:srgbClr val="016F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DE7DC2-302C-5E4A-9E02-A590F6086D8E}"/>
              </a:ext>
            </a:extLst>
          </p:cNvPr>
          <p:cNvSpPr/>
          <p:nvPr userDrawn="1"/>
        </p:nvSpPr>
        <p:spPr>
          <a:xfrm>
            <a:off x="6200139" y="1755228"/>
            <a:ext cx="5365443" cy="39212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logo&#10;&#10;Description automatically generated">
            <a:extLst>
              <a:ext uri="{FF2B5EF4-FFF2-40B4-BE49-F238E27FC236}">
                <a16:creationId xmlns:a16="http://schemas.microsoft.com/office/drawing/2014/main" id="{F6AAA0A2-B3B9-D740-9172-FC214A06BF6F}"/>
              </a:ext>
            </a:extLst>
          </p:cNvPr>
          <p:cNvPicPr>
            <a:picLocks noChangeAspect="1"/>
          </p:cNvPicPr>
          <p:nvPr userDrawn="1"/>
        </p:nvPicPr>
        <p:blipFill>
          <a:blip r:embed="rId2">
            <a:alphaModFix amt="35000"/>
          </a:blip>
          <a:stretch>
            <a:fillRect/>
          </a:stretch>
        </p:blipFill>
        <p:spPr>
          <a:xfrm>
            <a:off x="-50799" y="-60326"/>
            <a:ext cx="2037716" cy="2037716"/>
          </a:xfrm>
          <a:prstGeom prst="rect">
            <a:avLst/>
          </a:prstGeom>
        </p:spPr>
      </p:pic>
      <p:pic>
        <p:nvPicPr>
          <p:cNvPr id="15" name="Picture 14">
            <a:extLst>
              <a:ext uri="{FF2B5EF4-FFF2-40B4-BE49-F238E27FC236}">
                <a16:creationId xmlns:a16="http://schemas.microsoft.com/office/drawing/2014/main" id="{8DEA186E-1CF5-5940-ACE2-4252196A337C}"/>
              </a:ext>
            </a:extLst>
          </p:cNvPr>
          <p:cNvPicPr>
            <a:picLocks noChangeAspect="1"/>
          </p:cNvPicPr>
          <p:nvPr userDrawn="1"/>
        </p:nvPicPr>
        <p:blipFill>
          <a:blip r:embed="rId3"/>
          <a:srcRect/>
          <a:stretch/>
        </p:blipFill>
        <p:spPr>
          <a:xfrm>
            <a:off x="-40799" y="6402573"/>
            <a:ext cx="12269889" cy="497427"/>
          </a:xfrm>
          <a:prstGeom prst="rect">
            <a:avLst/>
          </a:prstGeom>
        </p:spPr>
      </p:pic>
    </p:spTree>
    <p:extLst>
      <p:ext uri="{BB962C8B-B14F-4D97-AF65-F5344CB8AC3E}">
        <p14:creationId xmlns:p14="http://schemas.microsoft.com/office/powerpoint/2010/main" val="30215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4CC8A-3DFF-8446-861F-9113EB8EAD1C}" type="datetimeFigureOut">
              <a:rPr lang="en-US" smtClean="0"/>
              <a:t>7/1/2025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96A0E-B4D9-2B45-91CB-9F1A2EB5417D}" type="slidenum">
              <a:rPr lang="en-US" smtClean="0"/>
              <a:t>‹#›</a:t>
            </a:fld>
            <a:endParaRPr lang="en-US"/>
          </a:p>
        </p:txBody>
      </p:sp>
    </p:spTree>
    <p:extLst>
      <p:ext uri="{BB962C8B-B14F-4D97-AF65-F5344CB8AC3E}">
        <p14:creationId xmlns:p14="http://schemas.microsoft.com/office/powerpoint/2010/main" val="4111930260"/>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4" r:id="rId3"/>
    <p:sldLayoutId id="2147483663" r:id="rId4"/>
    <p:sldLayoutId id="2147483683" r:id="rId5"/>
    <p:sldLayoutId id="2147483703" r:id="rId6"/>
    <p:sldLayoutId id="2147483672" r:id="rId7"/>
    <p:sldLayoutId id="2147483676" r:id="rId8"/>
    <p:sldLayoutId id="2147483664" r:id="rId9"/>
    <p:sldLayoutId id="2147483702" r:id="rId10"/>
    <p:sldLayoutId id="2147483687" r:id="rId11"/>
    <p:sldLayoutId id="2147483665" r:id="rId12"/>
    <p:sldLayoutId id="2147483701" r:id="rId13"/>
    <p:sldLayoutId id="2147483668" r:id="rId14"/>
    <p:sldLayoutId id="2147483679" r:id="rId15"/>
    <p:sldLayoutId id="2147483688" r:id="rId16"/>
    <p:sldLayoutId id="2147483700" r:id="rId17"/>
    <p:sldLayoutId id="2147483699" r:id="rId18"/>
    <p:sldLayoutId id="2147483704" r:id="rId19"/>
    <p:sldLayoutId id="214748370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sv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g"/><Relationship Id="rId10" Type="http://schemas.openxmlformats.org/officeDocument/2006/relationships/image" Target="../media/image31.svg"/><Relationship Id="rId4" Type="http://schemas.openxmlformats.org/officeDocument/2006/relationships/image" Target="../media/image25.jpe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77470"/>
            <a:ext cx="4076699" cy="2629747"/>
          </a:xfrm>
        </p:spPr>
        <p:txBody>
          <a:bodyPr>
            <a:noAutofit/>
          </a:bodyPr>
          <a:lstStyle/>
          <a:p>
            <a:r>
              <a:rPr lang="en-US" altLang="en-US" dirty="0">
                <a:latin typeface="+mn-lt"/>
              </a:rPr>
              <a:t>Ways to Fund Your </a:t>
            </a:r>
            <a:br>
              <a:rPr lang="en-US" altLang="en-US" dirty="0">
                <a:solidFill>
                  <a:schemeClr val="tx1"/>
                </a:solidFill>
                <a:latin typeface="+mn-lt"/>
              </a:rPr>
            </a:br>
            <a:r>
              <a:rPr lang="en-US" altLang="en-US" dirty="0">
                <a:latin typeface="+mn-lt"/>
              </a:rPr>
              <a:t>Schwartz</a:t>
            </a:r>
            <a:r>
              <a:rPr lang="en-US" altLang="en-US" dirty="0">
                <a:solidFill>
                  <a:schemeClr val="tx1"/>
                </a:solidFill>
                <a:latin typeface="+mn-lt"/>
              </a:rPr>
              <a:t> </a:t>
            </a:r>
            <a:r>
              <a:rPr lang="en-US" altLang="en-US" dirty="0">
                <a:latin typeface="+mn-lt"/>
              </a:rPr>
              <a:t>Center</a:t>
            </a:r>
            <a:br>
              <a:rPr lang="en-US" altLang="en-US" dirty="0">
                <a:latin typeface="+mn-lt"/>
              </a:rPr>
            </a:br>
            <a:r>
              <a:rPr lang="en-US" altLang="en-US" dirty="0">
                <a:latin typeface="+mn-lt"/>
              </a:rPr>
              <a:t>Programs</a:t>
            </a:r>
          </a:p>
        </p:txBody>
      </p:sp>
    </p:spTree>
    <p:extLst>
      <p:ext uri="{BB962C8B-B14F-4D97-AF65-F5344CB8AC3E}">
        <p14:creationId xmlns:p14="http://schemas.microsoft.com/office/powerpoint/2010/main" val="67615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325" y="182881"/>
            <a:ext cx="10959350" cy="853638"/>
          </a:xfrm>
        </p:spPr>
        <p:txBody>
          <a:bodyPr>
            <a:normAutofit/>
          </a:bodyPr>
          <a:lstStyle/>
          <a:p>
            <a:pPr>
              <a:spcBef>
                <a:spcPct val="50000"/>
              </a:spcBef>
            </a:pPr>
            <a:r>
              <a:rPr lang="en-US" altLang="en-US" b="1" dirty="0">
                <a:solidFill>
                  <a:srgbClr val="003563"/>
                </a:solidFill>
                <a:latin typeface="+mn-lt"/>
              </a:rPr>
              <a:t>Think about grateful patients or clinicians</a:t>
            </a:r>
            <a:endParaRPr lang="en-US" b="1" dirty="0">
              <a:solidFill>
                <a:srgbClr val="003563"/>
              </a:solidFill>
              <a:latin typeface="+mn-lt"/>
            </a:endParaRPr>
          </a:p>
        </p:txBody>
      </p:sp>
      <p:grpSp>
        <p:nvGrpSpPr>
          <p:cNvPr id="11" name="Group 10"/>
          <p:cNvGrpSpPr/>
          <p:nvPr/>
        </p:nvGrpSpPr>
        <p:grpSpPr>
          <a:xfrm>
            <a:off x="1366024" y="1254789"/>
            <a:ext cx="9459951" cy="4042466"/>
            <a:chOff x="484186" y="1320830"/>
            <a:chExt cx="8315327" cy="3835136"/>
          </a:xfrm>
        </p:grpSpPr>
        <p:sp>
          <p:nvSpPr>
            <p:cNvPr id="6" name="Rounded Rectangular Callout 5"/>
            <p:cNvSpPr/>
            <p:nvPr/>
          </p:nvSpPr>
          <p:spPr>
            <a:xfrm>
              <a:off x="484186" y="1320830"/>
              <a:ext cx="3671254" cy="1828770"/>
            </a:xfrm>
            <a:prstGeom prst="wedgeRoundRectCallout">
              <a:avLst>
                <a:gd name="adj1" fmla="val -42846"/>
                <a:gd name="adj2" fmla="val 104933"/>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3563"/>
                  </a:solidFill>
                  <a:cs typeface="Arial" panose="020B0604020202020204" pitchFamily="34" charset="0"/>
                </a:rPr>
                <a:t>Mrs. Smith once made me promise that if there was anything she could do to help that I should ask her.</a:t>
              </a:r>
            </a:p>
          </p:txBody>
        </p:sp>
        <p:sp>
          <p:nvSpPr>
            <p:cNvPr id="9" name="Rounded Rectangular Callout 8"/>
            <p:cNvSpPr/>
            <p:nvPr/>
          </p:nvSpPr>
          <p:spPr>
            <a:xfrm>
              <a:off x="2925500" y="3449086"/>
              <a:ext cx="3484880" cy="1706880"/>
            </a:xfrm>
            <a:prstGeom prst="wedgeRoundRectCallout">
              <a:avLst>
                <a:gd name="adj1" fmla="val -42846"/>
                <a:gd name="adj2" fmla="val 104933"/>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3563"/>
                  </a:solidFill>
                  <a:cs typeface="Arial" panose="020B0604020202020204" pitchFamily="34" charset="0"/>
                </a:rPr>
                <a:t>Dr. Rosen was always passionate about patient-centered care—I heard his family is looking for a way to memorialize or honor his involvement at the hospital.</a:t>
              </a:r>
            </a:p>
          </p:txBody>
        </p:sp>
        <p:sp>
          <p:nvSpPr>
            <p:cNvPr id="10" name="Rounded Rectangular Callout 9"/>
            <p:cNvSpPr/>
            <p:nvPr/>
          </p:nvSpPr>
          <p:spPr>
            <a:xfrm>
              <a:off x="5039678" y="1508142"/>
              <a:ext cx="3759835" cy="1733868"/>
            </a:xfrm>
            <a:prstGeom prst="wedgeRoundRectCallout">
              <a:avLst>
                <a:gd name="adj1" fmla="val 39704"/>
                <a:gd name="adj2" fmla="val 98985"/>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3563"/>
                  </a:solidFill>
                  <a:cs typeface="Arial" panose="020B0604020202020204" pitchFamily="34" charset="0"/>
                </a:rPr>
                <a:t>One of the hospital c-suite executives shows up to Schwartz Rounds sessions every month. Many times I see tears in her eyes. Maybe she could help us think about possible donors.</a:t>
              </a:r>
            </a:p>
          </p:txBody>
        </p:sp>
      </p:grpSp>
    </p:spTree>
    <p:extLst>
      <p:ext uri="{BB962C8B-B14F-4D97-AF65-F5344CB8AC3E}">
        <p14:creationId xmlns:p14="http://schemas.microsoft.com/office/powerpoint/2010/main" val="3509697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098" y="264160"/>
            <a:ext cx="11297678" cy="706542"/>
          </a:xfrm>
        </p:spPr>
        <p:txBody>
          <a:bodyPr>
            <a:normAutofit/>
          </a:bodyPr>
          <a:lstStyle/>
          <a:p>
            <a:pPr>
              <a:spcBef>
                <a:spcPct val="50000"/>
              </a:spcBef>
            </a:pPr>
            <a:r>
              <a:rPr lang="en-US" altLang="en-US" b="1" dirty="0">
                <a:solidFill>
                  <a:srgbClr val="003563"/>
                </a:solidFill>
                <a:latin typeface="+mn-lt"/>
              </a:rPr>
              <a:t>Think about institutional donors</a:t>
            </a:r>
            <a:endParaRPr lang="en-US" b="1" dirty="0">
              <a:solidFill>
                <a:srgbClr val="003563"/>
              </a:solidFill>
              <a:latin typeface="+mn-lt"/>
            </a:endParaRPr>
          </a:p>
        </p:txBody>
      </p:sp>
      <p:grpSp>
        <p:nvGrpSpPr>
          <p:cNvPr id="7" name="Group 6"/>
          <p:cNvGrpSpPr/>
          <p:nvPr/>
        </p:nvGrpSpPr>
        <p:grpSpPr>
          <a:xfrm>
            <a:off x="2082222" y="970702"/>
            <a:ext cx="8892431" cy="4351800"/>
            <a:chOff x="484186" y="1320830"/>
            <a:chExt cx="8497253" cy="4158407"/>
          </a:xfrm>
        </p:grpSpPr>
        <p:sp>
          <p:nvSpPr>
            <p:cNvPr id="8" name="Rounded Rectangular Callout 7"/>
            <p:cNvSpPr/>
            <p:nvPr/>
          </p:nvSpPr>
          <p:spPr>
            <a:xfrm>
              <a:off x="4455885" y="2377440"/>
              <a:ext cx="4525554" cy="1270000"/>
            </a:xfrm>
            <a:prstGeom prst="wedgeRoundRectCallout">
              <a:avLst>
                <a:gd name="adj1" fmla="val 39704"/>
                <a:gd name="adj2" fmla="val 98985"/>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3563"/>
                  </a:solidFill>
                  <a:cs typeface="Arial" panose="020B0604020202020204" pitchFamily="34" charset="0"/>
                </a:rPr>
                <a:t>Companies interested in quality and safety initiatives are often interested when they learn about the Schwartz Rounds programs.</a:t>
              </a:r>
            </a:p>
          </p:txBody>
        </p:sp>
        <p:sp>
          <p:nvSpPr>
            <p:cNvPr id="11" name="Rounded Rectangular Callout 10"/>
            <p:cNvSpPr/>
            <p:nvPr/>
          </p:nvSpPr>
          <p:spPr>
            <a:xfrm>
              <a:off x="1256348" y="3824744"/>
              <a:ext cx="3600132" cy="1654493"/>
            </a:xfrm>
            <a:prstGeom prst="wedgeRoundRectCallout">
              <a:avLst>
                <a:gd name="adj1" fmla="val 39704"/>
                <a:gd name="adj2" fmla="val 98985"/>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3563"/>
                  </a:solidFill>
                  <a:cs typeface="Arial" panose="020B0604020202020204" pitchFamily="34" charset="0"/>
                </a:rPr>
                <a:t>Our food service might be interested in making a donation of the food for each session…</a:t>
              </a:r>
            </a:p>
          </p:txBody>
        </p:sp>
        <p:sp>
          <p:nvSpPr>
            <p:cNvPr id="12" name="Rounded Rectangular Callout 11"/>
            <p:cNvSpPr/>
            <p:nvPr/>
          </p:nvSpPr>
          <p:spPr>
            <a:xfrm>
              <a:off x="484186" y="1320830"/>
              <a:ext cx="3671254" cy="1828770"/>
            </a:xfrm>
            <a:prstGeom prst="wedgeRoundRectCallout">
              <a:avLst>
                <a:gd name="adj1" fmla="val -42846"/>
                <a:gd name="adj2" fmla="val 104933"/>
                <a:gd name="adj3" fmla="val 16667"/>
              </a:avLst>
            </a:prstGeom>
            <a:solidFill>
              <a:schemeClr val="bg1"/>
            </a:solidFill>
            <a:ln w="38100">
              <a:solidFill>
                <a:srgbClr val="67C7C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solidFill>
                    <a:srgbClr val="003563"/>
                  </a:solidFill>
                  <a:cs typeface="Arial" panose="020B0604020202020204" pitchFamily="34" charset="0"/>
                </a:rPr>
                <a:t>Many of us buy our lunches at the deli across the street; maybe they would consider donating pasta salad and sandwiches for the lunches.</a:t>
              </a:r>
            </a:p>
          </p:txBody>
        </p:sp>
      </p:grpSp>
    </p:spTree>
    <p:extLst>
      <p:ext uri="{BB962C8B-B14F-4D97-AF65-F5344CB8AC3E}">
        <p14:creationId xmlns:p14="http://schemas.microsoft.com/office/powerpoint/2010/main" val="51652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24185"/>
            <a:ext cx="11704320" cy="506744"/>
          </a:xfrm>
        </p:spPr>
        <p:txBody>
          <a:bodyPr>
            <a:noAutofit/>
          </a:bodyPr>
          <a:lstStyle/>
          <a:p>
            <a:pPr>
              <a:spcBef>
                <a:spcPct val="50000"/>
              </a:spcBef>
            </a:pPr>
            <a:r>
              <a:rPr lang="en-US" b="1" dirty="0">
                <a:solidFill>
                  <a:srgbClr val="003563"/>
                </a:solidFill>
                <a:latin typeface="+mn-lt"/>
              </a:rPr>
              <a:t>Thank donors</a:t>
            </a:r>
          </a:p>
        </p:txBody>
      </p:sp>
      <p:sp>
        <p:nvSpPr>
          <p:cNvPr id="4" name="Content Placeholder 3"/>
          <p:cNvSpPr>
            <a:spLocks noGrp="1"/>
          </p:cNvSpPr>
          <p:nvPr>
            <p:ph idx="1"/>
          </p:nvPr>
        </p:nvSpPr>
        <p:spPr>
          <a:xfrm>
            <a:off x="374904" y="1280728"/>
            <a:ext cx="11524328" cy="4815272"/>
          </a:xfrm>
        </p:spPr>
        <p:txBody>
          <a:bodyPr>
            <a:noAutofit/>
          </a:bodyPr>
          <a:lstStyle/>
          <a:p>
            <a:pPr>
              <a:lnSpc>
                <a:spcPct val="110000"/>
              </a:lnSpc>
              <a:spcBef>
                <a:spcPts val="0"/>
              </a:spcBef>
            </a:pPr>
            <a:r>
              <a:rPr lang="en-US" altLang="en-US" dirty="0">
                <a:solidFill>
                  <a:srgbClr val="003563"/>
                </a:solidFill>
                <a:latin typeface="+mn-lt"/>
              </a:rPr>
              <a:t>Remember, the Schwartz Center is a highly-regarded brand in healthcare with a broad reach and 30 years of experience</a:t>
            </a:r>
          </a:p>
          <a:p>
            <a:pPr>
              <a:lnSpc>
                <a:spcPct val="110000"/>
              </a:lnSpc>
              <a:spcBef>
                <a:spcPts val="0"/>
              </a:spcBef>
            </a:pPr>
            <a:endParaRPr lang="en-US" altLang="en-US" dirty="0">
              <a:solidFill>
                <a:srgbClr val="003563"/>
              </a:solidFill>
              <a:latin typeface="+mn-lt"/>
            </a:endParaRPr>
          </a:p>
          <a:p>
            <a:pPr>
              <a:lnSpc>
                <a:spcPct val="110000"/>
              </a:lnSpc>
              <a:spcBef>
                <a:spcPts val="0"/>
              </a:spcBef>
            </a:pPr>
            <a:r>
              <a:rPr lang="en-US" altLang="en-US" dirty="0">
                <a:solidFill>
                  <a:srgbClr val="003563"/>
                </a:solidFill>
                <a:latin typeface="+mn-lt"/>
              </a:rPr>
              <a:t>Creative ways to thank or memorialize a donor:</a:t>
            </a:r>
          </a:p>
          <a:p>
            <a:pPr lvl="2">
              <a:lnSpc>
                <a:spcPct val="110000"/>
              </a:lnSpc>
              <a:spcBef>
                <a:spcPts val="0"/>
              </a:spcBef>
            </a:pPr>
            <a:r>
              <a:rPr lang="en-US" sz="2200" dirty="0">
                <a:solidFill>
                  <a:srgbClr val="003563"/>
                </a:solidFill>
                <a:latin typeface="+mn-lt"/>
              </a:rPr>
              <a:t>Wording at the bottom of promotional materials – </a:t>
            </a:r>
            <a:r>
              <a:rPr lang="en-US" sz="2200" i="1" dirty="0">
                <a:solidFill>
                  <a:srgbClr val="003563"/>
                </a:solidFill>
                <a:latin typeface="+mn-lt"/>
              </a:rPr>
              <a:t>“The Schwartz Rounds program is made possible by a generous donation from…”</a:t>
            </a:r>
          </a:p>
          <a:p>
            <a:pPr lvl="2">
              <a:lnSpc>
                <a:spcPct val="110000"/>
              </a:lnSpc>
              <a:spcBef>
                <a:spcPts val="0"/>
              </a:spcBef>
            </a:pPr>
            <a:endParaRPr lang="en-US" sz="2200" dirty="0">
              <a:solidFill>
                <a:srgbClr val="003563"/>
              </a:solidFill>
              <a:latin typeface="+mn-lt"/>
            </a:endParaRPr>
          </a:p>
          <a:p>
            <a:pPr lvl="2">
              <a:lnSpc>
                <a:spcPct val="110000"/>
              </a:lnSpc>
              <a:spcBef>
                <a:spcPts val="0"/>
              </a:spcBef>
            </a:pPr>
            <a:r>
              <a:rPr lang="en-US" sz="2200" dirty="0">
                <a:solidFill>
                  <a:srgbClr val="003563"/>
                </a:solidFill>
                <a:latin typeface="+mn-lt"/>
              </a:rPr>
              <a:t>Tent card on the tables at each session</a:t>
            </a:r>
          </a:p>
          <a:p>
            <a:pPr lvl="2">
              <a:lnSpc>
                <a:spcPct val="110000"/>
              </a:lnSpc>
              <a:spcBef>
                <a:spcPts val="0"/>
              </a:spcBef>
            </a:pPr>
            <a:endParaRPr lang="en-US" sz="2200" dirty="0">
              <a:solidFill>
                <a:srgbClr val="003563"/>
              </a:solidFill>
              <a:latin typeface="+mn-lt"/>
            </a:endParaRPr>
          </a:p>
          <a:p>
            <a:pPr lvl="2">
              <a:lnSpc>
                <a:spcPct val="110000"/>
              </a:lnSpc>
              <a:spcBef>
                <a:spcPts val="0"/>
              </a:spcBef>
            </a:pPr>
            <a:r>
              <a:rPr lang="en-US" sz="2200" dirty="0">
                <a:solidFill>
                  <a:srgbClr val="003563"/>
                </a:solidFill>
                <a:latin typeface="+mn-lt"/>
              </a:rPr>
              <a:t>Announcement/slide at the beginning of each session</a:t>
            </a:r>
          </a:p>
          <a:p>
            <a:pPr lvl="2">
              <a:lnSpc>
                <a:spcPct val="110000"/>
              </a:lnSpc>
              <a:spcBef>
                <a:spcPts val="0"/>
              </a:spcBef>
            </a:pPr>
            <a:endParaRPr lang="en-US" sz="2200" dirty="0">
              <a:solidFill>
                <a:srgbClr val="003563"/>
              </a:solidFill>
              <a:latin typeface="+mn-lt"/>
            </a:endParaRPr>
          </a:p>
          <a:p>
            <a:pPr lvl="2">
              <a:lnSpc>
                <a:spcPct val="110000"/>
              </a:lnSpc>
              <a:spcBef>
                <a:spcPts val="0"/>
              </a:spcBef>
            </a:pPr>
            <a:r>
              <a:rPr lang="en-US" sz="2200" dirty="0">
                <a:solidFill>
                  <a:srgbClr val="003563"/>
                </a:solidFill>
                <a:latin typeface="+mn-lt"/>
              </a:rPr>
              <a:t>Add the Schwartz Center logo and sponsor logos to your email signature</a:t>
            </a:r>
          </a:p>
        </p:txBody>
      </p:sp>
    </p:spTree>
    <p:extLst>
      <p:ext uri="{BB962C8B-B14F-4D97-AF65-F5344CB8AC3E}">
        <p14:creationId xmlns:p14="http://schemas.microsoft.com/office/powerpoint/2010/main" val="177536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73" y="482719"/>
            <a:ext cx="11704320" cy="506744"/>
          </a:xfrm>
        </p:spPr>
        <p:txBody>
          <a:bodyPr>
            <a:noAutofit/>
          </a:bodyPr>
          <a:lstStyle/>
          <a:p>
            <a:pPr>
              <a:spcBef>
                <a:spcPct val="50000"/>
              </a:spcBef>
            </a:pPr>
            <a:r>
              <a:rPr lang="en-US" sz="3500" b="1" dirty="0">
                <a:solidFill>
                  <a:srgbClr val="003563"/>
                </a:solidFill>
                <a:latin typeface="+mn-lt"/>
              </a:rPr>
              <a:t>Determine the costs of Schwartz Center programs</a:t>
            </a:r>
          </a:p>
        </p:txBody>
      </p:sp>
      <p:sp>
        <p:nvSpPr>
          <p:cNvPr id="6" name="Content Placeholder 5"/>
          <p:cNvSpPr>
            <a:spLocks noGrp="1"/>
          </p:cNvSpPr>
          <p:nvPr>
            <p:ph idx="1"/>
          </p:nvPr>
        </p:nvSpPr>
        <p:spPr>
          <a:xfrm>
            <a:off x="764275" y="1221588"/>
            <a:ext cx="11109916" cy="4703723"/>
          </a:xfrm>
        </p:spPr>
        <p:txBody>
          <a:bodyPr>
            <a:noAutofit/>
          </a:bodyPr>
          <a:lstStyle/>
          <a:p>
            <a:r>
              <a:rPr lang="en-US" altLang="en-US" sz="2400" dirty="0">
                <a:solidFill>
                  <a:srgbClr val="003563"/>
                </a:solidFill>
                <a:latin typeface="+mn-lt"/>
              </a:rPr>
              <a:t>Think about all related costs: </a:t>
            </a:r>
          </a:p>
          <a:p>
            <a:endParaRPr lang="en-US" altLang="en-US" sz="2400" dirty="0">
              <a:solidFill>
                <a:srgbClr val="003563"/>
              </a:solidFill>
              <a:latin typeface="+mn-lt"/>
            </a:endParaRPr>
          </a:p>
          <a:p>
            <a:pPr lvl="1"/>
            <a:r>
              <a:rPr lang="en-US" altLang="en-US" dirty="0">
                <a:solidFill>
                  <a:srgbClr val="003563"/>
                </a:solidFill>
                <a:latin typeface="+mn-lt"/>
              </a:rPr>
              <a:t> Program fees</a:t>
            </a:r>
          </a:p>
          <a:p>
            <a:pPr lvl="1"/>
            <a:endParaRPr lang="en-US" altLang="en-US" dirty="0">
              <a:solidFill>
                <a:srgbClr val="003563"/>
              </a:solidFill>
              <a:latin typeface="+mn-lt"/>
            </a:endParaRPr>
          </a:p>
          <a:p>
            <a:pPr lvl="1"/>
            <a:r>
              <a:rPr lang="en-US" altLang="en-US" dirty="0">
                <a:solidFill>
                  <a:srgbClr val="003563"/>
                </a:solidFill>
                <a:latin typeface="+mn-lt"/>
              </a:rPr>
              <a:t> Food for the attendees</a:t>
            </a:r>
          </a:p>
          <a:p>
            <a:pPr lvl="1"/>
            <a:endParaRPr lang="en-US" altLang="en-US" dirty="0">
              <a:solidFill>
                <a:srgbClr val="003563"/>
              </a:solidFill>
              <a:latin typeface="+mn-lt"/>
            </a:endParaRPr>
          </a:p>
          <a:p>
            <a:pPr lvl="1"/>
            <a:r>
              <a:rPr lang="en-US" altLang="en-US" dirty="0">
                <a:solidFill>
                  <a:srgbClr val="003563"/>
                </a:solidFill>
                <a:latin typeface="+mn-lt"/>
              </a:rPr>
              <a:t> Room fees</a:t>
            </a:r>
          </a:p>
          <a:p>
            <a:pPr lvl="1"/>
            <a:endParaRPr lang="en-US" altLang="en-US" dirty="0">
              <a:solidFill>
                <a:srgbClr val="003563"/>
              </a:solidFill>
              <a:latin typeface="+mn-lt"/>
            </a:endParaRPr>
          </a:p>
          <a:p>
            <a:pPr lvl="1"/>
            <a:r>
              <a:rPr lang="en-US" altLang="en-US" dirty="0">
                <a:solidFill>
                  <a:srgbClr val="003563"/>
                </a:solidFill>
                <a:latin typeface="+mn-lt"/>
              </a:rPr>
              <a:t> A/V expenses</a:t>
            </a:r>
          </a:p>
          <a:p>
            <a:pPr lvl="1"/>
            <a:endParaRPr lang="en-US" altLang="en-US" dirty="0">
              <a:solidFill>
                <a:srgbClr val="003563"/>
              </a:solidFill>
              <a:latin typeface="+mn-lt"/>
            </a:endParaRPr>
          </a:p>
          <a:p>
            <a:pPr lvl="1"/>
            <a:r>
              <a:rPr lang="en-US" altLang="en-US" dirty="0">
                <a:solidFill>
                  <a:srgbClr val="003563"/>
                </a:solidFill>
                <a:latin typeface="+mn-lt"/>
              </a:rPr>
              <a:t>Staff time for Program Coordinator, Clinical Leader, or Facilitator</a:t>
            </a:r>
          </a:p>
        </p:txBody>
      </p:sp>
    </p:spTree>
    <p:extLst>
      <p:ext uri="{BB962C8B-B14F-4D97-AF65-F5344CB8AC3E}">
        <p14:creationId xmlns:p14="http://schemas.microsoft.com/office/powerpoint/2010/main" val="1275234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6168-BC46-C445-FCDD-4FD772063A70}"/>
              </a:ext>
            </a:extLst>
          </p:cNvPr>
          <p:cNvSpPr>
            <a:spLocks noGrp="1"/>
          </p:cNvSpPr>
          <p:nvPr>
            <p:ph type="title"/>
          </p:nvPr>
        </p:nvSpPr>
        <p:spPr>
          <a:xfrm>
            <a:off x="369484" y="284996"/>
            <a:ext cx="11404982" cy="596115"/>
          </a:xfrm>
        </p:spPr>
        <p:txBody>
          <a:bodyPr vert="horz" lIns="91440" tIns="45720" rIns="91440" bIns="45720" rtlCol="0" anchor="ctr">
            <a:noAutofit/>
          </a:bodyPr>
          <a:lstStyle/>
          <a:p>
            <a:r>
              <a:rPr lang="en-US" sz="3500" dirty="0">
                <a:solidFill>
                  <a:srgbClr val="003563"/>
                </a:solidFill>
                <a:latin typeface="+mn-lt"/>
              </a:rPr>
              <a:t>Make your case - use Schwartz Center materials</a:t>
            </a:r>
          </a:p>
        </p:txBody>
      </p:sp>
      <p:sp>
        <p:nvSpPr>
          <p:cNvPr id="3" name="TextBox 2">
            <a:extLst>
              <a:ext uri="{FF2B5EF4-FFF2-40B4-BE49-F238E27FC236}">
                <a16:creationId xmlns:a16="http://schemas.microsoft.com/office/drawing/2014/main" id="{79B3A6FE-2687-C7D9-CFB3-8AF1A687CA9C}"/>
              </a:ext>
            </a:extLst>
          </p:cNvPr>
          <p:cNvSpPr txBox="1"/>
          <p:nvPr/>
        </p:nvSpPr>
        <p:spPr>
          <a:xfrm>
            <a:off x="644635" y="997438"/>
            <a:ext cx="11129831" cy="707886"/>
          </a:xfrm>
          <a:prstGeom prst="rect">
            <a:avLst/>
          </a:prstGeom>
          <a:noFill/>
        </p:spPr>
        <p:txBody>
          <a:bodyPr wrap="square" rtlCol="0">
            <a:spAutoFit/>
          </a:bodyPr>
          <a:lstStyle/>
          <a:p>
            <a:r>
              <a:rPr lang="en-US" sz="2000" dirty="0">
                <a:solidFill>
                  <a:srgbClr val="003563"/>
                </a:solidFill>
              </a:rPr>
              <a:t>Schwartz Center literature and materials, such as flyers, rack cards and videos, are a great way to introduce the Schwartz Center to your patients and visitors.</a:t>
            </a:r>
          </a:p>
        </p:txBody>
      </p:sp>
      <p:pic>
        <p:nvPicPr>
          <p:cNvPr id="7" name="Picture 6">
            <a:extLst>
              <a:ext uri="{FF2B5EF4-FFF2-40B4-BE49-F238E27FC236}">
                <a16:creationId xmlns:a16="http://schemas.microsoft.com/office/drawing/2014/main" id="{40C79F45-5317-1604-2C75-425CA7C7C709}"/>
              </a:ext>
            </a:extLst>
          </p:cNvPr>
          <p:cNvPicPr>
            <a:picLocks noChangeAspect="1"/>
          </p:cNvPicPr>
          <p:nvPr/>
        </p:nvPicPr>
        <p:blipFill>
          <a:blip r:embed="rId3"/>
          <a:stretch>
            <a:fillRect/>
          </a:stretch>
        </p:blipFill>
        <p:spPr>
          <a:xfrm>
            <a:off x="2518855" y="2006546"/>
            <a:ext cx="3185544" cy="4112124"/>
          </a:xfrm>
          <a:prstGeom prst="rect">
            <a:avLst/>
          </a:prstGeom>
        </p:spPr>
      </p:pic>
      <p:pic>
        <p:nvPicPr>
          <p:cNvPr id="9" name="Picture 8">
            <a:extLst>
              <a:ext uri="{FF2B5EF4-FFF2-40B4-BE49-F238E27FC236}">
                <a16:creationId xmlns:a16="http://schemas.microsoft.com/office/drawing/2014/main" id="{6D9AC7B1-867B-064B-0291-4779C176A2D8}"/>
              </a:ext>
            </a:extLst>
          </p:cNvPr>
          <p:cNvPicPr>
            <a:picLocks noChangeAspect="1"/>
          </p:cNvPicPr>
          <p:nvPr/>
        </p:nvPicPr>
        <p:blipFill>
          <a:blip r:embed="rId4"/>
          <a:stretch>
            <a:fillRect/>
          </a:stretch>
        </p:blipFill>
        <p:spPr>
          <a:xfrm>
            <a:off x="7331219" y="2006544"/>
            <a:ext cx="1845419" cy="4112125"/>
          </a:xfrm>
          <a:prstGeom prst="rect">
            <a:avLst/>
          </a:prstGeom>
        </p:spPr>
      </p:pic>
    </p:spTree>
    <p:extLst>
      <p:ext uri="{BB962C8B-B14F-4D97-AF65-F5344CB8AC3E}">
        <p14:creationId xmlns:p14="http://schemas.microsoft.com/office/powerpoint/2010/main" val="147173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52697"/>
            <a:ext cx="11704320" cy="1133446"/>
          </a:xfrm>
        </p:spPr>
        <p:txBody>
          <a:bodyPr>
            <a:normAutofit/>
          </a:bodyPr>
          <a:lstStyle/>
          <a:p>
            <a:pPr>
              <a:spcBef>
                <a:spcPct val="50000"/>
              </a:spcBef>
            </a:pPr>
            <a:r>
              <a:rPr lang="en-US" b="1" dirty="0">
                <a:solidFill>
                  <a:srgbClr val="003563"/>
                </a:solidFill>
                <a:latin typeface="+mn-lt"/>
              </a:rPr>
              <a:t>Case study: Laura McWhorter</a:t>
            </a:r>
          </a:p>
        </p:txBody>
      </p:sp>
      <p:pic>
        <p:nvPicPr>
          <p:cNvPr id="3" name="Picture 2">
            <a:extLst>
              <a:ext uri="{FF2B5EF4-FFF2-40B4-BE49-F238E27FC236}">
                <a16:creationId xmlns:a16="http://schemas.microsoft.com/office/drawing/2014/main" id="{DC317D54-3C17-A948-878D-12814939BD1D}"/>
              </a:ext>
            </a:extLst>
          </p:cNvPr>
          <p:cNvPicPr>
            <a:picLocks noChangeAspect="1"/>
          </p:cNvPicPr>
          <p:nvPr/>
        </p:nvPicPr>
        <p:blipFill>
          <a:blip r:embed="rId3"/>
          <a:stretch>
            <a:fillRect/>
          </a:stretch>
        </p:blipFill>
        <p:spPr>
          <a:xfrm>
            <a:off x="2187953" y="1600975"/>
            <a:ext cx="2997623" cy="3557179"/>
          </a:xfrm>
          <a:prstGeom prst="rect">
            <a:avLst/>
          </a:prstGeom>
        </p:spPr>
      </p:pic>
      <p:sp>
        <p:nvSpPr>
          <p:cNvPr id="4" name="Title 12">
            <a:extLst>
              <a:ext uri="{FF2B5EF4-FFF2-40B4-BE49-F238E27FC236}">
                <a16:creationId xmlns:a16="http://schemas.microsoft.com/office/drawing/2014/main" id="{FED786DE-3B92-F120-C201-A6F489666969}"/>
              </a:ext>
            </a:extLst>
          </p:cNvPr>
          <p:cNvSpPr txBox="1">
            <a:spLocks/>
          </p:cNvSpPr>
          <p:nvPr/>
        </p:nvSpPr>
        <p:spPr>
          <a:xfrm>
            <a:off x="5757816" y="1600975"/>
            <a:ext cx="4246233" cy="2357868"/>
          </a:xfrm>
          <a:prstGeom prst="rect">
            <a:avLst/>
          </a:prstGeom>
        </p:spPr>
        <p:txBody>
          <a:bodyPr vert="horz" lIns="121920" tIns="60960" rIns="121920" bIns="60960" rtlCol="0" anchor="b">
            <a:normAutofit/>
          </a:bodyPr>
          <a:lstStyle>
            <a:lvl1pPr algn="l" defTabSz="914400" rtl="0" eaLnBrk="1" latinLnBrk="0" hangingPunct="1">
              <a:lnSpc>
                <a:spcPct val="90000"/>
              </a:lnSpc>
              <a:spcBef>
                <a:spcPct val="0"/>
              </a:spcBef>
              <a:buNone/>
              <a:defRPr sz="3200" b="1" kern="1200">
                <a:solidFill>
                  <a:srgbClr val="3D85C6"/>
                </a:solidFill>
                <a:latin typeface="Arial" panose="020B0604020202020204" pitchFamily="34" charset="0"/>
                <a:ea typeface="+mj-ea"/>
                <a:cs typeface="Arial" panose="020B0604020202020204" pitchFamily="34" charset="0"/>
              </a:defRPr>
            </a:lvl1pPr>
          </a:lstStyle>
          <a:p>
            <a:pPr>
              <a:lnSpc>
                <a:spcPts val="4700"/>
              </a:lnSpc>
            </a:pPr>
            <a:r>
              <a:rPr lang="en-US" sz="3100" spc="300">
                <a:solidFill>
                  <a:srgbClr val="00539B"/>
                </a:solidFill>
              </a:rPr>
              <a:t>TEXAS HEALTH</a:t>
            </a:r>
            <a:r>
              <a:rPr lang="en-US" sz="3100">
                <a:solidFill>
                  <a:srgbClr val="00539B"/>
                </a:solidFill>
              </a:rPr>
              <a:t> </a:t>
            </a:r>
            <a:r>
              <a:rPr lang="en-US" sz="4500">
                <a:solidFill>
                  <a:srgbClr val="00539B"/>
                </a:solidFill>
              </a:rPr>
              <a:t>RESOURCES</a:t>
            </a:r>
            <a:br>
              <a:rPr lang="en-US" sz="4500">
                <a:solidFill>
                  <a:srgbClr val="00539B"/>
                </a:solidFill>
              </a:rPr>
            </a:br>
            <a:r>
              <a:rPr lang="en-US" sz="4500">
                <a:solidFill>
                  <a:srgbClr val="00539B"/>
                </a:solidFill>
              </a:rPr>
              <a:t>FOUNDATION</a:t>
            </a:r>
            <a:endParaRPr lang="en-US" sz="4500" dirty="0"/>
          </a:p>
        </p:txBody>
      </p:sp>
      <p:pic>
        <p:nvPicPr>
          <p:cNvPr id="5" name="Picture 4" descr="A close up of a black background&#10;&#10;Description automatically generated">
            <a:extLst>
              <a:ext uri="{FF2B5EF4-FFF2-40B4-BE49-F238E27FC236}">
                <a16:creationId xmlns:a16="http://schemas.microsoft.com/office/drawing/2014/main" id="{DC9CE520-C9E1-6863-1FD4-235C8D3244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2488" y="3967659"/>
            <a:ext cx="1371600" cy="165100"/>
          </a:xfrm>
          <a:prstGeom prst="rect">
            <a:avLst/>
          </a:prstGeom>
        </p:spPr>
      </p:pic>
    </p:spTree>
    <p:extLst>
      <p:ext uri="{BB962C8B-B14F-4D97-AF65-F5344CB8AC3E}">
        <p14:creationId xmlns:p14="http://schemas.microsoft.com/office/powerpoint/2010/main" val="2888714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1D4683A-0341-ADA6-413E-EFDF53621C04}"/>
              </a:ext>
            </a:extLst>
          </p:cNvPr>
          <p:cNvSpPr txBox="1">
            <a:spLocks/>
          </p:cNvSpPr>
          <p:nvPr/>
        </p:nvSpPr>
        <p:spPr>
          <a:xfrm>
            <a:off x="1241433" y="4457457"/>
            <a:ext cx="10202985" cy="1702675"/>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933" dirty="0">
              <a:latin typeface="+mn-lt"/>
            </a:endParaRPr>
          </a:p>
        </p:txBody>
      </p:sp>
      <p:sp>
        <p:nvSpPr>
          <p:cNvPr id="2" name="Title 1"/>
          <p:cNvSpPr>
            <a:spLocks noGrp="1"/>
          </p:cNvSpPr>
          <p:nvPr>
            <p:ph type="title"/>
          </p:nvPr>
        </p:nvSpPr>
        <p:spPr>
          <a:xfrm>
            <a:off x="369860" y="368701"/>
            <a:ext cx="10515600" cy="958939"/>
          </a:xfrm>
        </p:spPr>
        <p:txBody>
          <a:bodyPr>
            <a:normAutofit/>
          </a:bodyPr>
          <a:lstStyle/>
          <a:p>
            <a:r>
              <a:rPr lang="en-US" b="1" dirty="0">
                <a:solidFill>
                  <a:srgbClr val="003563"/>
                </a:solidFill>
                <a:latin typeface="+mn-lt"/>
              </a:rPr>
              <a:t>Key Ingredients to the THR Story</a:t>
            </a:r>
          </a:p>
        </p:txBody>
      </p:sp>
      <p:sp>
        <p:nvSpPr>
          <p:cNvPr id="8" name="TextBox 7">
            <a:extLst>
              <a:ext uri="{FF2B5EF4-FFF2-40B4-BE49-F238E27FC236}">
                <a16:creationId xmlns:a16="http://schemas.microsoft.com/office/drawing/2014/main" id="{8F9707CE-0FE7-4046-0B54-F7AA51BA93F0}"/>
              </a:ext>
            </a:extLst>
          </p:cNvPr>
          <p:cNvSpPr txBox="1"/>
          <p:nvPr/>
        </p:nvSpPr>
        <p:spPr>
          <a:xfrm>
            <a:off x="1935510" y="1442149"/>
            <a:ext cx="9725780" cy="3710375"/>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en-US" sz="2667" b="1" dirty="0">
                <a:solidFill>
                  <a:srgbClr val="003563"/>
                </a:solidFill>
              </a:rPr>
              <a:t>The Foundation’s Donor-centric Fundraising to Align Donor Interest &amp; Passion</a:t>
            </a:r>
          </a:p>
          <a:p>
            <a:pPr marL="380990" indent="-380990">
              <a:lnSpc>
                <a:spcPct val="150000"/>
              </a:lnSpc>
              <a:buFont typeface="Arial" panose="020B0604020202020204" pitchFamily="34" charset="0"/>
              <a:buChar char="•"/>
            </a:pPr>
            <a:r>
              <a:rPr lang="en-US" sz="2667" b="1" dirty="0">
                <a:solidFill>
                  <a:srgbClr val="003563"/>
                </a:solidFill>
              </a:rPr>
              <a:t>Executive Hospital Sponsor</a:t>
            </a:r>
          </a:p>
          <a:p>
            <a:pPr marL="380990" indent="-380990">
              <a:lnSpc>
                <a:spcPct val="150000"/>
              </a:lnSpc>
              <a:buFont typeface="Arial" panose="020B0604020202020204" pitchFamily="34" charset="0"/>
              <a:buChar char="•"/>
            </a:pPr>
            <a:r>
              <a:rPr lang="en-US" sz="2667" b="1" dirty="0">
                <a:solidFill>
                  <a:srgbClr val="003563"/>
                </a:solidFill>
              </a:rPr>
              <a:t>Support &amp; Buy-in from CEO</a:t>
            </a:r>
          </a:p>
          <a:p>
            <a:pPr marL="380990" indent="-380990">
              <a:lnSpc>
                <a:spcPct val="150000"/>
              </a:lnSpc>
              <a:buFont typeface="Arial" panose="020B0604020202020204" pitchFamily="34" charset="0"/>
              <a:buChar char="•"/>
            </a:pPr>
            <a:r>
              <a:rPr lang="en-US" sz="2667" b="1" dirty="0">
                <a:solidFill>
                  <a:srgbClr val="003563"/>
                </a:solidFill>
              </a:rPr>
              <a:t>Steering Committee &amp; Individual Hospital Planning Committees</a:t>
            </a:r>
          </a:p>
        </p:txBody>
      </p:sp>
    </p:spTree>
    <p:extLst>
      <p:ext uri="{BB962C8B-B14F-4D97-AF65-F5344CB8AC3E}">
        <p14:creationId xmlns:p14="http://schemas.microsoft.com/office/powerpoint/2010/main" val="189864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1D4683A-0341-ADA6-413E-EFDF53621C04}"/>
              </a:ext>
            </a:extLst>
          </p:cNvPr>
          <p:cNvSpPr txBox="1">
            <a:spLocks/>
          </p:cNvSpPr>
          <p:nvPr/>
        </p:nvSpPr>
        <p:spPr>
          <a:xfrm>
            <a:off x="1241433" y="4457457"/>
            <a:ext cx="10202985" cy="1702675"/>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933" dirty="0">
              <a:latin typeface="+mn-lt"/>
            </a:endParaRPr>
          </a:p>
        </p:txBody>
      </p:sp>
      <p:sp>
        <p:nvSpPr>
          <p:cNvPr id="26" name="Title 1">
            <a:extLst>
              <a:ext uri="{FF2B5EF4-FFF2-40B4-BE49-F238E27FC236}">
                <a16:creationId xmlns:a16="http://schemas.microsoft.com/office/drawing/2014/main" id="{A702528D-8695-261D-7EE4-660B8BD86F22}"/>
              </a:ext>
            </a:extLst>
          </p:cNvPr>
          <p:cNvSpPr txBox="1">
            <a:spLocks/>
          </p:cNvSpPr>
          <p:nvPr/>
        </p:nvSpPr>
        <p:spPr>
          <a:xfrm>
            <a:off x="285252" y="192081"/>
            <a:ext cx="6251103" cy="1080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b="0" i="0" kern="1200" dirty="0">
                <a:solidFill>
                  <a:schemeClr val="bg2"/>
                </a:solidFill>
                <a:latin typeface="+mj-lt"/>
                <a:ea typeface="Calibri Light" charset="0"/>
                <a:cs typeface="Calibri Light" charset="0"/>
              </a:defRPr>
            </a:lvl1pPr>
          </a:lstStyle>
          <a:p>
            <a:r>
              <a:rPr lang="en-US" b="1" dirty="0">
                <a:solidFill>
                  <a:srgbClr val="003563"/>
                </a:solidFill>
                <a:latin typeface="+mn-lt"/>
              </a:rPr>
              <a:t>Donor-centric Approach</a:t>
            </a:r>
          </a:p>
        </p:txBody>
      </p:sp>
      <p:sp>
        <p:nvSpPr>
          <p:cNvPr id="65" name="TextBox 64">
            <a:extLst>
              <a:ext uri="{FF2B5EF4-FFF2-40B4-BE49-F238E27FC236}">
                <a16:creationId xmlns:a16="http://schemas.microsoft.com/office/drawing/2014/main" id="{619EE3C8-B476-E473-C807-5F724D30877B}"/>
              </a:ext>
            </a:extLst>
          </p:cNvPr>
          <p:cNvSpPr txBox="1"/>
          <p:nvPr/>
        </p:nvSpPr>
        <p:spPr>
          <a:xfrm>
            <a:off x="663016" y="1453810"/>
            <a:ext cx="4734184" cy="4001095"/>
          </a:xfrm>
          <a:prstGeom prst="rect">
            <a:avLst/>
          </a:prstGeom>
          <a:noFill/>
        </p:spPr>
        <p:txBody>
          <a:bodyPr wrap="square">
            <a:spAutoFit/>
          </a:bodyPr>
          <a:lstStyle/>
          <a:p>
            <a:pPr algn="ctr"/>
            <a:r>
              <a:rPr lang="en-US" sz="2400" b="1" dirty="0">
                <a:solidFill>
                  <a:srgbClr val="003563"/>
                </a:solidFill>
                <a:latin typeface="Ink Free" panose="03080402000500000000" pitchFamily="66" charset="0"/>
                <a:cs typeface="Vijaya" panose="020B0502040204020203" pitchFamily="18" charset="0"/>
              </a:rPr>
              <a:t>“The Schwartz Rounds touched our hearts so much…</a:t>
            </a:r>
          </a:p>
          <a:p>
            <a:pPr algn="ctr"/>
            <a:endParaRPr lang="en-US" sz="1400" b="1" dirty="0">
              <a:solidFill>
                <a:srgbClr val="003563"/>
              </a:solidFill>
              <a:latin typeface="Ink Free" panose="03080402000500000000" pitchFamily="66" charset="0"/>
              <a:cs typeface="Vijaya" panose="020B0502040204020203" pitchFamily="18" charset="0"/>
            </a:endParaRPr>
          </a:p>
          <a:p>
            <a:pPr algn="ctr"/>
            <a:r>
              <a:rPr lang="en-US" sz="2400" b="1" dirty="0">
                <a:solidFill>
                  <a:srgbClr val="003563"/>
                </a:solidFill>
                <a:latin typeface="Ink Free" panose="03080402000500000000" pitchFamily="66" charset="0"/>
                <a:cs typeface="Vijaya" panose="020B0502040204020203" pitchFamily="18" charset="0"/>
              </a:rPr>
              <a:t>It was a chance for us to really move the needle for hospital staff across Texas Health, especially after the experience of 2020 that brought extra tears and heartbreak for our caregivers.”</a:t>
            </a:r>
          </a:p>
          <a:p>
            <a:pPr algn="r"/>
            <a:endParaRPr lang="en-US" sz="2400" b="1" dirty="0">
              <a:solidFill>
                <a:srgbClr val="003563"/>
              </a:solidFill>
              <a:latin typeface="Ink Free" panose="03080402000500000000" pitchFamily="66" charset="0"/>
              <a:cs typeface="Vijaya" panose="020B0502040204020203" pitchFamily="18" charset="0"/>
            </a:endParaRPr>
          </a:p>
          <a:p>
            <a:pPr algn="r"/>
            <a:r>
              <a:rPr lang="en-US" sz="2400" b="1" dirty="0">
                <a:solidFill>
                  <a:srgbClr val="003563"/>
                </a:solidFill>
                <a:latin typeface="Ink Free" panose="03080402000500000000" pitchFamily="66" charset="0"/>
                <a:cs typeface="Vijaya" panose="020B0502040204020203" pitchFamily="18" charset="0"/>
              </a:rPr>
              <a:t>- Lynne &amp; Alan Moffatt</a:t>
            </a:r>
          </a:p>
        </p:txBody>
      </p:sp>
      <p:grpSp>
        <p:nvGrpSpPr>
          <p:cNvPr id="63" name="Group 62">
            <a:extLst>
              <a:ext uri="{FF2B5EF4-FFF2-40B4-BE49-F238E27FC236}">
                <a16:creationId xmlns:a16="http://schemas.microsoft.com/office/drawing/2014/main" id="{8F147395-6649-F955-0BFA-79E0BBDA9182}"/>
              </a:ext>
            </a:extLst>
          </p:cNvPr>
          <p:cNvGrpSpPr/>
          <p:nvPr/>
        </p:nvGrpSpPr>
        <p:grpSpPr>
          <a:xfrm>
            <a:off x="6464413" y="30874"/>
            <a:ext cx="5323064" cy="6283235"/>
            <a:chOff x="4366542" y="-152400"/>
            <a:chExt cx="4742695" cy="6206936"/>
          </a:xfrm>
        </p:grpSpPr>
        <p:pic>
          <p:nvPicPr>
            <p:cNvPr id="55" name="Picture 54" descr="A person and person walking a dog&#10;&#10;AI-generated content may be incorrect.">
              <a:extLst>
                <a:ext uri="{FF2B5EF4-FFF2-40B4-BE49-F238E27FC236}">
                  <a16:creationId xmlns:a16="http://schemas.microsoft.com/office/drawing/2014/main" id="{FE1CBC2E-C96B-3949-1B65-9BEC2D2F82E3}"/>
                </a:ext>
              </a:extLst>
            </p:cNvPr>
            <p:cNvPicPr>
              <a:picLocks noChangeAspect="1"/>
            </p:cNvPicPr>
            <p:nvPr/>
          </p:nvPicPr>
          <p:blipFill>
            <a:blip r:embed="rId3" cstate="print">
              <a:extLst>
                <a:ext uri="{28A0092B-C50C-407E-A947-70E740481C1C}">
                  <a14:useLocalDpi xmlns:a14="http://schemas.microsoft.com/office/drawing/2010/main" val="0"/>
                </a:ext>
              </a:extLst>
            </a:blip>
            <a:srcRect l="5766" t="-1" r="15195" b="286"/>
            <a:stretch/>
          </p:blipFill>
          <p:spPr>
            <a:xfrm>
              <a:off x="6758973" y="3089475"/>
              <a:ext cx="2350264" cy="2965061"/>
            </a:xfrm>
            <a:prstGeom prst="rect">
              <a:avLst/>
            </a:prstGeom>
          </p:spPr>
        </p:pic>
        <p:grpSp>
          <p:nvGrpSpPr>
            <p:cNvPr id="62" name="Group 61">
              <a:extLst>
                <a:ext uri="{FF2B5EF4-FFF2-40B4-BE49-F238E27FC236}">
                  <a16:creationId xmlns:a16="http://schemas.microsoft.com/office/drawing/2014/main" id="{B6F787F6-AC27-7E16-4D5F-DDA332F30100}"/>
                </a:ext>
              </a:extLst>
            </p:cNvPr>
            <p:cNvGrpSpPr/>
            <p:nvPr/>
          </p:nvGrpSpPr>
          <p:grpSpPr>
            <a:xfrm>
              <a:off x="4366542" y="-152400"/>
              <a:ext cx="4742695" cy="6205928"/>
              <a:chOff x="4366542" y="0"/>
              <a:chExt cx="4742695" cy="6205928"/>
            </a:xfrm>
          </p:grpSpPr>
          <p:pic>
            <p:nvPicPr>
              <p:cNvPr id="53" name="Picture 52">
                <a:extLst>
                  <a:ext uri="{FF2B5EF4-FFF2-40B4-BE49-F238E27FC236}">
                    <a16:creationId xmlns:a16="http://schemas.microsoft.com/office/drawing/2014/main" id="{2E955BBE-0CD2-6047-7350-9C3EC3585847}"/>
                  </a:ext>
                </a:extLst>
              </p:cNvPr>
              <p:cNvPicPr>
                <a:picLocks noChangeAspect="1"/>
              </p:cNvPicPr>
              <p:nvPr/>
            </p:nvPicPr>
            <p:blipFill>
              <a:blip r:embed="rId4" cstate="print">
                <a:extLst>
                  <a:ext uri="{28A0092B-C50C-407E-A947-70E740481C1C}">
                    <a14:useLocalDpi xmlns:a14="http://schemas.microsoft.com/office/drawing/2010/main" val="0"/>
                  </a:ext>
                </a:extLst>
              </a:blip>
              <a:srcRect l="5519" r="5519"/>
              <a:stretch/>
            </p:blipFill>
            <p:spPr>
              <a:xfrm>
                <a:off x="4366542" y="0"/>
                <a:ext cx="2350264" cy="3173293"/>
              </a:xfrm>
              <a:prstGeom prst="rect">
                <a:avLst/>
              </a:prstGeom>
            </p:spPr>
          </p:pic>
          <p:pic>
            <p:nvPicPr>
              <p:cNvPr id="54" name="Picture 53" descr="A person carrying a child on her back&#10;&#10;AI-generated content may be incorrect.">
                <a:extLst>
                  <a:ext uri="{FF2B5EF4-FFF2-40B4-BE49-F238E27FC236}">
                    <a16:creationId xmlns:a16="http://schemas.microsoft.com/office/drawing/2014/main" id="{B7C78557-C6AA-17CF-2737-2F347BCD0987}"/>
                  </a:ext>
                </a:extLst>
              </p:cNvPr>
              <p:cNvPicPr>
                <a:picLocks noChangeAspect="1"/>
              </p:cNvPicPr>
              <p:nvPr/>
            </p:nvPicPr>
            <p:blipFill>
              <a:blip r:embed="rId5">
                <a:extLst>
                  <a:ext uri="{28A0092B-C50C-407E-A947-70E740481C1C}">
                    <a14:useLocalDpi xmlns:a14="http://schemas.microsoft.com/office/drawing/2010/main" val="0"/>
                  </a:ext>
                </a:extLst>
              </a:blip>
              <a:srcRect l="2573" t="1854" r="4418" b="8745"/>
              <a:stretch/>
            </p:blipFill>
            <p:spPr>
              <a:xfrm>
                <a:off x="6758973" y="905631"/>
                <a:ext cx="2350264" cy="2259106"/>
              </a:xfrm>
              <a:prstGeom prst="rect">
                <a:avLst/>
              </a:prstGeom>
            </p:spPr>
          </p:pic>
          <p:pic>
            <p:nvPicPr>
              <p:cNvPr id="56" name="Picture 55" descr="A group of medical professionals walking in a hospital&#10;&#10;AI-generated content may be incorrect.">
                <a:extLst>
                  <a:ext uri="{FF2B5EF4-FFF2-40B4-BE49-F238E27FC236}">
                    <a16:creationId xmlns:a16="http://schemas.microsoft.com/office/drawing/2014/main" id="{193DF7A3-5D6E-16B0-6668-A1B27DC62954}"/>
                  </a:ext>
                </a:extLst>
              </p:cNvPr>
              <p:cNvPicPr>
                <a:picLocks noChangeAspect="1"/>
              </p:cNvPicPr>
              <p:nvPr/>
            </p:nvPicPr>
            <p:blipFill>
              <a:blip r:embed="rId6" cstate="print">
                <a:extLst>
                  <a:ext uri="{28A0092B-C50C-407E-A947-70E740481C1C}">
                    <a14:useLocalDpi xmlns:a14="http://schemas.microsoft.com/office/drawing/2010/main" val="0"/>
                  </a:ext>
                </a:extLst>
              </a:blip>
              <a:srcRect l="40385" t="12082" r="20629" b="9308"/>
              <a:stretch/>
            </p:blipFill>
            <p:spPr>
              <a:xfrm>
                <a:off x="6758973" y="0"/>
                <a:ext cx="2350264" cy="3161161"/>
              </a:xfrm>
              <a:prstGeom prst="rect">
                <a:avLst/>
              </a:prstGeom>
            </p:spPr>
          </p:pic>
          <p:pic>
            <p:nvPicPr>
              <p:cNvPr id="57" name="Picture 56" descr="A person and person walking a dog&#10;&#10;AI-generated content may be incorrect.">
                <a:extLst>
                  <a:ext uri="{FF2B5EF4-FFF2-40B4-BE49-F238E27FC236}">
                    <a16:creationId xmlns:a16="http://schemas.microsoft.com/office/drawing/2014/main" id="{986432DC-2495-EF00-4E24-88E4CAAE1E16}"/>
                  </a:ext>
                </a:extLst>
              </p:cNvPr>
              <p:cNvPicPr>
                <a:picLocks noChangeAspect="1"/>
              </p:cNvPicPr>
              <p:nvPr/>
            </p:nvPicPr>
            <p:blipFill>
              <a:blip r:embed="rId7" cstate="print">
                <a:extLst>
                  <a:ext uri="{28A0092B-C50C-407E-A947-70E740481C1C}">
                    <a14:useLocalDpi xmlns:a14="http://schemas.microsoft.com/office/drawing/2010/main" val="0"/>
                  </a:ext>
                </a:extLst>
              </a:blip>
              <a:srcRect t="-1" r="4179" b="7896"/>
              <a:stretch/>
            </p:blipFill>
            <p:spPr>
              <a:xfrm>
                <a:off x="4366542" y="3211801"/>
                <a:ext cx="2350264" cy="2259105"/>
              </a:xfrm>
              <a:prstGeom prst="rect">
                <a:avLst/>
              </a:prstGeom>
            </p:spPr>
          </p:pic>
          <p:pic>
            <p:nvPicPr>
              <p:cNvPr id="58" name="Picture 57" descr="A doctor talking to a patient&#10;&#10;AI-generated content may be incorrect.">
                <a:extLst>
                  <a:ext uri="{FF2B5EF4-FFF2-40B4-BE49-F238E27FC236}">
                    <a16:creationId xmlns:a16="http://schemas.microsoft.com/office/drawing/2014/main" id="{275717C9-FC87-4B03-27F5-D2641D037C6F}"/>
                  </a:ext>
                </a:extLst>
              </p:cNvPr>
              <p:cNvPicPr>
                <a:picLocks noChangeAspect="1"/>
              </p:cNvPicPr>
              <p:nvPr/>
            </p:nvPicPr>
            <p:blipFill>
              <a:blip r:embed="rId8" cstate="print">
                <a:extLst>
                  <a:ext uri="{28A0092B-C50C-407E-A947-70E740481C1C}">
                    <a14:useLocalDpi xmlns:a14="http://schemas.microsoft.com/office/drawing/2010/main" val="0"/>
                  </a:ext>
                </a:extLst>
              </a:blip>
              <a:srcRect l="23729" r="23545" b="-977"/>
              <a:stretch/>
            </p:blipFill>
            <p:spPr>
              <a:xfrm>
                <a:off x="4366542" y="3204278"/>
                <a:ext cx="2350264" cy="3001650"/>
              </a:xfrm>
              <a:prstGeom prst="rect">
                <a:avLst/>
              </a:prstGeom>
            </p:spPr>
          </p:pic>
          <p:sp>
            <p:nvSpPr>
              <p:cNvPr id="59" name="Oval 58">
                <a:extLst>
                  <a:ext uri="{FF2B5EF4-FFF2-40B4-BE49-F238E27FC236}">
                    <a16:creationId xmlns:a16="http://schemas.microsoft.com/office/drawing/2014/main" id="{C4EE5613-080F-C723-AE80-B9814807A527}"/>
                  </a:ext>
                </a:extLst>
              </p:cNvPr>
              <p:cNvSpPr/>
              <p:nvPr/>
            </p:nvSpPr>
            <p:spPr>
              <a:xfrm>
                <a:off x="6281610" y="2764730"/>
                <a:ext cx="978273" cy="978273"/>
              </a:xfrm>
              <a:prstGeom prst="ellipse">
                <a:avLst/>
              </a:prstGeom>
              <a:solidFill>
                <a:schemeClr val="bg1"/>
              </a:solidFill>
              <a:ln w="476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Graphic 59">
                <a:extLst>
                  <a:ext uri="{FF2B5EF4-FFF2-40B4-BE49-F238E27FC236}">
                    <a16:creationId xmlns:a16="http://schemas.microsoft.com/office/drawing/2014/main" id="{97D96FB7-9BE3-EE73-E0FC-81D1A29C33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7950" y="2944219"/>
                <a:ext cx="619295" cy="619295"/>
              </a:xfrm>
              <a:prstGeom prst="rect">
                <a:avLst/>
              </a:prstGeom>
            </p:spPr>
          </p:pic>
          <p:pic>
            <p:nvPicPr>
              <p:cNvPr id="61" name="Graphic 60">
                <a:extLst>
                  <a:ext uri="{FF2B5EF4-FFF2-40B4-BE49-F238E27FC236}">
                    <a16:creationId xmlns:a16="http://schemas.microsoft.com/office/drawing/2014/main" id="{126C2566-48E9-8A2F-4F34-7B8704D42A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5599" y="2841868"/>
                <a:ext cx="823997" cy="823997"/>
              </a:xfrm>
              <a:prstGeom prst="rect">
                <a:avLst/>
              </a:prstGeom>
            </p:spPr>
          </p:pic>
        </p:grpSp>
      </p:grpSp>
    </p:spTree>
    <p:extLst>
      <p:ext uri="{BB962C8B-B14F-4D97-AF65-F5344CB8AC3E}">
        <p14:creationId xmlns:p14="http://schemas.microsoft.com/office/powerpoint/2010/main" val="7722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39" y="81512"/>
            <a:ext cx="9048303" cy="1018667"/>
          </a:xfrm>
        </p:spPr>
        <p:txBody>
          <a:bodyPr>
            <a:normAutofit/>
          </a:bodyPr>
          <a:lstStyle/>
          <a:p>
            <a:r>
              <a:rPr lang="en-US" b="1" dirty="0">
                <a:solidFill>
                  <a:srgbClr val="003563"/>
                </a:solidFill>
                <a:latin typeface="+mn-lt"/>
              </a:rPr>
              <a:t>Sustainability through Annual Fund</a:t>
            </a:r>
          </a:p>
        </p:txBody>
      </p:sp>
      <p:grpSp>
        <p:nvGrpSpPr>
          <p:cNvPr id="37" name="Group 36">
            <a:extLst>
              <a:ext uri="{FF2B5EF4-FFF2-40B4-BE49-F238E27FC236}">
                <a16:creationId xmlns:a16="http://schemas.microsoft.com/office/drawing/2014/main" id="{763E21DC-7F1D-4B4A-3C60-5A43FB8E0115}"/>
              </a:ext>
            </a:extLst>
          </p:cNvPr>
          <p:cNvGrpSpPr/>
          <p:nvPr/>
        </p:nvGrpSpPr>
        <p:grpSpPr>
          <a:xfrm>
            <a:off x="4015072" y="1010565"/>
            <a:ext cx="4502245" cy="4970481"/>
            <a:chOff x="200040" y="859903"/>
            <a:chExt cx="3376684" cy="3727861"/>
          </a:xfrm>
        </p:grpSpPr>
        <p:sp>
          <p:nvSpPr>
            <p:cNvPr id="4" name="Rectangle 3">
              <a:extLst>
                <a:ext uri="{FF2B5EF4-FFF2-40B4-BE49-F238E27FC236}">
                  <a16:creationId xmlns:a16="http://schemas.microsoft.com/office/drawing/2014/main" id="{D33C294D-E589-F209-AA19-941B4C9CBEA1}"/>
                </a:ext>
              </a:extLst>
            </p:cNvPr>
            <p:cNvSpPr/>
            <p:nvPr/>
          </p:nvSpPr>
          <p:spPr>
            <a:xfrm>
              <a:off x="200040" y="873713"/>
              <a:ext cx="1577885" cy="1763923"/>
            </a:xfrm>
            <a:prstGeom prst="rect">
              <a:avLst/>
            </a:prstGeom>
            <a:solidFill>
              <a:schemeClr val="tx1">
                <a:alpha val="9028"/>
              </a:schemeClr>
            </a:solidFill>
            <a:ln>
              <a:noFill/>
            </a:ln>
            <a:effectLst>
              <a:outerShdw sx="1000" sy="1000" algn="ctr" rotWithShape="0">
                <a:srgbClr val="000000">
                  <a:alpha val="58948"/>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B3985697-54C5-A5D9-A919-F965A80BA98B}"/>
                </a:ext>
              </a:extLst>
            </p:cNvPr>
            <p:cNvSpPr/>
            <p:nvPr/>
          </p:nvSpPr>
          <p:spPr>
            <a:xfrm>
              <a:off x="1998838" y="860961"/>
              <a:ext cx="1577885" cy="1763923"/>
            </a:xfrm>
            <a:prstGeom prst="rect">
              <a:avLst/>
            </a:prstGeom>
            <a:solidFill>
              <a:schemeClr val="tx1">
                <a:alpha val="9028"/>
              </a:schemeClr>
            </a:solidFill>
            <a:ln>
              <a:noFill/>
            </a:ln>
            <a:effectLst>
              <a:outerShdw sx="1000" sy="1000" algn="ctr" rotWithShape="0">
                <a:srgbClr val="000000">
                  <a:alpha val="58948"/>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descr="A black background with green and blue text&#10;&#10;AI-generated content may be incorrect.">
              <a:extLst>
                <a:ext uri="{FF2B5EF4-FFF2-40B4-BE49-F238E27FC236}">
                  <a16:creationId xmlns:a16="http://schemas.microsoft.com/office/drawing/2014/main" id="{4351872E-0098-3126-804A-C8E9EF0CB24B}"/>
                </a:ext>
              </a:extLst>
            </p:cNvPr>
            <p:cNvPicPr>
              <a:picLocks noChangeAspect="1"/>
            </p:cNvPicPr>
            <p:nvPr/>
          </p:nvPicPr>
          <p:blipFill>
            <a:blip r:embed="rId3" cstate="print">
              <a:extLst>
                <a:ext uri="{28A0092B-C50C-407E-A947-70E740481C1C}">
                  <a14:useLocalDpi xmlns:a14="http://schemas.microsoft.com/office/drawing/2010/main" val="0"/>
                </a:ext>
              </a:extLst>
            </a:blip>
            <a:srcRect b="14282"/>
            <a:stretch/>
          </p:blipFill>
          <p:spPr>
            <a:xfrm>
              <a:off x="453916" y="1365193"/>
              <a:ext cx="1070135" cy="764000"/>
            </a:xfrm>
            <a:prstGeom prst="rect">
              <a:avLst/>
            </a:prstGeom>
          </p:spPr>
        </p:pic>
        <p:pic>
          <p:nvPicPr>
            <p:cNvPr id="14" name="Graphic 13">
              <a:extLst>
                <a:ext uri="{FF2B5EF4-FFF2-40B4-BE49-F238E27FC236}">
                  <a16:creationId xmlns:a16="http://schemas.microsoft.com/office/drawing/2014/main" id="{A53F81F5-9E89-CA76-C00E-D6AADAC275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9467" y="1027049"/>
              <a:ext cx="1396630" cy="1396630"/>
            </a:xfrm>
            <a:prstGeom prst="rect">
              <a:avLst/>
            </a:prstGeom>
          </p:spPr>
        </p:pic>
        <p:sp>
          <p:nvSpPr>
            <p:cNvPr id="15" name="Rectangle 14">
              <a:extLst>
                <a:ext uri="{FF2B5EF4-FFF2-40B4-BE49-F238E27FC236}">
                  <a16:creationId xmlns:a16="http://schemas.microsoft.com/office/drawing/2014/main" id="{6E4A5FFE-89BB-44F4-F079-7A7D681823FD}"/>
                </a:ext>
              </a:extLst>
            </p:cNvPr>
            <p:cNvSpPr/>
            <p:nvPr/>
          </p:nvSpPr>
          <p:spPr>
            <a:xfrm>
              <a:off x="200040" y="2623604"/>
              <a:ext cx="1577885" cy="1903636"/>
            </a:xfrm>
            <a:prstGeom prst="rect">
              <a:avLst/>
            </a:prstGeom>
            <a:solidFill>
              <a:srgbClr val="FF8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67" dirty="0">
                  <a:solidFill>
                    <a:schemeClr val="bg1"/>
                  </a:solidFill>
                  <a:latin typeface="Arial" panose="020B0604020202020204" pitchFamily="34" charset="0"/>
                  <a:cs typeface="Arial" panose="020B0604020202020204" pitchFamily="34" charset="0"/>
                </a:rPr>
                <a:t>North Texas </a:t>
              </a:r>
            </a:p>
            <a:p>
              <a:pPr algn="ctr"/>
              <a:r>
                <a:rPr lang="en-US" sz="1867" dirty="0">
                  <a:solidFill>
                    <a:schemeClr val="bg1"/>
                  </a:solidFill>
                  <a:latin typeface="Arial" panose="020B0604020202020204" pitchFamily="34" charset="0"/>
                  <a:cs typeface="Arial" panose="020B0604020202020204" pitchFamily="34" charset="0"/>
                </a:rPr>
                <a:t>Giving Day</a:t>
              </a:r>
            </a:p>
          </p:txBody>
        </p:sp>
        <p:cxnSp>
          <p:nvCxnSpPr>
            <p:cNvPr id="16" name="Straight Connector 15">
              <a:extLst>
                <a:ext uri="{FF2B5EF4-FFF2-40B4-BE49-F238E27FC236}">
                  <a16:creationId xmlns:a16="http://schemas.microsoft.com/office/drawing/2014/main" id="{F6B05DAC-13D6-E9DC-9D9B-1A1F44F6C1C7}"/>
                </a:ext>
              </a:extLst>
            </p:cNvPr>
            <p:cNvCxnSpPr>
              <a:cxnSpLocks/>
            </p:cNvCxnSpPr>
            <p:nvPr/>
          </p:nvCxnSpPr>
          <p:spPr>
            <a:xfrm flipH="1">
              <a:off x="200040" y="4587764"/>
              <a:ext cx="1577885" cy="0"/>
            </a:xfrm>
            <a:prstGeom prst="line">
              <a:avLst/>
            </a:prstGeom>
            <a:ln w="60325">
              <a:solidFill>
                <a:srgbClr val="FF82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97100E9-7A68-EAFD-F356-7D604747E68D}"/>
                </a:ext>
              </a:extLst>
            </p:cNvPr>
            <p:cNvSpPr/>
            <p:nvPr/>
          </p:nvSpPr>
          <p:spPr>
            <a:xfrm>
              <a:off x="1998839" y="2623604"/>
              <a:ext cx="1577885" cy="1903636"/>
            </a:xfrm>
            <a:prstGeom prst="rect">
              <a:avLst/>
            </a:prstGeom>
            <a:solidFill>
              <a:srgbClr val="005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867" dirty="0">
                  <a:latin typeface="Arial" panose="020B0604020202020204" pitchFamily="34" charset="0"/>
                  <a:cs typeface="Arial" panose="020B0604020202020204" pitchFamily="34" charset="0"/>
                </a:rPr>
                <a:t>Texas Health Together Employee    Giving Campaign</a:t>
              </a:r>
            </a:p>
          </p:txBody>
        </p:sp>
        <p:cxnSp>
          <p:nvCxnSpPr>
            <p:cNvPr id="18" name="Straight Connector 17">
              <a:extLst>
                <a:ext uri="{FF2B5EF4-FFF2-40B4-BE49-F238E27FC236}">
                  <a16:creationId xmlns:a16="http://schemas.microsoft.com/office/drawing/2014/main" id="{FC20D45F-641D-93E5-E394-EDF974605A76}"/>
                </a:ext>
              </a:extLst>
            </p:cNvPr>
            <p:cNvCxnSpPr>
              <a:cxnSpLocks/>
            </p:cNvCxnSpPr>
            <p:nvPr/>
          </p:nvCxnSpPr>
          <p:spPr>
            <a:xfrm flipH="1">
              <a:off x="1998839" y="4587764"/>
              <a:ext cx="1577885" cy="0"/>
            </a:xfrm>
            <a:prstGeom prst="line">
              <a:avLst/>
            </a:prstGeom>
            <a:ln w="6032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C00034-1126-C8A6-AA63-F8A2ACBF8E65}"/>
                </a:ext>
              </a:extLst>
            </p:cNvPr>
            <p:cNvCxnSpPr>
              <a:cxnSpLocks/>
            </p:cNvCxnSpPr>
            <p:nvPr/>
          </p:nvCxnSpPr>
          <p:spPr>
            <a:xfrm flipH="1">
              <a:off x="200040" y="859903"/>
              <a:ext cx="1577885" cy="0"/>
            </a:xfrm>
            <a:prstGeom prst="line">
              <a:avLst/>
            </a:prstGeom>
            <a:ln w="60325">
              <a:solidFill>
                <a:srgbClr val="FF82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540630-40EC-821B-0D3A-3A376A0C1CA6}"/>
                </a:ext>
              </a:extLst>
            </p:cNvPr>
            <p:cNvCxnSpPr>
              <a:cxnSpLocks/>
            </p:cNvCxnSpPr>
            <p:nvPr/>
          </p:nvCxnSpPr>
          <p:spPr>
            <a:xfrm flipH="1">
              <a:off x="1998839" y="859903"/>
              <a:ext cx="1577885" cy="0"/>
            </a:xfrm>
            <a:prstGeom prst="line">
              <a:avLst/>
            </a:prstGeom>
            <a:ln w="60325">
              <a:solidFill>
                <a:srgbClr val="00539B"/>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E0D0DA7A-688F-1AC2-530F-2B8963BC67A5}"/>
              </a:ext>
            </a:extLst>
          </p:cNvPr>
          <p:cNvGrpSpPr/>
          <p:nvPr/>
        </p:nvGrpSpPr>
        <p:grpSpPr>
          <a:xfrm>
            <a:off x="8811867" y="1028977"/>
            <a:ext cx="2103847" cy="4969928"/>
            <a:chOff x="5596438" y="873713"/>
            <a:chExt cx="1577885" cy="3727446"/>
          </a:xfrm>
        </p:grpSpPr>
        <p:sp>
          <p:nvSpPr>
            <p:cNvPr id="21" name="Rectangle 20">
              <a:extLst>
                <a:ext uri="{FF2B5EF4-FFF2-40B4-BE49-F238E27FC236}">
                  <a16:creationId xmlns:a16="http://schemas.microsoft.com/office/drawing/2014/main" id="{4586B4FE-C464-BF25-C1B1-FE4FAD938557}"/>
                </a:ext>
              </a:extLst>
            </p:cNvPr>
            <p:cNvSpPr/>
            <p:nvPr/>
          </p:nvSpPr>
          <p:spPr>
            <a:xfrm>
              <a:off x="5596438" y="2623188"/>
              <a:ext cx="1577885" cy="1903636"/>
            </a:xfrm>
            <a:prstGeom prst="rect">
              <a:avLst/>
            </a:prstGeom>
            <a:solidFill>
              <a:srgbClr val="00A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867" dirty="0">
                  <a:latin typeface="Arial" panose="020B0604020202020204" pitchFamily="34" charset="0"/>
                  <a:cs typeface="Arial" panose="020B0604020202020204" pitchFamily="34" charset="0"/>
                </a:rPr>
                <a:t>Annual Fund Appeal for       365 Fund</a:t>
              </a:r>
            </a:p>
          </p:txBody>
        </p:sp>
        <p:grpSp>
          <p:nvGrpSpPr>
            <p:cNvPr id="35" name="Group 34">
              <a:extLst>
                <a:ext uri="{FF2B5EF4-FFF2-40B4-BE49-F238E27FC236}">
                  <a16:creationId xmlns:a16="http://schemas.microsoft.com/office/drawing/2014/main" id="{65238203-9E96-B315-8BFD-965D9ADDA1FD}"/>
                </a:ext>
              </a:extLst>
            </p:cNvPr>
            <p:cNvGrpSpPr/>
            <p:nvPr/>
          </p:nvGrpSpPr>
          <p:grpSpPr>
            <a:xfrm>
              <a:off x="5596438" y="873713"/>
              <a:ext cx="1577885" cy="3727446"/>
              <a:chOff x="5596438" y="859903"/>
              <a:chExt cx="1577885" cy="3727446"/>
            </a:xfrm>
          </p:grpSpPr>
          <p:sp>
            <p:nvSpPr>
              <p:cNvPr id="7" name="Rectangle 6">
                <a:extLst>
                  <a:ext uri="{FF2B5EF4-FFF2-40B4-BE49-F238E27FC236}">
                    <a16:creationId xmlns:a16="http://schemas.microsoft.com/office/drawing/2014/main" id="{7C96633D-9006-6A3A-DD4B-741C5777392B}"/>
                  </a:ext>
                </a:extLst>
              </p:cNvPr>
              <p:cNvSpPr/>
              <p:nvPr/>
            </p:nvSpPr>
            <p:spPr>
              <a:xfrm>
                <a:off x="5596438" y="885659"/>
                <a:ext cx="1577885" cy="1763923"/>
              </a:xfrm>
              <a:prstGeom prst="rect">
                <a:avLst/>
              </a:prstGeom>
              <a:solidFill>
                <a:schemeClr val="tx1">
                  <a:alpha val="9028"/>
                </a:schemeClr>
              </a:solidFill>
              <a:ln>
                <a:noFill/>
              </a:ln>
              <a:effectLst>
                <a:outerShdw sx="1000" sy="1000" algn="ctr" rotWithShape="0">
                  <a:srgbClr val="000000">
                    <a:alpha val="7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Graphic 10">
                <a:extLst>
                  <a:ext uri="{FF2B5EF4-FFF2-40B4-BE49-F238E27FC236}">
                    <a16:creationId xmlns:a16="http://schemas.microsoft.com/office/drawing/2014/main" id="{7D75B1B3-DF2F-7C42-B503-9854C10936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76131" y="1617826"/>
                <a:ext cx="1191200" cy="215078"/>
              </a:xfrm>
              <a:prstGeom prst="rect">
                <a:avLst/>
              </a:prstGeom>
            </p:spPr>
          </p:pic>
          <p:cxnSp>
            <p:nvCxnSpPr>
              <p:cNvPr id="22" name="Straight Connector 21">
                <a:extLst>
                  <a:ext uri="{FF2B5EF4-FFF2-40B4-BE49-F238E27FC236}">
                    <a16:creationId xmlns:a16="http://schemas.microsoft.com/office/drawing/2014/main" id="{2BB829F5-323D-32C9-B873-C504FD2B93D9}"/>
                  </a:ext>
                </a:extLst>
              </p:cNvPr>
              <p:cNvCxnSpPr>
                <a:cxnSpLocks/>
              </p:cNvCxnSpPr>
              <p:nvPr/>
            </p:nvCxnSpPr>
            <p:spPr>
              <a:xfrm flipH="1">
                <a:off x="5596438" y="4587349"/>
                <a:ext cx="1577885" cy="0"/>
              </a:xfrm>
              <a:prstGeom prst="line">
                <a:avLst/>
              </a:prstGeom>
              <a:ln w="60325">
                <a:solidFill>
                  <a:srgbClr val="00A1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28F38D0-1F04-AD8E-BEA1-B7607765E1C8}"/>
                  </a:ext>
                </a:extLst>
              </p:cNvPr>
              <p:cNvCxnSpPr>
                <a:cxnSpLocks/>
              </p:cNvCxnSpPr>
              <p:nvPr/>
            </p:nvCxnSpPr>
            <p:spPr>
              <a:xfrm flipH="1">
                <a:off x="5596438" y="859903"/>
                <a:ext cx="1577885" cy="0"/>
              </a:xfrm>
              <a:prstGeom prst="line">
                <a:avLst/>
              </a:prstGeom>
              <a:ln w="60325">
                <a:solidFill>
                  <a:srgbClr val="00A160"/>
                </a:solidFill>
              </a:ln>
            </p:spPr>
            <p:style>
              <a:lnRef idx="1">
                <a:schemeClr val="accent1"/>
              </a:lnRef>
              <a:fillRef idx="0">
                <a:schemeClr val="accent1"/>
              </a:fillRef>
              <a:effectRef idx="0">
                <a:schemeClr val="accent1"/>
              </a:effectRef>
              <a:fontRef idx="minor">
                <a:schemeClr val="tx1"/>
              </a:fontRef>
            </p:style>
          </p:cxnSp>
        </p:grpSp>
      </p:grpSp>
      <p:sp>
        <p:nvSpPr>
          <p:cNvPr id="39" name="TextBox 38">
            <a:extLst>
              <a:ext uri="{FF2B5EF4-FFF2-40B4-BE49-F238E27FC236}">
                <a16:creationId xmlns:a16="http://schemas.microsoft.com/office/drawing/2014/main" id="{2C67E558-CA54-F22F-2E3B-570A4ECA8417}"/>
              </a:ext>
            </a:extLst>
          </p:cNvPr>
          <p:cNvSpPr txBox="1"/>
          <p:nvPr/>
        </p:nvSpPr>
        <p:spPr>
          <a:xfrm>
            <a:off x="438308" y="1407701"/>
            <a:ext cx="3238265" cy="3786229"/>
          </a:xfrm>
          <a:prstGeom prst="rect">
            <a:avLst/>
          </a:prstGeom>
          <a:noFill/>
        </p:spPr>
        <p:txBody>
          <a:bodyPr wrap="square">
            <a:spAutoFit/>
          </a:bodyPr>
          <a:lstStyle/>
          <a:p>
            <a:pPr algn="ctr"/>
            <a:r>
              <a:rPr lang="en-US" sz="2667" dirty="0">
                <a:solidFill>
                  <a:srgbClr val="003563"/>
                </a:solidFill>
                <a:latin typeface="Aptos" panose="020B0004020202020204" pitchFamily="34" charset="0"/>
              </a:rPr>
              <a:t>The Foundation </a:t>
            </a:r>
            <a:r>
              <a:rPr lang="en-US" sz="2667" b="1" dirty="0">
                <a:solidFill>
                  <a:srgbClr val="003563"/>
                </a:solidFill>
                <a:latin typeface="Aptos" panose="020B0004020202020204" pitchFamily="34" charset="0"/>
              </a:rPr>
              <a:t>does not </a:t>
            </a:r>
            <a:r>
              <a:rPr lang="en-US" sz="2667" dirty="0">
                <a:solidFill>
                  <a:srgbClr val="003563"/>
                </a:solidFill>
                <a:latin typeface="Aptos" panose="020B0004020202020204" pitchFamily="34" charset="0"/>
              </a:rPr>
              <a:t>specifically hold a fund for the Schwartz Rounds program nor specifically fundraise for the program…</a:t>
            </a:r>
            <a:endParaRPr lang="en-US" sz="2667" dirty="0">
              <a:solidFill>
                <a:srgbClr val="003563"/>
              </a:solidFill>
            </a:endParaRPr>
          </a:p>
        </p:txBody>
      </p:sp>
    </p:spTree>
    <p:extLst>
      <p:ext uri="{BB962C8B-B14F-4D97-AF65-F5344CB8AC3E}">
        <p14:creationId xmlns:p14="http://schemas.microsoft.com/office/powerpoint/2010/main" val="2540752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24" y="240409"/>
            <a:ext cx="11294109" cy="1027559"/>
          </a:xfrm>
        </p:spPr>
        <p:txBody>
          <a:bodyPr>
            <a:normAutofit/>
          </a:bodyPr>
          <a:lstStyle/>
          <a:p>
            <a:r>
              <a:rPr lang="en-US" b="1" dirty="0">
                <a:solidFill>
                  <a:srgbClr val="003563"/>
                </a:solidFill>
                <a:latin typeface="+mn-lt"/>
              </a:rPr>
              <a:t>A Win-Win for THR Staff, Foundation, and Donors</a:t>
            </a:r>
          </a:p>
        </p:txBody>
      </p:sp>
      <p:sp>
        <p:nvSpPr>
          <p:cNvPr id="3" name="Content Placeholder 2"/>
          <p:cNvSpPr>
            <a:spLocks noGrp="1"/>
          </p:cNvSpPr>
          <p:nvPr>
            <p:ph idx="1"/>
          </p:nvPr>
        </p:nvSpPr>
        <p:spPr>
          <a:xfrm>
            <a:off x="838200" y="1385672"/>
            <a:ext cx="10515600" cy="4436879"/>
          </a:xfrm>
        </p:spPr>
        <p:txBody>
          <a:bodyPr>
            <a:normAutofit fontScale="92500" lnSpcReduction="10000"/>
          </a:bodyPr>
          <a:lstStyle/>
          <a:p>
            <a:r>
              <a:rPr lang="en-US" dirty="0">
                <a:solidFill>
                  <a:srgbClr val="003563"/>
                </a:solidFill>
                <a:latin typeface="+mn-lt"/>
              </a:rPr>
              <a:t>System-wide access to the Schwartz Rounds program for THR staff</a:t>
            </a:r>
            <a:br>
              <a:rPr lang="en-US" dirty="0">
                <a:solidFill>
                  <a:srgbClr val="003563"/>
                </a:solidFill>
                <a:latin typeface="+mn-lt"/>
              </a:rPr>
            </a:br>
            <a:endParaRPr lang="en-US" dirty="0">
              <a:solidFill>
                <a:srgbClr val="003563"/>
              </a:solidFill>
              <a:latin typeface="+mn-lt"/>
            </a:endParaRPr>
          </a:p>
          <a:p>
            <a:r>
              <a:rPr lang="en-US" dirty="0">
                <a:solidFill>
                  <a:srgbClr val="003563"/>
                </a:solidFill>
                <a:latin typeface="+mn-lt"/>
              </a:rPr>
              <a:t>A major gift officer successfully secured a gift that married donor interest with THR priorities</a:t>
            </a:r>
          </a:p>
          <a:p>
            <a:endParaRPr lang="en-US" dirty="0">
              <a:solidFill>
                <a:srgbClr val="003563"/>
              </a:solidFill>
              <a:latin typeface="+mn-lt"/>
            </a:endParaRPr>
          </a:p>
          <a:p>
            <a:r>
              <a:rPr lang="en-US" dirty="0">
                <a:solidFill>
                  <a:srgbClr val="003563"/>
                </a:solidFill>
                <a:latin typeface="+mn-lt"/>
              </a:rPr>
              <a:t>Further connected Foundation and philanthropy with the health system’s strategic priorities</a:t>
            </a:r>
            <a:br>
              <a:rPr lang="en-US" dirty="0">
                <a:solidFill>
                  <a:srgbClr val="003563"/>
                </a:solidFill>
                <a:latin typeface="+mn-lt"/>
              </a:rPr>
            </a:br>
            <a:endParaRPr lang="en-US" dirty="0">
              <a:solidFill>
                <a:srgbClr val="003563"/>
              </a:solidFill>
              <a:latin typeface="+mn-lt"/>
            </a:endParaRPr>
          </a:p>
          <a:p>
            <a:r>
              <a:rPr lang="en-US" dirty="0">
                <a:solidFill>
                  <a:srgbClr val="003563"/>
                </a:solidFill>
                <a:latin typeface="+mn-lt"/>
              </a:rPr>
              <a:t>Our donors are thrilled with the success of the program and expansion since their original gift</a:t>
            </a:r>
          </a:p>
          <a:p>
            <a:pPr lvl="1"/>
            <a:r>
              <a:rPr lang="en-US" dirty="0">
                <a:solidFill>
                  <a:srgbClr val="003563"/>
                </a:solidFill>
                <a:latin typeface="+mn-lt"/>
              </a:rPr>
              <a:t>The Moffatts are still attending Schwartz Rounds sessions at their home hospital location</a:t>
            </a:r>
          </a:p>
        </p:txBody>
      </p:sp>
    </p:spTree>
    <p:extLst>
      <p:ext uri="{BB962C8B-B14F-4D97-AF65-F5344CB8AC3E}">
        <p14:creationId xmlns:p14="http://schemas.microsoft.com/office/powerpoint/2010/main" val="1361519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88552E-5590-15CF-C4F7-12838D3CF237}"/>
              </a:ext>
            </a:extLst>
          </p:cNvPr>
          <p:cNvSpPr/>
          <p:nvPr/>
        </p:nvSpPr>
        <p:spPr>
          <a:xfrm>
            <a:off x="1835545" y="4154629"/>
            <a:ext cx="3569801" cy="1323439"/>
          </a:xfrm>
          <a:prstGeom prst="rect">
            <a:avLst/>
          </a:prstGeom>
        </p:spPr>
        <p:txBody>
          <a:bodyPr wrap="square">
            <a:spAutoFit/>
          </a:bodyPr>
          <a:lstStyle/>
          <a:p>
            <a:pPr marL="457189" indent="-457189" algn="ctr">
              <a:buClr>
                <a:srgbClr val="67C7C5"/>
              </a:buClr>
            </a:pPr>
            <a:r>
              <a:rPr lang="en-US" altLang="en-US" sz="2000" b="1" dirty="0">
                <a:solidFill>
                  <a:schemeClr val="tx1">
                    <a:lumMod val="65000"/>
                    <a:lumOff val="35000"/>
                  </a:schemeClr>
                </a:solidFill>
                <a:cs typeface="Arial" panose="020B0604020202020204" pitchFamily="34" charset="0"/>
              </a:rPr>
              <a:t>Jessica Moran-MacAleese</a:t>
            </a:r>
          </a:p>
          <a:p>
            <a:pPr marL="457189" indent="-457189" algn="ctr">
              <a:buClr>
                <a:srgbClr val="67C7C5"/>
              </a:buClr>
            </a:pPr>
            <a:r>
              <a:rPr lang="en-US" altLang="en-US" sz="2000" i="1" dirty="0">
                <a:solidFill>
                  <a:schemeClr val="tx1">
                    <a:lumMod val="65000"/>
                    <a:lumOff val="35000"/>
                  </a:schemeClr>
                </a:solidFill>
                <a:cs typeface="Arial" panose="020B0604020202020204" pitchFamily="34" charset="0"/>
              </a:rPr>
              <a:t>Director of Individual Giving</a:t>
            </a:r>
            <a:endParaRPr lang="en-US" altLang="en-US" sz="2000" dirty="0">
              <a:solidFill>
                <a:schemeClr val="tx1">
                  <a:lumMod val="65000"/>
                  <a:lumOff val="35000"/>
                </a:schemeClr>
              </a:solidFill>
              <a:cs typeface="Arial" panose="020B0604020202020204" pitchFamily="34" charset="0"/>
            </a:endParaRPr>
          </a:p>
          <a:p>
            <a:pPr marL="457189" indent="-457189" algn="ctr">
              <a:buClr>
                <a:srgbClr val="67C7C5"/>
              </a:buClr>
            </a:pPr>
            <a:r>
              <a:rPr lang="en-US" altLang="en-US" sz="2000" dirty="0">
                <a:solidFill>
                  <a:schemeClr val="tx1">
                    <a:lumMod val="65000"/>
                    <a:lumOff val="35000"/>
                  </a:schemeClr>
                </a:solidFill>
                <a:cs typeface="Arial" panose="020B0604020202020204" pitchFamily="34" charset="0"/>
              </a:rPr>
              <a:t>The Schwartz Center for</a:t>
            </a:r>
          </a:p>
          <a:p>
            <a:pPr marL="457189" indent="-457189" algn="ctr">
              <a:buClr>
                <a:srgbClr val="67C7C5"/>
              </a:buClr>
            </a:pPr>
            <a:r>
              <a:rPr lang="en-US" altLang="en-US" sz="2000" dirty="0">
                <a:solidFill>
                  <a:schemeClr val="tx1">
                    <a:lumMod val="65000"/>
                    <a:lumOff val="35000"/>
                  </a:schemeClr>
                </a:solidFill>
                <a:cs typeface="Arial" panose="020B0604020202020204" pitchFamily="34" charset="0"/>
              </a:rPr>
              <a:t>Compassionate Healthcare</a:t>
            </a:r>
            <a:endParaRPr lang="en-US" altLang="en-US" sz="2000" i="1" dirty="0">
              <a:solidFill>
                <a:schemeClr val="tx1">
                  <a:lumMod val="65000"/>
                  <a:lumOff val="35000"/>
                </a:schemeClr>
              </a:solidFill>
              <a:cs typeface="Arial" panose="020B0604020202020204" pitchFamily="34" charset="0"/>
            </a:endParaRPr>
          </a:p>
        </p:txBody>
      </p:sp>
      <p:sp>
        <p:nvSpPr>
          <p:cNvPr id="8" name="Rectangle 7">
            <a:extLst>
              <a:ext uri="{FF2B5EF4-FFF2-40B4-BE49-F238E27FC236}">
                <a16:creationId xmlns:a16="http://schemas.microsoft.com/office/drawing/2014/main" id="{E7B3E109-4333-83A2-C3A0-67D9D0DD6D76}"/>
              </a:ext>
            </a:extLst>
          </p:cNvPr>
          <p:cNvSpPr/>
          <p:nvPr/>
        </p:nvSpPr>
        <p:spPr>
          <a:xfrm>
            <a:off x="7129622" y="4171895"/>
            <a:ext cx="3056848" cy="1631216"/>
          </a:xfrm>
          <a:prstGeom prst="rect">
            <a:avLst/>
          </a:prstGeom>
        </p:spPr>
        <p:txBody>
          <a:bodyPr wrap="square">
            <a:spAutoFit/>
          </a:bodyPr>
          <a:lstStyle/>
          <a:p>
            <a:pPr marL="457189" indent="-457189" algn="ctr">
              <a:buClr>
                <a:srgbClr val="67C7C5"/>
              </a:buClr>
            </a:pPr>
            <a:r>
              <a:rPr lang="en-US" altLang="en-US" sz="2000" b="1" dirty="0">
                <a:solidFill>
                  <a:schemeClr val="tx1">
                    <a:lumMod val="65000"/>
                    <a:lumOff val="35000"/>
                  </a:schemeClr>
                </a:solidFill>
                <a:cs typeface="Arial" panose="020B0604020202020204" pitchFamily="34" charset="0"/>
              </a:rPr>
              <a:t>Laura McWhorter</a:t>
            </a:r>
          </a:p>
          <a:p>
            <a:pPr marL="457189" indent="-457189" algn="ctr">
              <a:buClr>
                <a:srgbClr val="67C7C5"/>
              </a:buClr>
            </a:pPr>
            <a:r>
              <a:rPr lang="en-US" altLang="en-US" sz="2000" i="1" dirty="0">
                <a:solidFill>
                  <a:schemeClr val="tx1">
                    <a:lumMod val="65000"/>
                    <a:lumOff val="35000"/>
                  </a:schemeClr>
                </a:solidFill>
                <a:cs typeface="Arial" panose="020B0604020202020204" pitchFamily="34" charset="0"/>
              </a:rPr>
              <a:t>President</a:t>
            </a:r>
          </a:p>
          <a:p>
            <a:pPr algn="ctr">
              <a:buClr>
                <a:srgbClr val="67C7C5"/>
              </a:buClr>
            </a:pPr>
            <a:r>
              <a:rPr lang="en-US" altLang="en-US" sz="2000" dirty="0">
                <a:solidFill>
                  <a:schemeClr val="tx1">
                    <a:lumMod val="65000"/>
                    <a:lumOff val="35000"/>
                  </a:schemeClr>
                </a:solidFill>
                <a:cs typeface="Arial" panose="020B0604020202020204" pitchFamily="34" charset="0"/>
              </a:rPr>
              <a:t>Texas Health Resources Foundation</a:t>
            </a:r>
          </a:p>
          <a:p>
            <a:pPr marL="457189" indent="-457189" algn="ctr">
              <a:buClr>
                <a:srgbClr val="67C7C5"/>
              </a:buClr>
            </a:pPr>
            <a:endParaRPr lang="en-US" altLang="en-US" sz="2000" dirty="0">
              <a:solidFill>
                <a:schemeClr val="tx1">
                  <a:lumMod val="65000"/>
                  <a:lumOff val="35000"/>
                </a:schemeClr>
              </a:solidFill>
              <a:cs typeface="Arial" panose="020B0604020202020204" pitchFamily="34" charset="0"/>
            </a:endParaRPr>
          </a:p>
        </p:txBody>
      </p:sp>
      <p:pic>
        <p:nvPicPr>
          <p:cNvPr id="11" name="Picture 10">
            <a:extLst>
              <a:ext uri="{FF2B5EF4-FFF2-40B4-BE49-F238E27FC236}">
                <a16:creationId xmlns:a16="http://schemas.microsoft.com/office/drawing/2014/main" id="{4DB3EA20-1A5D-98F8-39A1-2400FF9EB350}"/>
              </a:ext>
            </a:extLst>
          </p:cNvPr>
          <p:cNvPicPr>
            <a:picLocks noChangeAspect="1"/>
          </p:cNvPicPr>
          <p:nvPr/>
        </p:nvPicPr>
        <p:blipFill>
          <a:blip r:embed="rId3"/>
          <a:stretch>
            <a:fillRect/>
          </a:stretch>
        </p:blipFill>
        <p:spPr>
          <a:xfrm>
            <a:off x="7367648" y="1092085"/>
            <a:ext cx="2580796" cy="3062544"/>
          </a:xfrm>
          <a:prstGeom prst="rect">
            <a:avLst/>
          </a:prstGeom>
        </p:spPr>
      </p:pic>
      <p:sp>
        <p:nvSpPr>
          <p:cNvPr id="12" name="Title 1">
            <a:extLst>
              <a:ext uri="{FF2B5EF4-FFF2-40B4-BE49-F238E27FC236}">
                <a16:creationId xmlns:a16="http://schemas.microsoft.com/office/drawing/2014/main" id="{217144AF-E039-CABC-8650-8582E953EFC1}"/>
              </a:ext>
            </a:extLst>
          </p:cNvPr>
          <p:cNvSpPr>
            <a:spLocks noGrp="1"/>
          </p:cNvSpPr>
          <p:nvPr>
            <p:ph type="title"/>
          </p:nvPr>
        </p:nvSpPr>
        <p:spPr>
          <a:xfrm>
            <a:off x="591814" y="323336"/>
            <a:ext cx="10515600" cy="506744"/>
          </a:xfrm>
        </p:spPr>
        <p:txBody>
          <a:bodyPr>
            <a:noAutofit/>
          </a:bodyPr>
          <a:lstStyle/>
          <a:p>
            <a:r>
              <a:rPr lang="en-US" sz="3600" b="1" dirty="0">
                <a:solidFill>
                  <a:srgbClr val="003563"/>
                </a:solidFill>
              </a:rPr>
              <a:t>Our Speakers</a:t>
            </a:r>
          </a:p>
        </p:txBody>
      </p:sp>
      <p:pic>
        <p:nvPicPr>
          <p:cNvPr id="2" name="Picture 1">
            <a:extLst>
              <a:ext uri="{FF2B5EF4-FFF2-40B4-BE49-F238E27FC236}">
                <a16:creationId xmlns:a16="http://schemas.microsoft.com/office/drawing/2014/main" id="{64C0A086-6E1B-991D-A92E-681DDD00E2A9}"/>
              </a:ext>
            </a:extLst>
          </p:cNvPr>
          <p:cNvPicPr>
            <a:picLocks noChangeAspect="1"/>
          </p:cNvPicPr>
          <p:nvPr/>
        </p:nvPicPr>
        <p:blipFill>
          <a:blip r:embed="rId4"/>
          <a:srcRect b="25226"/>
          <a:stretch/>
        </p:blipFill>
        <p:spPr>
          <a:xfrm>
            <a:off x="2339332" y="1092085"/>
            <a:ext cx="2562225" cy="30625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15" y="317767"/>
            <a:ext cx="11083476" cy="830998"/>
          </a:xfrm>
        </p:spPr>
        <p:txBody>
          <a:bodyPr>
            <a:normAutofit/>
          </a:bodyPr>
          <a:lstStyle/>
          <a:p>
            <a:r>
              <a:rPr lang="en-US" b="1" dirty="0">
                <a:solidFill>
                  <a:srgbClr val="003563"/>
                </a:solidFill>
                <a:latin typeface="+mn-lt"/>
              </a:rPr>
              <a:t>Supporting Compassionate Healthcare at THR</a:t>
            </a:r>
          </a:p>
        </p:txBody>
      </p:sp>
      <p:sp>
        <p:nvSpPr>
          <p:cNvPr id="5" name="TextBox 4">
            <a:extLst>
              <a:ext uri="{FF2B5EF4-FFF2-40B4-BE49-F238E27FC236}">
                <a16:creationId xmlns:a16="http://schemas.microsoft.com/office/drawing/2014/main" id="{69A36770-3306-081F-FB06-376C0D69DE3E}"/>
              </a:ext>
            </a:extLst>
          </p:cNvPr>
          <p:cNvSpPr txBox="1"/>
          <p:nvPr/>
        </p:nvSpPr>
        <p:spPr>
          <a:xfrm>
            <a:off x="996336" y="1455372"/>
            <a:ext cx="5697600" cy="3272755"/>
          </a:xfrm>
          <a:prstGeom prst="rect">
            <a:avLst/>
          </a:prstGeom>
          <a:noFill/>
        </p:spPr>
        <p:txBody>
          <a:bodyPr wrap="square">
            <a:spAutoFit/>
          </a:bodyPr>
          <a:lstStyle/>
          <a:p>
            <a:pPr algn="r"/>
            <a:r>
              <a:rPr lang="en-US" sz="2400" b="1" dirty="0">
                <a:solidFill>
                  <a:srgbClr val="003563"/>
                </a:solidFill>
                <a:latin typeface="Ink Free" panose="03080402000500000000" pitchFamily="66" charset="0"/>
              </a:rPr>
              <a:t>“Participating in Schwartz Rounds fosters a sense of community and support among everyone, encouraging open discussions about challenging experiences. </a:t>
            </a:r>
          </a:p>
          <a:p>
            <a:pPr algn="r"/>
            <a:endParaRPr lang="en-US" sz="1467" b="1" dirty="0">
              <a:solidFill>
                <a:srgbClr val="003563"/>
              </a:solidFill>
              <a:latin typeface="Ink Free" panose="03080402000500000000" pitchFamily="66" charset="0"/>
            </a:endParaRPr>
          </a:p>
          <a:p>
            <a:pPr algn="r"/>
            <a:r>
              <a:rPr lang="en-US" sz="2400" b="1" dirty="0">
                <a:solidFill>
                  <a:srgbClr val="003563"/>
                </a:solidFill>
                <a:latin typeface="Ink Free" panose="03080402000500000000" pitchFamily="66" charset="0"/>
              </a:rPr>
              <a:t>This environment promotes empathy, compassion and improved teamwork, ultimately leading to more supportive and cohesive work culture.” </a:t>
            </a:r>
          </a:p>
        </p:txBody>
      </p:sp>
      <p:pic>
        <p:nvPicPr>
          <p:cNvPr id="6" name="Picture 5">
            <a:extLst>
              <a:ext uri="{FF2B5EF4-FFF2-40B4-BE49-F238E27FC236}">
                <a16:creationId xmlns:a16="http://schemas.microsoft.com/office/drawing/2014/main" id="{589F2CE6-C3B8-6F42-959B-488219C0462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895691" y="1455372"/>
            <a:ext cx="4470400" cy="4392904"/>
          </a:xfrm>
          <a:prstGeom prst="rect">
            <a:avLst/>
          </a:prstGeom>
          <a:ln>
            <a:solidFill>
              <a:schemeClr val="tx1"/>
            </a:solidFill>
          </a:ln>
        </p:spPr>
      </p:pic>
      <p:sp>
        <p:nvSpPr>
          <p:cNvPr id="8" name="TextBox 7">
            <a:extLst>
              <a:ext uri="{FF2B5EF4-FFF2-40B4-BE49-F238E27FC236}">
                <a16:creationId xmlns:a16="http://schemas.microsoft.com/office/drawing/2014/main" id="{D9AC51DB-4134-7E2C-3D97-640090A8145C}"/>
              </a:ext>
            </a:extLst>
          </p:cNvPr>
          <p:cNvSpPr txBox="1"/>
          <p:nvPr/>
        </p:nvSpPr>
        <p:spPr>
          <a:xfrm>
            <a:off x="701064" y="5034670"/>
            <a:ext cx="6096000" cy="830997"/>
          </a:xfrm>
          <a:prstGeom prst="rect">
            <a:avLst/>
          </a:prstGeom>
          <a:noFill/>
        </p:spPr>
        <p:txBody>
          <a:bodyPr wrap="square">
            <a:spAutoFit/>
          </a:bodyPr>
          <a:lstStyle/>
          <a:p>
            <a:pPr algn="r"/>
            <a:r>
              <a:rPr lang="en-US" sz="1600" dirty="0" err="1">
                <a:solidFill>
                  <a:srgbClr val="003563"/>
                </a:solidFill>
              </a:rPr>
              <a:t>Dhruvangkumar</a:t>
            </a:r>
            <a:r>
              <a:rPr lang="en-US" sz="1600" dirty="0">
                <a:solidFill>
                  <a:srgbClr val="003563"/>
                </a:solidFill>
              </a:rPr>
              <a:t> Modi, M.D., M.P.H. </a:t>
            </a:r>
          </a:p>
          <a:p>
            <a:pPr algn="r"/>
            <a:r>
              <a:rPr lang="en-US" sz="1600" dirty="0">
                <a:solidFill>
                  <a:srgbClr val="003563"/>
                </a:solidFill>
              </a:rPr>
              <a:t>THDN, Pulmonary &amp; Critical Care</a:t>
            </a:r>
          </a:p>
          <a:p>
            <a:pPr algn="r"/>
            <a:r>
              <a:rPr lang="en-US" sz="1600" dirty="0">
                <a:solidFill>
                  <a:srgbClr val="003563"/>
                </a:solidFill>
              </a:rPr>
              <a:t>Chair, System Physician Leadership Council </a:t>
            </a:r>
          </a:p>
        </p:txBody>
      </p:sp>
    </p:spTree>
    <p:extLst>
      <p:ext uri="{BB962C8B-B14F-4D97-AF65-F5344CB8AC3E}">
        <p14:creationId xmlns:p14="http://schemas.microsoft.com/office/powerpoint/2010/main" val="1552766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D7789F-D044-B094-944F-37FEF517AF51}"/>
              </a:ext>
            </a:extLst>
          </p:cNvPr>
          <p:cNvSpPr txBox="1"/>
          <p:nvPr/>
        </p:nvSpPr>
        <p:spPr>
          <a:xfrm>
            <a:off x="1445094" y="4459600"/>
            <a:ext cx="9509760" cy="1015663"/>
          </a:xfrm>
          <a:prstGeom prst="rect">
            <a:avLst/>
          </a:prstGeom>
          <a:solidFill>
            <a:schemeClr val="bg1"/>
          </a:solidFill>
          <a:ln>
            <a:solidFill>
              <a:schemeClr val="tx1"/>
            </a:solidFill>
          </a:ln>
        </p:spPr>
        <p:txBody>
          <a:bodyPr wrap="square" rtlCol="0">
            <a:spAutoFit/>
          </a:bodyPr>
          <a:lstStyle/>
          <a:p>
            <a:pPr algn="ctr"/>
            <a:r>
              <a:rPr lang="en-US" sz="2000" dirty="0"/>
              <a:t>For further information please feel free to contact </a:t>
            </a:r>
            <a:br>
              <a:rPr lang="en-US" sz="2000" dirty="0"/>
            </a:br>
            <a:r>
              <a:rPr lang="en-US" sz="2000" dirty="0"/>
              <a:t>the Schwartz Center Development Team at </a:t>
            </a:r>
            <a:r>
              <a:rPr lang="en-US" sz="2000" dirty="0">
                <a:solidFill>
                  <a:srgbClr val="003563"/>
                </a:solidFill>
              </a:rPr>
              <a:t>development@theschwartzcenter.org</a:t>
            </a:r>
          </a:p>
          <a:p>
            <a:endParaRPr lang="en-US" sz="2000" dirty="0"/>
          </a:p>
        </p:txBody>
      </p:sp>
      <p:sp>
        <p:nvSpPr>
          <p:cNvPr id="5" name="Title 4">
            <a:extLst>
              <a:ext uri="{FF2B5EF4-FFF2-40B4-BE49-F238E27FC236}">
                <a16:creationId xmlns:a16="http://schemas.microsoft.com/office/drawing/2014/main" id="{F4E90FB4-819E-35F0-325D-718C7546422C}"/>
              </a:ext>
            </a:extLst>
          </p:cNvPr>
          <p:cNvSpPr>
            <a:spLocks noGrp="1"/>
          </p:cNvSpPr>
          <p:nvPr>
            <p:ph type="title"/>
          </p:nvPr>
        </p:nvSpPr>
        <p:spPr>
          <a:xfrm>
            <a:off x="3451619" y="2398400"/>
            <a:ext cx="5276063" cy="750612"/>
          </a:xfrm>
        </p:spPr>
        <p:txBody>
          <a:bodyPr/>
          <a:lstStyle/>
          <a:p>
            <a:r>
              <a:rPr lang="en-US" dirty="0"/>
              <a:t>Thank you</a:t>
            </a:r>
          </a:p>
        </p:txBody>
      </p:sp>
    </p:spTree>
    <p:extLst>
      <p:ext uri="{BB962C8B-B14F-4D97-AF65-F5344CB8AC3E}">
        <p14:creationId xmlns:p14="http://schemas.microsoft.com/office/powerpoint/2010/main" val="45489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003563"/>
                </a:solidFill>
                <a:latin typeface="+mn-lt"/>
              </a:rPr>
              <a:t>Topics</a:t>
            </a:r>
          </a:p>
        </p:txBody>
      </p:sp>
      <p:sp>
        <p:nvSpPr>
          <p:cNvPr id="3" name="Content Placeholder 2"/>
          <p:cNvSpPr>
            <a:spLocks noGrp="1"/>
          </p:cNvSpPr>
          <p:nvPr>
            <p:ph idx="1"/>
          </p:nvPr>
        </p:nvSpPr>
        <p:spPr>
          <a:xfrm>
            <a:off x="1085125" y="1333144"/>
            <a:ext cx="10515600" cy="4500497"/>
          </a:xfrm>
        </p:spPr>
        <p:txBody>
          <a:bodyPr>
            <a:normAutofit/>
          </a:bodyPr>
          <a:lstStyle/>
          <a:p>
            <a:pPr marL="514350" indent="-514350">
              <a:spcBef>
                <a:spcPts val="1200"/>
              </a:spcBef>
              <a:spcAft>
                <a:spcPts val="1200"/>
              </a:spcAft>
              <a:buFont typeface="+mj-lt"/>
              <a:buAutoNum type="arabicPeriod"/>
            </a:pPr>
            <a:r>
              <a:rPr lang="en-US" altLang="en-US" dirty="0">
                <a:solidFill>
                  <a:srgbClr val="003563"/>
                </a:solidFill>
                <a:latin typeface="+mn-lt"/>
              </a:rPr>
              <a:t>Seeing the opportunity, not the burden</a:t>
            </a:r>
          </a:p>
          <a:p>
            <a:pPr marL="514350" indent="-514350">
              <a:spcBef>
                <a:spcPts val="1200"/>
              </a:spcBef>
              <a:spcAft>
                <a:spcPts val="1200"/>
              </a:spcAft>
              <a:buFont typeface="+mj-lt"/>
              <a:buAutoNum type="arabicPeriod"/>
            </a:pPr>
            <a:r>
              <a:rPr lang="en-US" altLang="en-US" dirty="0">
                <a:solidFill>
                  <a:srgbClr val="003563"/>
                </a:solidFill>
                <a:latin typeface="+mn-lt"/>
              </a:rPr>
              <a:t>Building a relationship with fundraising, marketing and public affairs colleagues</a:t>
            </a:r>
          </a:p>
          <a:p>
            <a:pPr marL="514350" indent="-514350">
              <a:spcBef>
                <a:spcPts val="1200"/>
              </a:spcBef>
              <a:spcAft>
                <a:spcPts val="1200"/>
              </a:spcAft>
              <a:buFont typeface="+mj-lt"/>
              <a:buAutoNum type="arabicPeriod"/>
            </a:pPr>
            <a:r>
              <a:rPr lang="en-US" altLang="en-US" dirty="0">
                <a:solidFill>
                  <a:srgbClr val="003563"/>
                </a:solidFill>
                <a:latin typeface="+mn-lt"/>
              </a:rPr>
              <a:t>Thinking about possible donors</a:t>
            </a:r>
          </a:p>
          <a:p>
            <a:pPr marL="514350" indent="-514350">
              <a:spcBef>
                <a:spcPts val="1200"/>
              </a:spcBef>
              <a:spcAft>
                <a:spcPts val="1200"/>
              </a:spcAft>
              <a:buFont typeface="+mj-lt"/>
              <a:buAutoNum type="arabicPeriod"/>
            </a:pPr>
            <a:r>
              <a:rPr lang="en-US" altLang="en-US" dirty="0">
                <a:solidFill>
                  <a:srgbClr val="003563"/>
                </a:solidFill>
                <a:latin typeface="+mn-lt"/>
              </a:rPr>
              <a:t>Acknowledging donors</a:t>
            </a:r>
          </a:p>
          <a:p>
            <a:pPr marL="514350" indent="-514350">
              <a:spcBef>
                <a:spcPts val="1200"/>
              </a:spcBef>
              <a:spcAft>
                <a:spcPts val="1200"/>
              </a:spcAft>
              <a:buFont typeface="+mj-lt"/>
              <a:buAutoNum type="arabicPeriod"/>
            </a:pPr>
            <a:r>
              <a:rPr lang="en-US" altLang="en-US" dirty="0">
                <a:solidFill>
                  <a:srgbClr val="003563"/>
                </a:solidFill>
                <a:latin typeface="+mn-lt"/>
              </a:rPr>
              <a:t>Discussing costs and making your case</a:t>
            </a:r>
          </a:p>
          <a:p>
            <a:pPr marL="514350" indent="-514350">
              <a:spcBef>
                <a:spcPts val="1200"/>
              </a:spcBef>
              <a:spcAft>
                <a:spcPts val="1200"/>
              </a:spcAft>
              <a:buFont typeface="+mj-lt"/>
              <a:buAutoNum type="arabicPeriod"/>
            </a:pPr>
            <a:r>
              <a:rPr lang="en-US" altLang="en-US" dirty="0">
                <a:solidFill>
                  <a:srgbClr val="003563"/>
                </a:solidFill>
                <a:latin typeface="+mn-lt"/>
              </a:rPr>
              <a:t>Case Study: Texas Health Resources Foundation</a:t>
            </a:r>
          </a:p>
          <a:p>
            <a:pPr marL="514350" indent="-514350">
              <a:buFont typeface="+mj-lt"/>
              <a:buAutoNum type="arabicPeriod"/>
            </a:pPr>
            <a:endParaRPr lang="en-US"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365761"/>
            <a:ext cx="11410696" cy="573024"/>
          </a:xfrm>
        </p:spPr>
        <p:txBody>
          <a:bodyPr>
            <a:normAutofit fontScale="90000"/>
          </a:bodyPr>
          <a:lstStyle/>
          <a:p>
            <a:pPr>
              <a:spcBef>
                <a:spcPct val="50000"/>
              </a:spcBef>
            </a:pPr>
            <a:r>
              <a:rPr lang="en-US" b="1" dirty="0">
                <a:solidFill>
                  <a:srgbClr val="003563"/>
                </a:solidFill>
              </a:rPr>
              <a:t>Seeing the </a:t>
            </a:r>
            <a:r>
              <a:rPr lang="en-US" b="1" i="1" dirty="0">
                <a:solidFill>
                  <a:srgbClr val="003563"/>
                </a:solidFill>
              </a:rPr>
              <a:t>opportunity,</a:t>
            </a:r>
            <a:r>
              <a:rPr lang="en-US" b="1" dirty="0">
                <a:solidFill>
                  <a:srgbClr val="003563"/>
                </a:solidFill>
              </a:rPr>
              <a:t> not the </a:t>
            </a:r>
            <a:r>
              <a:rPr lang="en-US" b="1" i="1" dirty="0">
                <a:solidFill>
                  <a:srgbClr val="003563"/>
                </a:solidFill>
              </a:rPr>
              <a:t>burden</a:t>
            </a:r>
          </a:p>
        </p:txBody>
      </p:sp>
      <p:pic>
        <p:nvPicPr>
          <p:cNvPr id="5" name="Content Placeholder 4" descr="http://www.drjasonjones.com/wp-content/uploads/2012/03/iStock_000016604327XSmall1.jpg"/>
          <p:cNvPicPr>
            <a:picLocks noGrp="1" noChangeAspect="1" noChangeArrowheads="1"/>
          </p:cNvPicPr>
          <p:nvPr>
            <p:ph idx="1"/>
          </p:nvPr>
        </p:nvPicPr>
        <p:blipFill>
          <a:blip r:embed="rId3" cstate="print"/>
          <a:srcRect/>
          <a:stretch>
            <a:fillRect/>
          </a:stretch>
        </p:blipFill>
        <p:spPr bwMode="auto">
          <a:xfrm>
            <a:off x="1958167" y="2062428"/>
            <a:ext cx="4961107" cy="3291840"/>
          </a:xfrm>
          <a:prstGeom prst="rect">
            <a:avLst/>
          </a:prstGeom>
          <a:noFill/>
        </p:spPr>
      </p:pic>
      <p:pic>
        <p:nvPicPr>
          <p:cNvPr id="6" name="Picture 2" descr="https://thecolourworks.files.wordpress.com/2012/08/colours-pulling-together.jpg"/>
          <p:cNvPicPr>
            <a:picLocks noChangeAspect="1" noChangeArrowheads="1"/>
          </p:cNvPicPr>
          <p:nvPr/>
        </p:nvPicPr>
        <p:blipFill>
          <a:blip r:embed="rId4" cstate="print"/>
          <a:srcRect/>
          <a:stretch>
            <a:fillRect/>
          </a:stretch>
        </p:blipFill>
        <p:spPr bwMode="auto">
          <a:xfrm>
            <a:off x="7759449" y="1112536"/>
            <a:ext cx="3779520" cy="3779520"/>
          </a:xfrm>
          <a:prstGeom prst="rect">
            <a:avLst/>
          </a:prstGeom>
          <a:noFill/>
        </p:spPr>
      </p:pic>
    </p:spTree>
    <p:extLst>
      <p:ext uri="{BB962C8B-B14F-4D97-AF65-F5344CB8AC3E}">
        <p14:creationId xmlns:p14="http://schemas.microsoft.com/office/powerpoint/2010/main" val="4043779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262" y="1296537"/>
            <a:ext cx="6161939" cy="4755920"/>
          </a:xfrm>
        </p:spPr>
        <p:txBody>
          <a:bodyPr>
            <a:normAutofit/>
          </a:bodyPr>
          <a:lstStyle/>
          <a:p>
            <a:pPr marL="457189" indent="-304792"/>
            <a:r>
              <a:rPr lang="en-US" altLang="en-US" dirty="0">
                <a:solidFill>
                  <a:srgbClr val="003563"/>
                </a:solidFill>
                <a:latin typeface="+mn-lt"/>
              </a:rPr>
              <a:t>Schwartz Center programming is an opportunity for your colleagues</a:t>
            </a:r>
            <a:br>
              <a:rPr lang="en-US" altLang="en-US" dirty="0">
                <a:solidFill>
                  <a:srgbClr val="003563"/>
                </a:solidFill>
                <a:latin typeface="+mn-lt"/>
              </a:rPr>
            </a:br>
            <a:endParaRPr lang="en-US" altLang="en-US" dirty="0">
              <a:solidFill>
                <a:srgbClr val="003563"/>
              </a:solidFill>
              <a:latin typeface="+mn-lt"/>
            </a:endParaRPr>
          </a:p>
          <a:p>
            <a:pPr marL="457189" indent="-304792"/>
            <a:r>
              <a:rPr lang="en-US" altLang="en-US" dirty="0">
                <a:solidFill>
                  <a:srgbClr val="003563"/>
                </a:solidFill>
                <a:latin typeface="+mn-lt"/>
              </a:rPr>
              <a:t>Fundraisers need special projects to raise funds</a:t>
            </a:r>
            <a:br>
              <a:rPr lang="en-US" altLang="en-US" dirty="0">
                <a:solidFill>
                  <a:srgbClr val="003563"/>
                </a:solidFill>
                <a:latin typeface="+mn-lt"/>
              </a:rPr>
            </a:br>
            <a:endParaRPr lang="en-US" altLang="en-US" dirty="0">
              <a:solidFill>
                <a:srgbClr val="003563"/>
              </a:solidFill>
              <a:latin typeface="+mn-lt"/>
            </a:endParaRPr>
          </a:p>
          <a:p>
            <a:pPr marL="457189" indent="-304792"/>
            <a:r>
              <a:rPr lang="en-US" altLang="en-US" dirty="0">
                <a:solidFill>
                  <a:srgbClr val="003563"/>
                </a:solidFill>
                <a:latin typeface="+mn-lt"/>
              </a:rPr>
              <a:t>They need a “hook”</a:t>
            </a:r>
            <a:br>
              <a:rPr lang="en-US" altLang="en-US" dirty="0">
                <a:solidFill>
                  <a:srgbClr val="003563"/>
                </a:solidFill>
                <a:latin typeface="+mn-lt"/>
              </a:rPr>
            </a:br>
            <a:endParaRPr lang="en-US" altLang="en-US" dirty="0">
              <a:solidFill>
                <a:srgbClr val="003563"/>
              </a:solidFill>
              <a:latin typeface="+mn-lt"/>
            </a:endParaRPr>
          </a:p>
          <a:p>
            <a:pPr marL="457189" indent="-304792"/>
            <a:r>
              <a:rPr lang="en-US" altLang="en-US" dirty="0">
                <a:solidFill>
                  <a:srgbClr val="003563"/>
                </a:solidFill>
                <a:latin typeface="+mn-lt"/>
              </a:rPr>
              <a:t>Schwartz Center programs are a very compelling hook</a:t>
            </a:r>
          </a:p>
          <a:p>
            <a:endParaRPr lang="en-US" dirty="0">
              <a:solidFill>
                <a:schemeClr val="tx1"/>
              </a:solidFill>
              <a:latin typeface="+mn-lt"/>
            </a:endParaRPr>
          </a:p>
        </p:txBody>
      </p:sp>
      <p:pic>
        <p:nvPicPr>
          <p:cNvPr id="5" name="Picture 2" descr="https://www.compasspoint.org/sites/default/files/images/planet-501c3/15_downturnsurvivorforweb.gif?1280421791"/>
          <p:cNvPicPr>
            <a:picLocks noChangeAspect="1" noChangeArrowheads="1"/>
          </p:cNvPicPr>
          <p:nvPr/>
        </p:nvPicPr>
        <p:blipFill>
          <a:blip r:embed="rId3" cstate="print"/>
          <a:srcRect/>
          <a:stretch>
            <a:fillRect/>
          </a:stretch>
        </p:blipFill>
        <p:spPr bwMode="auto">
          <a:xfrm>
            <a:off x="7226465" y="838929"/>
            <a:ext cx="4433272" cy="5213528"/>
          </a:xfrm>
          <a:prstGeom prst="rect">
            <a:avLst/>
          </a:prstGeom>
          <a:noFill/>
        </p:spPr>
      </p:pic>
      <p:sp>
        <p:nvSpPr>
          <p:cNvPr id="6" name="Title 5"/>
          <p:cNvSpPr>
            <a:spLocks noGrp="1"/>
          </p:cNvSpPr>
          <p:nvPr>
            <p:ph type="title"/>
          </p:nvPr>
        </p:nvSpPr>
        <p:spPr>
          <a:xfrm>
            <a:off x="532262" y="426094"/>
            <a:ext cx="11659738" cy="506744"/>
          </a:xfrm>
        </p:spPr>
        <p:txBody>
          <a:bodyPr>
            <a:noAutofit/>
          </a:bodyPr>
          <a:lstStyle/>
          <a:p>
            <a:r>
              <a:rPr lang="en-US" sz="3500" b="1" dirty="0">
                <a:solidFill>
                  <a:srgbClr val="003563"/>
                </a:solidFill>
              </a:rPr>
              <a:t>You have an </a:t>
            </a:r>
            <a:r>
              <a:rPr lang="en-US" sz="3500" b="1" i="1" u="sng" dirty="0">
                <a:solidFill>
                  <a:srgbClr val="003563"/>
                </a:solidFill>
              </a:rPr>
              <a:t>opportunity</a:t>
            </a:r>
            <a:r>
              <a:rPr lang="en-US" sz="3500" b="1" dirty="0">
                <a:solidFill>
                  <a:srgbClr val="003563"/>
                </a:solidFill>
              </a:rPr>
              <a:t> for your fundraising team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8228" y="289090"/>
            <a:ext cx="11274457" cy="355258"/>
          </a:xfrm>
        </p:spPr>
        <p:txBody>
          <a:bodyPr>
            <a:noAutofit/>
          </a:bodyPr>
          <a:lstStyle/>
          <a:p>
            <a:br>
              <a:rPr lang="en-US" altLang="en-US" b="1" dirty="0">
                <a:solidFill>
                  <a:srgbClr val="003563"/>
                </a:solidFill>
                <a:latin typeface="Arial (Headers)"/>
              </a:rPr>
            </a:br>
            <a:r>
              <a:rPr lang="en-US" b="1" dirty="0">
                <a:solidFill>
                  <a:srgbClr val="003563"/>
                </a:solidFill>
                <a:latin typeface="Arial (Headers)"/>
              </a:rPr>
              <a:t>Opportunities and ideas translate to donations</a:t>
            </a:r>
            <a:br>
              <a:rPr lang="en-US" altLang="en-US" b="1" dirty="0">
                <a:solidFill>
                  <a:srgbClr val="003563"/>
                </a:solidFill>
                <a:latin typeface="Arial (Headers)"/>
              </a:rPr>
            </a:br>
            <a:endParaRPr lang="en-US" b="1" dirty="0">
              <a:solidFill>
                <a:srgbClr val="003563"/>
              </a:solidFill>
              <a:latin typeface="Arial (Headers)"/>
            </a:endParaRPr>
          </a:p>
        </p:txBody>
      </p:sp>
      <p:sp>
        <p:nvSpPr>
          <p:cNvPr id="6" name="Content Placeholder 5"/>
          <p:cNvSpPr>
            <a:spLocks noGrp="1"/>
          </p:cNvSpPr>
          <p:nvPr>
            <p:ph idx="1"/>
          </p:nvPr>
        </p:nvSpPr>
        <p:spPr>
          <a:xfrm>
            <a:off x="598228" y="1185249"/>
            <a:ext cx="5961068" cy="4433498"/>
          </a:xfrm>
        </p:spPr>
        <p:txBody>
          <a:bodyPr>
            <a:noAutofit/>
          </a:bodyPr>
          <a:lstStyle/>
          <a:p>
            <a:pPr marL="457189" indent="-304792">
              <a:lnSpc>
                <a:spcPct val="100000"/>
              </a:lnSpc>
            </a:pPr>
            <a:r>
              <a:rPr lang="en-US" altLang="en-US" dirty="0">
                <a:solidFill>
                  <a:srgbClr val="003563"/>
                </a:solidFill>
                <a:latin typeface="+mn-lt"/>
              </a:rPr>
              <a:t>Your idea around Schwartz Center programs can raise more money for your organization</a:t>
            </a:r>
            <a:br>
              <a:rPr lang="en-US" altLang="en-US" dirty="0">
                <a:solidFill>
                  <a:srgbClr val="003563"/>
                </a:solidFill>
                <a:latin typeface="+mn-lt"/>
              </a:rPr>
            </a:br>
            <a:endParaRPr lang="en-US" altLang="en-US" dirty="0">
              <a:solidFill>
                <a:srgbClr val="003563"/>
              </a:solidFill>
              <a:latin typeface="+mn-lt"/>
            </a:endParaRPr>
          </a:p>
          <a:p>
            <a:pPr marL="457189" indent="-304792">
              <a:lnSpc>
                <a:spcPct val="100000"/>
              </a:lnSpc>
            </a:pPr>
            <a:r>
              <a:rPr lang="en-US" altLang="en-US" dirty="0">
                <a:solidFill>
                  <a:srgbClr val="003563"/>
                </a:solidFill>
                <a:latin typeface="+mn-lt"/>
              </a:rPr>
              <a:t>You can offer an invaluable tool for the fundraising professionals at your institution</a:t>
            </a:r>
            <a:br>
              <a:rPr lang="en-US" altLang="en-US" dirty="0">
                <a:solidFill>
                  <a:srgbClr val="003563"/>
                </a:solidFill>
                <a:latin typeface="+mn-lt"/>
              </a:rPr>
            </a:br>
            <a:endParaRPr lang="en-US" altLang="en-US" dirty="0">
              <a:solidFill>
                <a:srgbClr val="003563"/>
              </a:solidFill>
              <a:latin typeface="+mn-lt"/>
            </a:endParaRPr>
          </a:p>
          <a:p>
            <a:pPr marL="457189" indent="-304792">
              <a:lnSpc>
                <a:spcPct val="100000"/>
              </a:lnSpc>
            </a:pPr>
            <a:r>
              <a:rPr lang="en-US" altLang="en-US" dirty="0">
                <a:solidFill>
                  <a:srgbClr val="003563"/>
                </a:solidFill>
                <a:latin typeface="+mn-lt"/>
              </a:rPr>
              <a:t>They should be thrilled to hear from you!</a:t>
            </a:r>
          </a:p>
        </p:txBody>
      </p:sp>
      <p:pic>
        <p:nvPicPr>
          <p:cNvPr id="7" name="Picture 2" descr="http://www.savingforsomeday.com/wp-content/uploads/2011/09/Dollar-Sign-Light-Bulb.png"/>
          <p:cNvPicPr>
            <a:picLocks noChangeAspect="1" noChangeArrowheads="1"/>
          </p:cNvPicPr>
          <p:nvPr/>
        </p:nvPicPr>
        <p:blipFill>
          <a:blip r:embed="rId3" cstate="print"/>
          <a:srcRect/>
          <a:stretch>
            <a:fillRect/>
          </a:stretch>
        </p:blipFill>
        <p:spPr bwMode="auto">
          <a:xfrm>
            <a:off x="6921232" y="938325"/>
            <a:ext cx="3959225" cy="527532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ilmingtonladyfitness.com/wp-content/uploads/2013/03/business-partnership-1.jpg"/>
          <p:cNvPicPr>
            <a:picLocks noChangeAspect="1" noChangeArrowheads="1"/>
          </p:cNvPicPr>
          <p:nvPr/>
        </p:nvPicPr>
        <p:blipFill>
          <a:blip r:embed="rId3" cstate="print"/>
          <a:srcRect/>
          <a:stretch>
            <a:fillRect/>
          </a:stretch>
        </p:blipFill>
        <p:spPr bwMode="auto">
          <a:xfrm>
            <a:off x="7946508" y="991709"/>
            <a:ext cx="4245492" cy="3994819"/>
          </a:xfrm>
          <a:prstGeom prst="rect">
            <a:avLst/>
          </a:prstGeom>
          <a:noFill/>
        </p:spPr>
      </p:pic>
      <p:sp>
        <p:nvSpPr>
          <p:cNvPr id="2" name="Title 1"/>
          <p:cNvSpPr>
            <a:spLocks noGrp="1"/>
          </p:cNvSpPr>
          <p:nvPr>
            <p:ph type="title"/>
          </p:nvPr>
        </p:nvSpPr>
        <p:spPr>
          <a:xfrm>
            <a:off x="487680" y="353962"/>
            <a:ext cx="11704320" cy="637747"/>
          </a:xfrm>
        </p:spPr>
        <p:txBody>
          <a:bodyPr>
            <a:normAutofit/>
          </a:bodyPr>
          <a:lstStyle/>
          <a:p>
            <a:pPr>
              <a:spcBef>
                <a:spcPct val="50000"/>
              </a:spcBef>
            </a:pPr>
            <a:r>
              <a:rPr lang="en-US" b="1" dirty="0">
                <a:solidFill>
                  <a:srgbClr val="003563"/>
                </a:solidFill>
              </a:rPr>
              <a:t>Building a relationship with your fundraisers</a:t>
            </a:r>
          </a:p>
        </p:txBody>
      </p:sp>
      <p:sp>
        <p:nvSpPr>
          <p:cNvPr id="7" name="Content Placeholder 6"/>
          <p:cNvSpPr>
            <a:spLocks noGrp="1"/>
          </p:cNvSpPr>
          <p:nvPr>
            <p:ph idx="1"/>
          </p:nvPr>
        </p:nvSpPr>
        <p:spPr>
          <a:xfrm>
            <a:off x="487679" y="1209256"/>
            <a:ext cx="8587309" cy="5077244"/>
          </a:xfrm>
        </p:spPr>
        <p:txBody>
          <a:bodyPr>
            <a:noAutofit/>
          </a:bodyPr>
          <a:lstStyle/>
          <a:p>
            <a:pPr marL="457189">
              <a:lnSpc>
                <a:spcPct val="110000"/>
              </a:lnSpc>
              <a:spcBef>
                <a:spcPts val="600"/>
              </a:spcBef>
              <a:spcAft>
                <a:spcPts val="600"/>
              </a:spcAft>
            </a:pPr>
            <a:r>
              <a:rPr lang="en-US" altLang="en-US" sz="2400" dirty="0">
                <a:solidFill>
                  <a:srgbClr val="003563"/>
                </a:solidFill>
                <a:latin typeface="+mn-lt"/>
              </a:rPr>
              <a:t>Identify the right fundraiser</a:t>
            </a:r>
          </a:p>
          <a:p>
            <a:pPr marL="914389" lvl="1">
              <a:lnSpc>
                <a:spcPct val="110000"/>
              </a:lnSpc>
              <a:spcBef>
                <a:spcPts val="600"/>
              </a:spcBef>
              <a:spcAft>
                <a:spcPts val="600"/>
              </a:spcAft>
            </a:pPr>
            <a:r>
              <a:rPr lang="en-US" altLang="en-US" dirty="0">
                <a:solidFill>
                  <a:srgbClr val="003563"/>
                </a:solidFill>
                <a:latin typeface="+mn-lt"/>
              </a:rPr>
              <a:t>Start with the Director of Development or Major Gifts Officer</a:t>
            </a:r>
          </a:p>
          <a:p>
            <a:pPr marL="914389" lvl="1">
              <a:lnSpc>
                <a:spcPct val="110000"/>
              </a:lnSpc>
              <a:spcBef>
                <a:spcPts val="600"/>
              </a:spcBef>
              <a:spcAft>
                <a:spcPts val="600"/>
              </a:spcAft>
            </a:pPr>
            <a:endParaRPr lang="en-US" altLang="en-US" sz="1000" dirty="0">
              <a:solidFill>
                <a:srgbClr val="003563"/>
              </a:solidFill>
              <a:latin typeface="+mn-lt"/>
            </a:endParaRPr>
          </a:p>
          <a:p>
            <a:pPr marL="457189">
              <a:lnSpc>
                <a:spcPct val="110000"/>
              </a:lnSpc>
              <a:spcBef>
                <a:spcPts val="600"/>
              </a:spcBef>
              <a:spcAft>
                <a:spcPts val="600"/>
              </a:spcAft>
            </a:pPr>
            <a:r>
              <a:rPr lang="en-US" altLang="en-US" sz="2400" dirty="0">
                <a:solidFill>
                  <a:srgbClr val="003563"/>
                </a:solidFill>
                <a:latin typeface="+mn-lt"/>
              </a:rPr>
              <a:t>Educate the fundraising team on Schwartz Center programs and what inspires you to implement them</a:t>
            </a:r>
          </a:p>
          <a:p>
            <a:pPr marL="457189">
              <a:lnSpc>
                <a:spcPct val="110000"/>
              </a:lnSpc>
              <a:spcBef>
                <a:spcPts val="600"/>
              </a:spcBef>
              <a:spcAft>
                <a:spcPts val="600"/>
              </a:spcAft>
            </a:pPr>
            <a:endParaRPr lang="en-US" altLang="en-US" sz="1000" dirty="0">
              <a:solidFill>
                <a:srgbClr val="003563"/>
              </a:solidFill>
              <a:latin typeface="+mn-lt"/>
            </a:endParaRPr>
          </a:p>
          <a:p>
            <a:pPr marL="457189">
              <a:lnSpc>
                <a:spcPct val="110000"/>
              </a:lnSpc>
              <a:spcBef>
                <a:spcPts val="600"/>
              </a:spcBef>
              <a:spcAft>
                <a:spcPts val="600"/>
              </a:spcAft>
            </a:pPr>
            <a:r>
              <a:rPr lang="en-US" altLang="en-US" sz="2400" dirty="0">
                <a:solidFill>
                  <a:srgbClr val="003563"/>
                </a:solidFill>
                <a:latin typeface="+mn-lt"/>
              </a:rPr>
              <a:t>Engage your fundraising teams by inviting them to observe a Schwartz Rounds</a:t>
            </a:r>
            <a:r>
              <a:rPr lang="en-US" altLang="en-US" sz="2400" baseline="30000" dirty="0">
                <a:solidFill>
                  <a:srgbClr val="003563"/>
                </a:solidFill>
                <a:latin typeface="+mn-lt"/>
              </a:rPr>
              <a:t>®</a:t>
            </a:r>
            <a:r>
              <a:rPr lang="en-US" altLang="en-US" sz="2400" dirty="0">
                <a:solidFill>
                  <a:srgbClr val="003563"/>
                </a:solidFill>
                <a:latin typeface="+mn-lt"/>
              </a:rPr>
              <a:t> session. For opportunities to observe, please contact </a:t>
            </a:r>
            <a:r>
              <a:rPr lang="en-US" altLang="en-US" sz="2600" dirty="0">
                <a:solidFill>
                  <a:srgbClr val="003563"/>
                </a:solidFill>
                <a:latin typeface="+mn-lt"/>
              </a:rPr>
              <a:t>info@theschwartzcenter.org.  </a:t>
            </a:r>
            <a:endParaRPr lang="en-US" sz="2600" dirty="0">
              <a:solidFill>
                <a:srgbClr val="003563"/>
              </a:solidFill>
              <a:latin typeface="+mn-lt"/>
            </a:endParaRPr>
          </a:p>
        </p:txBody>
      </p:sp>
    </p:spTree>
    <p:extLst>
      <p:ext uri="{BB962C8B-B14F-4D97-AF65-F5344CB8AC3E}">
        <p14:creationId xmlns:p14="http://schemas.microsoft.com/office/powerpoint/2010/main" val="1457428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6349241"/>
            <a:ext cx="12302702" cy="508759"/>
            <a:chOff x="0" y="0"/>
            <a:chExt cx="24605404" cy="1017518"/>
          </a:xfrm>
        </p:grpSpPr>
        <p:sp>
          <p:nvSpPr>
            <p:cNvPr id="4" name="Freeform 4"/>
            <p:cNvSpPr/>
            <p:nvPr/>
          </p:nvSpPr>
          <p:spPr>
            <a:xfrm>
              <a:off x="0" y="0"/>
              <a:ext cx="24605362" cy="1017524"/>
            </a:xfrm>
            <a:custGeom>
              <a:avLst/>
              <a:gdLst/>
              <a:ahLst/>
              <a:cxnLst/>
              <a:rect l="l" t="t" r="r" b="b"/>
              <a:pathLst>
                <a:path w="24605362" h="1017524">
                  <a:moveTo>
                    <a:pt x="0" y="0"/>
                  </a:moveTo>
                  <a:lnTo>
                    <a:pt x="24605362" y="0"/>
                  </a:lnTo>
                  <a:lnTo>
                    <a:pt x="24605362" y="1017524"/>
                  </a:lnTo>
                  <a:lnTo>
                    <a:pt x="0" y="1017524"/>
                  </a:lnTo>
                  <a:lnTo>
                    <a:pt x="0" y="0"/>
                  </a:lnTo>
                  <a:close/>
                </a:path>
              </a:pathLst>
            </a:custGeom>
            <a:blipFill>
              <a:blip r:embed="rId4"/>
              <a:stretch>
                <a:fillRect/>
              </a:stretch>
            </a:blipFill>
          </p:spPr>
          <p:txBody>
            <a:bodyPr/>
            <a:lstStyle/>
            <a:p>
              <a:endParaRPr lang="en-US" sz="1200"/>
            </a:p>
          </p:txBody>
        </p:sp>
      </p:grpSp>
      <p:grpSp>
        <p:nvGrpSpPr>
          <p:cNvPr id="26" name="Group 25">
            <a:extLst>
              <a:ext uri="{FF2B5EF4-FFF2-40B4-BE49-F238E27FC236}">
                <a16:creationId xmlns:a16="http://schemas.microsoft.com/office/drawing/2014/main" id="{2FB76CBD-BA0E-EDD0-FBA2-B15F49750AF2}"/>
              </a:ext>
            </a:extLst>
          </p:cNvPr>
          <p:cNvGrpSpPr/>
          <p:nvPr/>
        </p:nvGrpSpPr>
        <p:grpSpPr>
          <a:xfrm>
            <a:off x="584348" y="579120"/>
            <a:ext cx="11134026" cy="2432852"/>
            <a:chOff x="584348" y="579120"/>
            <a:chExt cx="11134026" cy="2432852"/>
          </a:xfrm>
        </p:grpSpPr>
        <p:sp>
          <p:nvSpPr>
            <p:cNvPr id="5" name="TextBox 5"/>
            <p:cNvSpPr txBox="1"/>
            <p:nvPr/>
          </p:nvSpPr>
          <p:spPr>
            <a:xfrm>
              <a:off x="670559" y="579120"/>
              <a:ext cx="11047815" cy="448841"/>
            </a:xfrm>
            <a:prstGeom prst="rect">
              <a:avLst/>
            </a:prstGeom>
          </p:spPr>
          <p:txBody>
            <a:bodyPr wrap="square" lIns="0" tIns="0" rIns="0" bIns="0" rtlCol="0" anchor="t">
              <a:spAutoFit/>
            </a:bodyPr>
            <a:lstStyle/>
            <a:p>
              <a:pPr>
                <a:lnSpc>
                  <a:spcPts val="3530"/>
                </a:lnSpc>
              </a:pPr>
              <a:r>
                <a:rPr lang="en-US" sz="3600" b="1" dirty="0">
                  <a:solidFill>
                    <a:srgbClr val="003563"/>
                  </a:solidFill>
                  <a:latin typeface="Arial"/>
                </a:rPr>
                <a:t>What is the </a:t>
              </a:r>
              <a:r>
                <a:rPr kumimoji="0" lang="en-US" sz="3600" b="1" i="0" u="none" strike="noStrike" kern="1200" cap="none" spc="0" normalizeH="0" baseline="0" noProof="0" dirty="0">
                  <a:ln>
                    <a:noFill/>
                  </a:ln>
                  <a:solidFill>
                    <a:srgbClr val="003563"/>
                  </a:solidFill>
                  <a:effectLst/>
                  <a:uLnTx/>
                  <a:uFillTx/>
                  <a:latin typeface="Arial" panose="020B0604020202020204"/>
                  <a:ea typeface="Calibri Light" charset="0"/>
                  <a:cs typeface="Calibri Light" charset="0"/>
                </a:rPr>
                <a:t>Schwartz Rounds program?</a:t>
              </a:r>
              <a:endParaRPr lang="en-US" sz="3600" b="1" dirty="0">
                <a:solidFill>
                  <a:srgbClr val="003563"/>
                </a:solidFill>
                <a:latin typeface="Arial"/>
              </a:endParaRPr>
            </a:p>
          </p:txBody>
        </p:sp>
        <p:grpSp>
          <p:nvGrpSpPr>
            <p:cNvPr id="6" name="Group 6"/>
            <p:cNvGrpSpPr/>
            <p:nvPr/>
          </p:nvGrpSpPr>
          <p:grpSpPr>
            <a:xfrm>
              <a:off x="584348" y="1522213"/>
              <a:ext cx="11134006" cy="1489759"/>
              <a:chOff x="0" y="0"/>
              <a:chExt cx="22268012" cy="2536346"/>
            </a:xfrm>
          </p:grpSpPr>
          <p:sp>
            <p:nvSpPr>
              <p:cNvPr id="7" name="Freeform 7"/>
              <p:cNvSpPr/>
              <p:nvPr/>
            </p:nvSpPr>
            <p:spPr>
              <a:xfrm>
                <a:off x="0" y="0"/>
                <a:ext cx="22268053" cy="2536317"/>
              </a:xfrm>
              <a:custGeom>
                <a:avLst/>
                <a:gdLst/>
                <a:ahLst/>
                <a:cxnLst/>
                <a:rect l="l" t="t" r="r" b="b"/>
                <a:pathLst>
                  <a:path w="22268053" h="2536317">
                    <a:moveTo>
                      <a:pt x="0" y="0"/>
                    </a:moveTo>
                    <a:lnTo>
                      <a:pt x="22268053" y="0"/>
                    </a:lnTo>
                    <a:lnTo>
                      <a:pt x="22268053" y="2536317"/>
                    </a:lnTo>
                    <a:lnTo>
                      <a:pt x="0" y="2536317"/>
                    </a:lnTo>
                    <a:close/>
                  </a:path>
                </a:pathLst>
              </a:custGeom>
              <a:solidFill>
                <a:srgbClr val="003461">
                  <a:alpha val="89804"/>
                </a:srgbClr>
              </a:solidFill>
            </p:spPr>
            <p:txBody>
              <a:bodyPr/>
              <a:lstStyle/>
              <a:p>
                <a:endParaRPr lang="en-US" sz="1200"/>
              </a:p>
            </p:txBody>
          </p:sp>
        </p:grpSp>
        <p:sp>
          <p:nvSpPr>
            <p:cNvPr id="8" name="TextBox 8"/>
            <p:cNvSpPr txBox="1"/>
            <p:nvPr/>
          </p:nvSpPr>
          <p:spPr>
            <a:xfrm>
              <a:off x="791951" y="1702835"/>
              <a:ext cx="10718801" cy="1128514"/>
            </a:xfrm>
            <a:prstGeom prst="rect">
              <a:avLst/>
            </a:prstGeom>
          </p:spPr>
          <p:txBody>
            <a:bodyPr lIns="0" tIns="0" rIns="0" bIns="0" rtlCol="0" anchor="t">
              <a:spAutoFit/>
            </a:bodyPr>
            <a:lstStyle/>
            <a:p>
              <a:pPr algn="ctr">
                <a:lnSpc>
                  <a:spcPts val="2222"/>
                </a:lnSpc>
              </a:pPr>
              <a:r>
                <a:rPr lang="en-US" sz="2000" spc="115" dirty="0">
                  <a:solidFill>
                    <a:srgbClr val="FFFFFF"/>
                  </a:solidFill>
                  <a:latin typeface="Arial"/>
                </a:rPr>
                <a:t>The Schwartz Rounds program provides a regular open forum for a multidisciplinary discussion of the psychosocial and emotional aspects of working in healthcare. Each session is organized around a compelling theme or patient story and includes both clinical and nonclinical panelists and participants.</a:t>
              </a:r>
            </a:p>
          </p:txBody>
        </p:sp>
      </p:grpSp>
      <p:grpSp>
        <p:nvGrpSpPr>
          <p:cNvPr id="22" name="Group 21">
            <a:extLst>
              <a:ext uri="{FF2B5EF4-FFF2-40B4-BE49-F238E27FC236}">
                <a16:creationId xmlns:a16="http://schemas.microsoft.com/office/drawing/2014/main" id="{189E5795-3746-3618-F5B3-E585B61D0DAF}"/>
              </a:ext>
            </a:extLst>
          </p:cNvPr>
          <p:cNvGrpSpPr/>
          <p:nvPr/>
        </p:nvGrpSpPr>
        <p:grpSpPr>
          <a:xfrm>
            <a:off x="860069" y="3290994"/>
            <a:ext cx="2758955" cy="2604476"/>
            <a:chOff x="1245083" y="3230834"/>
            <a:chExt cx="2758955" cy="2604476"/>
          </a:xfrm>
        </p:grpSpPr>
        <p:grpSp>
          <p:nvGrpSpPr>
            <p:cNvPr id="15" name="Group 15"/>
            <p:cNvGrpSpPr/>
            <p:nvPr/>
          </p:nvGrpSpPr>
          <p:grpSpPr>
            <a:xfrm>
              <a:off x="1566381" y="3230834"/>
              <a:ext cx="2133601" cy="2604476"/>
              <a:chOff x="0" y="0"/>
              <a:chExt cx="4267202" cy="5208952"/>
            </a:xfrm>
          </p:grpSpPr>
          <p:sp>
            <p:nvSpPr>
              <p:cNvPr id="16" name="Freeform 16"/>
              <p:cNvSpPr/>
              <p:nvPr/>
            </p:nvSpPr>
            <p:spPr>
              <a:xfrm>
                <a:off x="0" y="0"/>
                <a:ext cx="4267200" cy="5208982"/>
              </a:xfrm>
              <a:custGeom>
                <a:avLst/>
                <a:gdLst/>
                <a:ahLst/>
                <a:cxnLst/>
                <a:rect l="l" t="t" r="r" b="b"/>
                <a:pathLst>
                  <a:path w="4267200" h="5208982">
                    <a:moveTo>
                      <a:pt x="0" y="735472"/>
                    </a:moveTo>
                    <a:cubicBezTo>
                      <a:pt x="0" y="329255"/>
                      <a:pt x="318389" y="0"/>
                      <a:pt x="711200" y="0"/>
                    </a:cubicBezTo>
                    <a:lnTo>
                      <a:pt x="3556000" y="0"/>
                    </a:lnTo>
                    <a:cubicBezTo>
                      <a:pt x="3948811" y="0"/>
                      <a:pt x="4267200" y="329255"/>
                      <a:pt x="4267200" y="735472"/>
                    </a:cubicBezTo>
                    <a:lnTo>
                      <a:pt x="4267200" y="4473511"/>
                    </a:lnTo>
                    <a:cubicBezTo>
                      <a:pt x="4267200" y="4879728"/>
                      <a:pt x="3948811" y="5208982"/>
                      <a:pt x="3556000" y="5208982"/>
                    </a:cubicBezTo>
                    <a:lnTo>
                      <a:pt x="711200" y="5208982"/>
                    </a:lnTo>
                    <a:cubicBezTo>
                      <a:pt x="318389" y="5208982"/>
                      <a:pt x="0" y="4879728"/>
                      <a:pt x="0" y="4473511"/>
                    </a:cubicBezTo>
                    <a:close/>
                  </a:path>
                </a:pathLst>
              </a:custGeom>
              <a:solidFill>
                <a:srgbClr val="FFFFFF"/>
              </a:solidFill>
            </p:spPr>
            <p:txBody>
              <a:bodyPr/>
              <a:lstStyle/>
              <a:p>
                <a:endParaRPr lang="en-US" sz="2000"/>
              </a:p>
            </p:txBody>
          </p:sp>
        </p:grpSp>
        <p:sp>
          <p:nvSpPr>
            <p:cNvPr id="17" name="TextBox 17"/>
            <p:cNvSpPr txBox="1"/>
            <p:nvPr/>
          </p:nvSpPr>
          <p:spPr>
            <a:xfrm>
              <a:off x="1245083" y="3931379"/>
              <a:ext cx="2758955" cy="538609"/>
            </a:xfrm>
            <a:prstGeom prst="rect">
              <a:avLst/>
            </a:prstGeom>
          </p:spPr>
          <p:txBody>
            <a:bodyPr wrap="square" lIns="0" tIns="0" rIns="0" bIns="0" rtlCol="0" anchor="t">
              <a:spAutoFit/>
            </a:bodyPr>
            <a:lstStyle/>
            <a:p>
              <a:pPr algn="ctr">
                <a:lnSpc>
                  <a:spcPts val="2080"/>
                </a:lnSpc>
              </a:pPr>
              <a:r>
                <a:rPr lang="en-US" sz="2000" spc="81" dirty="0">
                  <a:solidFill>
                    <a:srgbClr val="003461"/>
                  </a:solidFill>
                  <a:latin typeface="Arial"/>
                </a:rPr>
                <a:t>Organization-Wide or Unit-based</a:t>
              </a:r>
            </a:p>
          </p:txBody>
        </p:sp>
        <p:sp>
          <p:nvSpPr>
            <p:cNvPr id="18" name="TextBox 18"/>
            <p:cNvSpPr txBox="1"/>
            <p:nvPr/>
          </p:nvSpPr>
          <p:spPr>
            <a:xfrm>
              <a:off x="1263316" y="4813057"/>
              <a:ext cx="2634916" cy="269304"/>
            </a:xfrm>
            <a:prstGeom prst="rect">
              <a:avLst/>
            </a:prstGeom>
          </p:spPr>
          <p:txBody>
            <a:bodyPr wrap="square" lIns="0" tIns="0" rIns="0" bIns="0" rtlCol="0" anchor="t">
              <a:spAutoFit/>
            </a:bodyPr>
            <a:lstStyle/>
            <a:p>
              <a:pPr algn="ctr">
                <a:lnSpc>
                  <a:spcPts val="2080"/>
                </a:lnSpc>
              </a:pPr>
              <a:r>
                <a:rPr lang="en-US" sz="2000" spc="81">
                  <a:solidFill>
                    <a:srgbClr val="003461"/>
                  </a:solidFill>
                  <a:latin typeface="Arial"/>
                </a:rPr>
                <a:t>Confidential &amp; Safe</a:t>
              </a:r>
            </a:p>
          </p:txBody>
        </p:sp>
        <p:sp>
          <p:nvSpPr>
            <p:cNvPr id="19" name="Freeform 19"/>
            <p:cNvSpPr/>
            <p:nvPr/>
          </p:nvSpPr>
          <p:spPr>
            <a:xfrm rot="-1519718">
              <a:off x="2445987" y="3374647"/>
              <a:ext cx="466897" cy="418299"/>
            </a:xfrm>
            <a:custGeom>
              <a:avLst/>
              <a:gdLst/>
              <a:ahLst/>
              <a:cxnLst/>
              <a:rect l="l" t="t" r="r" b="b"/>
              <a:pathLst>
                <a:path w="700345" h="627448">
                  <a:moveTo>
                    <a:pt x="0" y="0"/>
                  </a:moveTo>
                  <a:lnTo>
                    <a:pt x="700345" y="0"/>
                  </a:lnTo>
                  <a:lnTo>
                    <a:pt x="700345" y="627447"/>
                  </a:lnTo>
                  <a:lnTo>
                    <a:pt x="0" y="627447"/>
                  </a:lnTo>
                  <a:lnTo>
                    <a:pt x="0" y="0"/>
                  </a:lnTo>
                  <a:close/>
                </a:path>
              </a:pathLst>
            </a:custGeom>
            <a:blipFill>
              <a:blip r:embed="rId5"/>
              <a:stretch>
                <a:fillRect r="-535398"/>
              </a:stretch>
            </a:blipFill>
          </p:spPr>
          <p:txBody>
            <a:bodyPr/>
            <a:lstStyle/>
            <a:p>
              <a:endParaRPr lang="en-US" sz="2000"/>
            </a:p>
          </p:txBody>
        </p:sp>
      </p:grpSp>
      <p:grpSp>
        <p:nvGrpSpPr>
          <p:cNvPr id="24" name="Group 23">
            <a:extLst>
              <a:ext uri="{FF2B5EF4-FFF2-40B4-BE49-F238E27FC236}">
                <a16:creationId xmlns:a16="http://schemas.microsoft.com/office/drawing/2014/main" id="{10E1B247-8B89-1805-AB0D-CF0D6331789B}"/>
              </a:ext>
            </a:extLst>
          </p:cNvPr>
          <p:cNvGrpSpPr/>
          <p:nvPr/>
        </p:nvGrpSpPr>
        <p:grpSpPr>
          <a:xfrm>
            <a:off x="4468998" y="3374647"/>
            <a:ext cx="2958758" cy="1898666"/>
            <a:chOff x="4649536" y="3374647"/>
            <a:chExt cx="2958758" cy="1898666"/>
          </a:xfrm>
        </p:grpSpPr>
        <p:sp>
          <p:nvSpPr>
            <p:cNvPr id="11" name="TextBox 11"/>
            <p:cNvSpPr txBox="1"/>
            <p:nvPr/>
          </p:nvSpPr>
          <p:spPr>
            <a:xfrm>
              <a:off x="4649536" y="3926791"/>
              <a:ext cx="2958758" cy="1346522"/>
            </a:xfrm>
            <a:prstGeom prst="rect">
              <a:avLst/>
            </a:prstGeom>
          </p:spPr>
          <p:txBody>
            <a:bodyPr wrap="square" lIns="0" tIns="0" rIns="0" bIns="0" rtlCol="0" anchor="t">
              <a:spAutoFit/>
            </a:bodyPr>
            <a:lstStyle/>
            <a:p>
              <a:pPr algn="ctr">
                <a:lnSpc>
                  <a:spcPts val="2080"/>
                </a:lnSpc>
              </a:pPr>
              <a:r>
                <a:rPr lang="en-US" sz="2000" dirty="0">
                  <a:solidFill>
                    <a:srgbClr val="003563"/>
                  </a:solidFill>
                  <a:latin typeface="Arial"/>
                </a:rPr>
                <a:t>Case- or theme-based multidisciplinary </a:t>
              </a:r>
              <a:r>
                <a:rPr lang="en-US" sz="2000" dirty="0">
                  <a:solidFill>
                    <a:srgbClr val="003563"/>
                  </a:solidFill>
                  <a:latin typeface="Arial Bold"/>
                </a:rPr>
                <a:t>panel followed by trauma-informed facilitated discussion</a:t>
              </a:r>
            </a:p>
          </p:txBody>
        </p:sp>
        <p:sp>
          <p:nvSpPr>
            <p:cNvPr id="20" name="Freeform 20"/>
            <p:cNvSpPr/>
            <p:nvPr/>
          </p:nvSpPr>
          <p:spPr>
            <a:xfrm rot="-1519718">
              <a:off x="5917903" y="3374647"/>
              <a:ext cx="466897" cy="418299"/>
            </a:xfrm>
            <a:custGeom>
              <a:avLst/>
              <a:gdLst/>
              <a:ahLst/>
              <a:cxnLst/>
              <a:rect l="l" t="t" r="r" b="b"/>
              <a:pathLst>
                <a:path w="700345" h="627448">
                  <a:moveTo>
                    <a:pt x="0" y="0"/>
                  </a:moveTo>
                  <a:lnTo>
                    <a:pt x="700345" y="0"/>
                  </a:lnTo>
                  <a:lnTo>
                    <a:pt x="700345" y="627447"/>
                  </a:lnTo>
                  <a:lnTo>
                    <a:pt x="0" y="627447"/>
                  </a:lnTo>
                  <a:lnTo>
                    <a:pt x="0" y="0"/>
                  </a:lnTo>
                  <a:close/>
                </a:path>
              </a:pathLst>
            </a:custGeom>
            <a:blipFill>
              <a:blip r:embed="rId5"/>
              <a:stretch>
                <a:fillRect r="-535398"/>
              </a:stretch>
            </a:blipFill>
          </p:spPr>
          <p:txBody>
            <a:bodyPr/>
            <a:lstStyle/>
            <a:p>
              <a:endParaRPr lang="en-US" sz="2000"/>
            </a:p>
          </p:txBody>
        </p:sp>
      </p:grpSp>
      <p:grpSp>
        <p:nvGrpSpPr>
          <p:cNvPr id="25" name="Group 24">
            <a:extLst>
              <a:ext uri="{FF2B5EF4-FFF2-40B4-BE49-F238E27FC236}">
                <a16:creationId xmlns:a16="http://schemas.microsoft.com/office/drawing/2014/main" id="{90DCD43E-F899-157D-0700-7C0A74D9E469}"/>
              </a:ext>
            </a:extLst>
          </p:cNvPr>
          <p:cNvGrpSpPr/>
          <p:nvPr/>
        </p:nvGrpSpPr>
        <p:grpSpPr>
          <a:xfrm>
            <a:off x="8277731" y="3210168"/>
            <a:ext cx="3068053" cy="2625142"/>
            <a:chOff x="8085221" y="3210168"/>
            <a:chExt cx="3068053" cy="2625142"/>
          </a:xfrm>
        </p:grpSpPr>
        <p:grpSp>
          <p:nvGrpSpPr>
            <p:cNvPr id="12" name="Group 12"/>
            <p:cNvGrpSpPr/>
            <p:nvPr/>
          </p:nvGrpSpPr>
          <p:grpSpPr>
            <a:xfrm>
              <a:off x="8490581" y="3210168"/>
              <a:ext cx="2236399" cy="2625142"/>
              <a:chOff x="0" y="0"/>
              <a:chExt cx="4472798" cy="5250284"/>
            </a:xfrm>
          </p:grpSpPr>
          <p:sp>
            <p:nvSpPr>
              <p:cNvPr id="13" name="Freeform 13"/>
              <p:cNvSpPr/>
              <p:nvPr/>
            </p:nvSpPr>
            <p:spPr>
              <a:xfrm>
                <a:off x="0" y="0"/>
                <a:ext cx="4472813" cy="5250314"/>
              </a:xfrm>
              <a:custGeom>
                <a:avLst/>
                <a:gdLst/>
                <a:ahLst/>
                <a:cxnLst/>
                <a:rect l="l" t="t" r="r" b="b"/>
                <a:pathLst>
                  <a:path w="4472813" h="5250314">
                    <a:moveTo>
                      <a:pt x="0" y="777050"/>
                    </a:moveTo>
                    <a:cubicBezTo>
                      <a:pt x="0" y="347885"/>
                      <a:pt x="333756" y="0"/>
                      <a:pt x="745490" y="0"/>
                    </a:cubicBezTo>
                    <a:lnTo>
                      <a:pt x="3727323" y="0"/>
                    </a:lnTo>
                    <a:cubicBezTo>
                      <a:pt x="4139057" y="0"/>
                      <a:pt x="4472813" y="347885"/>
                      <a:pt x="4472813" y="777050"/>
                    </a:cubicBezTo>
                    <a:lnTo>
                      <a:pt x="4472813" y="4473266"/>
                    </a:lnTo>
                    <a:cubicBezTo>
                      <a:pt x="4472813" y="4902430"/>
                      <a:pt x="4139057" y="5250314"/>
                      <a:pt x="3727323" y="5250314"/>
                    </a:cubicBezTo>
                    <a:lnTo>
                      <a:pt x="745490" y="5250314"/>
                    </a:lnTo>
                    <a:cubicBezTo>
                      <a:pt x="333756" y="5250314"/>
                      <a:pt x="0" y="4902430"/>
                      <a:pt x="0" y="4473266"/>
                    </a:cubicBezTo>
                    <a:close/>
                  </a:path>
                </a:pathLst>
              </a:custGeom>
              <a:solidFill>
                <a:srgbClr val="FFFFFF"/>
              </a:solidFill>
            </p:spPr>
            <p:txBody>
              <a:bodyPr/>
              <a:lstStyle/>
              <a:p>
                <a:endParaRPr lang="en-US" sz="2000"/>
              </a:p>
            </p:txBody>
          </p:sp>
        </p:grpSp>
        <p:sp>
          <p:nvSpPr>
            <p:cNvPr id="14" name="TextBox 14"/>
            <p:cNvSpPr txBox="1"/>
            <p:nvPr/>
          </p:nvSpPr>
          <p:spPr>
            <a:xfrm>
              <a:off x="8085221" y="3925298"/>
              <a:ext cx="3068053" cy="1346522"/>
            </a:xfrm>
            <a:prstGeom prst="rect">
              <a:avLst/>
            </a:prstGeom>
          </p:spPr>
          <p:txBody>
            <a:bodyPr wrap="square" lIns="0" tIns="0" rIns="0" bIns="0" rtlCol="0" anchor="t">
              <a:spAutoFit/>
            </a:bodyPr>
            <a:lstStyle/>
            <a:p>
              <a:pPr algn="ctr">
                <a:lnSpc>
                  <a:spcPts val="2080"/>
                </a:lnSpc>
              </a:pPr>
              <a:r>
                <a:rPr lang="en-US" sz="2000" dirty="0">
                  <a:solidFill>
                    <a:srgbClr val="003563"/>
                  </a:solidFill>
                  <a:latin typeface="Arial"/>
                </a:rPr>
                <a:t>Fosters </a:t>
              </a:r>
              <a:r>
                <a:rPr lang="en-US" sz="2000" dirty="0">
                  <a:solidFill>
                    <a:srgbClr val="003563"/>
                  </a:solidFill>
                  <a:latin typeface="Arial Bold"/>
                </a:rPr>
                <a:t>social support, perspective-taking, community-building</a:t>
              </a:r>
              <a:r>
                <a:rPr lang="en-US" sz="2000" dirty="0">
                  <a:solidFill>
                    <a:srgbClr val="003563"/>
                  </a:solidFill>
                  <a:latin typeface="Arial"/>
                </a:rPr>
                <a:t>; NOT didactic, problem-solving, medically focused</a:t>
              </a:r>
            </a:p>
          </p:txBody>
        </p:sp>
        <p:sp>
          <p:nvSpPr>
            <p:cNvPr id="21" name="Freeform 21"/>
            <p:cNvSpPr/>
            <p:nvPr/>
          </p:nvSpPr>
          <p:spPr>
            <a:xfrm rot="-1519718">
              <a:off x="9433432" y="3374647"/>
              <a:ext cx="466897" cy="418299"/>
            </a:xfrm>
            <a:custGeom>
              <a:avLst/>
              <a:gdLst/>
              <a:ahLst/>
              <a:cxnLst/>
              <a:rect l="l" t="t" r="r" b="b"/>
              <a:pathLst>
                <a:path w="700345" h="627448">
                  <a:moveTo>
                    <a:pt x="0" y="0"/>
                  </a:moveTo>
                  <a:lnTo>
                    <a:pt x="700345" y="0"/>
                  </a:lnTo>
                  <a:lnTo>
                    <a:pt x="700345" y="627447"/>
                  </a:lnTo>
                  <a:lnTo>
                    <a:pt x="0" y="627447"/>
                  </a:lnTo>
                  <a:lnTo>
                    <a:pt x="0" y="0"/>
                  </a:lnTo>
                  <a:close/>
                </a:path>
              </a:pathLst>
            </a:custGeom>
            <a:blipFill>
              <a:blip r:embed="rId5"/>
              <a:stretch>
                <a:fillRect r="-535398"/>
              </a:stretch>
            </a:blipFill>
          </p:spPr>
          <p:txBody>
            <a:bodyPr/>
            <a:lstStyle/>
            <a:p>
              <a:endParaRPr lang="en-US" sz="2000"/>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53962"/>
            <a:ext cx="11704320" cy="751665"/>
          </a:xfrm>
        </p:spPr>
        <p:txBody>
          <a:bodyPr>
            <a:noAutofit/>
          </a:bodyPr>
          <a:lstStyle/>
          <a:p>
            <a:pPr>
              <a:spcBef>
                <a:spcPct val="50000"/>
              </a:spcBef>
            </a:pPr>
            <a:r>
              <a:rPr lang="en-US" sz="2800" b="1" dirty="0">
                <a:solidFill>
                  <a:srgbClr val="003563"/>
                </a:solidFill>
              </a:rPr>
              <a:t>Use data to convey the impact of the Schwartz Rounds program</a:t>
            </a:r>
            <a:endParaRPr lang="en-US" sz="2800" b="1" baseline="30000" dirty="0">
              <a:solidFill>
                <a:srgbClr val="003563"/>
              </a:solidFill>
            </a:endParaRPr>
          </a:p>
        </p:txBody>
      </p:sp>
      <p:sp>
        <p:nvSpPr>
          <p:cNvPr id="3" name="TextBox 2">
            <a:extLst>
              <a:ext uri="{FF2B5EF4-FFF2-40B4-BE49-F238E27FC236}">
                <a16:creationId xmlns:a16="http://schemas.microsoft.com/office/drawing/2014/main" id="{2839D4B9-A444-CF48-9494-8207019A3BCD}"/>
              </a:ext>
            </a:extLst>
          </p:cNvPr>
          <p:cNvSpPr txBox="1"/>
          <p:nvPr/>
        </p:nvSpPr>
        <p:spPr>
          <a:xfrm>
            <a:off x="487680" y="1460821"/>
            <a:ext cx="11276428" cy="4524315"/>
          </a:xfrm>
          <a:prstGeom prst="rect">
            <a:avLst/>
          </a:prstGeom>
          <a:noFill/>
        </p:spPr>
        <p:txBody>
          <a:bodyPr wrap="square" rtlCol="0">
            <a:spAutoFit/>
          </a:bodyPr>
          <a:lstStyle/>
          <a:p>
            <a:pPr algn="l">
              <a:spcBef>
                <a:spcPts val="600"/>
              </a:spcBef>
            </a:pPr>
            <a:r>
              <a:rPr lang="en-US" sz="2400" b="0" i="0" dirty="0">
                <a:solidFill>
                  <a:srgbClr val="000000"/>
                </a:solidFill>
                <a:effectLst/>
              </a:rPr>
              <a:t>Research shows that the Schwartz Rounds program is beneficial for patients, individual caregivers, care teams, and healthcare organizations. Studies show:</a:t>
            </a:r>
          </a:p>
          <a:p>
            <a:pPr algn="l">
              <a:spcBef>
                <a:spcPts val="600"/>
              </a:spcBef>
            </a:pPr>
            <a:endParaRPr lang="en-US" sz="2400" b="0" i="0" dirty="0">
              <a:solidFill>
                <a:srgbClr val="000000"/>
              </a:solidFill>
              <a:effectLst/>
            </a:endParaRPr>
          </a:p>
          <a:p>
            <a:pPr marL="285750" indent="-285750" algn="l">
              <a:spcBef>
                <a:spcPts val="600"/>
              </a:spcBef>
              <a:buFont typeface="Arial" panose="020B0604020202020204" pitchFamily="34" charset="0"/>
              <a:buChar char="•"/>
            </a:pPr>
            <a:r>
              <a:rPr lang="en-US" sz="2400" b="1" i="0" dirty="0">
                <a:solidFill>
                  <a:srgbClr val="000000"/>
                </a:solidFill>
                <a:effectLst/>
              </a:rPr>
              <a:t>85% </a:t>
            </a:r>
            <a:r>
              <a:rPr lang="en-US" sz="2400" b="0" i="0" dirty="0">
                <a:solidFill>
                  <a:srgbClr val="000000"/>
                </a:solidFill>
                <a:effectLst/>
              </a:rPr>
              <a:t>of respondents said the Schwartz Rounds program increased their understanding and practice of empathy with patients</a:t>
            </a:r>
          </a:p>
          <a:p>
            <a:pPr marL="285750" indent="-285750" algn="l">
              <a:spcBef>
                <a:spcPts val="600"/>
              </a:spcBef>
              <a:buFont typeface="Arial" panose="020B0604020202020204" pitchFamily="34" charset="0"/>
              <a:buChar char="•"/>
            </a:pPr>
            <a:r>
              <a:rPr lang="en-US" sz="2400" b="1" i="0" dirty="0">
                <a:solidFill>
                  <a:srgbClr val="000000"/>
                </a:solidFill>
                <a:effectLst/>
              </a:rPr>
              <a:t>90% </a:t>
            </a:r>
            <a:r>
              <a:rPr lang="en-US" sz="2400" b="0" i="0" dirty="0">
                <a:solidFill>
                  <a:srgbClr val="000000"/>
                </a:solidFill>
                <a:effectLst/>
              </a:rPr>
              <a:t>of attendees reported a greater understanding of the psychosocial and emotional aspects of patient care</a:t>
            </a:r>
          </a:p>
          <a:p>
            <a:pPr marL="285750" indent="-285750" algn="l">
              <a:spcBef>
                <a:spcPts val="600"/>
              </a:spcBef>
              <a:buFont typeface="Arial" panose="020B0604020202020204" pitchFamily="34" charset="0"/>
              <a:buChar char="•"/>
            </a:pPr>
            <a:r>
              <a:rPr lang="en-US" sz="2400" b="1" i="0" dirty="0">
                <a:solidFill>
                  <a:srgbClr val="000000"/>
                </a:solidFill>
                <a:effectLst/>
              </a:rPr>
              <a:t>50%</a:t>
            </a:r>
            <a:r>
              <a:rPr lang="en-US" sz="2400" b="1" i="0" dirty="0">
                <a:solidFill>
                  <a:srgbClr val="1B1F42"/>
                </a:solidFill>
                <a:effectLst/>
              </a:rPr>
              <a:t> </a:t>
            </a:r>
            <a:r>
              <a:rPr lang="en-US" sz="2400" b="0" i="0" dirty="0">
                <a:solidFill>
                  <a:srgbClr val="000000"/>
                </a:solidFill>
                <a:effectLst/>
              </a:rPr>
              <a:t>reduction in psychological distress </a:t>
            </a:r>
          </a:p>
          <a:p>
            <a:pPr algn="l">
              <a:spcBef>
                <a:spcPts val="600"/>
              </a:spcBef>
              <a:buFont typeface="Arial" panose="020B0604020202020204" pitchFamily="34" charset="0"/>
              <a:buChar char="•"/>
            </a:pPr>
            <a:endParaRPr lang="en-US" sz="2400" dirty="0">
              <a:solidFill>
                <a:srgbClr val="000000"/>
              </a:solidFill>
            </a:endParaRPr>
          </a:p>
          <a:p>
            <a:pPr algn="ctr">
              <a:spcBef>
                <a:spcPts val="600"/>
              </a:spcBef>
            </a:pPr>
            <a:r>
              <a:rPr lang="en-US" sz="2400" b="1" i="0" dirty="0">
                <a:solidFill>
                  <a:srgbClr val="000000"/>
                </a:solidFill>
                <a:effectLst/>
              </a:rPr>
              <a:t>Read more: theschwartzcenter.org/</a:t>
            </a:r>
            <a:r>
              <a:rPr lang="en-US" sz="2400" b="1" i="0" dirty="0" err="1">
                <a:solidFill>
                  <a:srgbClr val="000000"/>
                </a:solidFill>
                <a:effectLst/>
              </a:rPr>
              <a:t>schwartz</a:t>
            </a:r>
            <a:r>
              <a:rPr lang="en-US" sz="2400" b="1" i="0" dirty="0">
                <a:solidFill>
                  <a:srgbClr val="000000"/>
                </a:solidFill>
                <a:effectLst/>
              </a:rPr>
              <a:t>-rounds-research</a:t>
            </a:r>
          </a:p>
          <a:p>
            <a:endParaRPr lang="en-US" dirty="0"/>
          </a:p>
        </p:txBody>
      </p:sp>
    </p:spTree>
    <p:extLst>
      <p:ext uri="{BB962C8B-B14F-4D97-AF65-F5344CB8AC3E}">
        <p14:creationId xmlns:p14="http://schemas.microsoft.com/office/powerpoint/2010/main" val="3824581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chwartz ">
      <a:dk1>
        <a:srgbClr val="000000"/>
      </a:dk1>
      <a:lt1>
        <a:srgbClr val="FFFFFF"/>
      </a:lt1>
      <a:dk2>
        <a:srgbClr val="003563"/>
      </a:dk2>
      <a:lt2>
        <a:srgbClr val="EFF1F3"/>
      </a:lt2>
      <a:accent1>
        <a:srgbClr val="76D0CF"/>
      </a:accent1>
      <a:accent2>
        <a:srgbClr val="0D87CB"/>
      </a:accent2>
      <a:accent3>
        <a:srgbClr val="A7DCDE"/>
      </a:accent3>
      <a:accent4>
        <a:srgbClr val="00BCCC"/>
      </a:accent4>
      <a:accent5>
        <a:srgbClr val="77B3D7"/>
      </a:accent5>
      <a:accent6>
        <a:srgbClr val="F59C33"/>
      </a:accent6>
      <a:hlink>
        <a:srgbClr val="F49C33"/>
      </a:hlink>
      <a:folHlink>
        <a:srgbClr val="006E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1D9D9"/>
        </a:solidFill>
        <a:ln>
          <a:noFill/>
        </a:ln>
      </a:spPr>
      <a:bodyPr wrap="square" rtlCol="0" anchor="ctr">
        <a:noAutofit/>
      </a:bodyPr>
      <a:lstStyle>
        <a:defPPr algn="ctr">
          <a:defRPr sz="24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6625</TotalTime>
  <Words>1287</Words>
  <Application>Microsoft Office PowerPoint</Application>
  <PresentationFormat>Widescreen</PresentationFormat>
  <Paragraphs>148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Arial (Headers)</vt:lpstr>
      <vt:lpstr>Arial Bold</vt:lpstr>
      <vt:lpstr>Calibri</vt:lpstr>
      <vt:lpstr>Ink Free</vt:lpstr>
      <vt:lpstr>Office Theme</vt:lpstr>
      <vt:lpstr>Ways to Fund Your  Schwartz Center Programs</vt:lpstr>
      <vt:lpstr>Our Speakers</vt:lpstr>
      <vt:lpstr>Topics</vt:lpstr>
      <vt:lpstr>Seeing the opportunity, not the burden</vt:lpstr>
      <vt:lpstr>You have an opportunity for your fundraising team</vt:lpstr>
      <vt:lpstr> Opportunities and ideas translate to donations </vt:lpstr>
      <vt:lpstr>Building a relationship with your fundraisers</vt:lpstr>
      <vt:lpstr>PowerPoint Presentation</vt:lpstr>
      <vt:lpstr>Use data to convey the impact of the Schwartz Rounds program</vt:lpstr>
      <vt:lpstr>Think about grateful patients or clinicians</vt:lpstr>
      <vt:lpstr>Think about institutional donors</vt:lpstr>
      <vt:lpstr>Thank donors</vt:lpstr>
      <vt:lpstr>Determine the costs of Schwartz Center programs</vt:lpstr>
      <vt:lpstr>Make your case - use Schwartz Center materials</vt:lpstr>
      <vt:lpstr>Case study: Laura McWhorter</vt:lpstr>
      <vt:lpstr>Key Ingredients to the THR Story</vt:lpstr>
      <vt:lpstr>PowerPoint Presentation</vt:lpstr>
      <vt:lpstr>Sustainability through Annual Fund</vt:lpstr>
      <vt:lpstr>A Win-Win for THR Staff, Foundation, and Donors</vt:lpstr>
      <vt:lpstr>Supporting Compassionate Healthcare at THR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Muench</dc:creator>
  <cp:lastModifiedBy>Moran Macaleese, Jessica</cp:lastModifiedBy>
  <cp:revision>180</cp:revision>
  <cp:lastPrinted>2025-06-26T16:28:31Z</cp:lastPrinted>
  <dcterms:created xsi:type="dcterms:W3CDTF">2020-07-29T17:39:14Z</dcterms:created>
  <dcterms:modified xsi:type="dcterms:W3CDTF">2025-07-01T21:37:26Z</dcterms:modified>
</cp:coreProperties>
</file>