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344" r:id="rId3"/>
    <p:sldId id="504" r:id="rId4"/>
    <p:sldId id="502" r:id="rId5"/>
    <p:sldId id="503" r:id="rId6"/>
    <p:sldId id="474" r:id="rId7"/>
    <p:sldId id="473" r:id="rId8"/>
    <p:sldId id="493" r:id="rId9"/>
    <p:sldId id="471" r:id="rId10"/>
    <p:sldId id="29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85C6"/>
    <a:srgbClr val="68C8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453" autoAdjust="0"/>
    <p:restoredTop sz="83463" autoAdjust="0"/>
  </p:normalViewPr>
  <p:slideViewPr>
    <p:cSldViewPr snapToGrid="0" showGuides="1">
      <p:cViewPr varScale="1">
        <p:scale>
          <a:sx n="91" d="100"/>
          <a:sy n="91" d="100"/>
        </p:scale>
        <p:origin x="1392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-10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D8EAD0-9536-4524-AB8A-003DB44690A9}" type="doc">
      <dgm:prSet loTypeId="urn:diagrams.loki3.com/BracketLis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9B76349-1B4B-46BA-A975-4FCF99FA5CC2}">
      <dgm:prSet phldrT="[Text]" custT="1"/>
      <dgm:spPr/>
      <dgm:t>
        <a:bodyPr/>
        <a:lstStyle/>
        <a:p>
          <a:r>
            <a:rPr lang="en-US" sz="3100" b="1" dirty="0">
              <a:solidFill>
                <a:schemeClr val="tx1">
                  <a:lumMod val="75000"/>
                  <a:lumOff val="25000"/>
                </a:schemeClr>
              </a:solidFill>
            </a:rPr>
            <a:t>Our Goals Today</a:t>
          </a:r>
        </a:p>
      </dgm:t>
    </dgm:pt>
    <dgm:pt modelId="{BE95816E-642C-4AD4-872D-0DDD84BA6085}" type="parTrans" cxnId="{0975D7C6-84E4-4A66-B062-5D2006596AD5}">
      <dgm:prSet/>
      <dgm:spPr/>
      <dgm:t>
        <a:bodyPr/>
        <a:lstStyle/>
        <a:p>
          <a:endParaRPr lang="en-US"/>
        </a:p>
      </dgm:t>
    </dgm:pt>
    <dgm:pt modelId="{C61D2E5E-ACB9-4C17-BA2A-98193B6B0E1F}" type="sibTrans" cxnId="{0975D7C6-84E4-4A66-B062-5D2006596AD5}">
      <dgm:prSet/>
      <dgm:spPr/>
      <dgm:t>
        <a:bodyPr/>
        <a:lstStyle/>
        <a:p>
          <a:endParaRPr lang="en-US"/>
        </a:p>
      </dgm:t>
    </dgm:pt>
    <dgm:pt modelId="{867FE074-502B-4BCA-856A-C7F931E06DF3}">
      <dgm:prSet phldrT="[Text]" custT="1"/>
      <dgm:spPr>
        <a:solidFill>
          <a:srgbClr val="68C8C6"/>
        </a:solidFill>
      </dgm:spPr>
      <dgm:t>
        <a:bodyPr/>
        <a:lstStyle/>
        <a:p>
          <a:pPr>
            <a:buFont typeface="+mj-lt"/>
            <a:buAutoNum type="arabicPeriod"/>
          </a:pPr>
          <a:r>
            <a:rPr lang="en-US" sz="3200" dirty="0">
              <a:solidFill>
                <a:schemeClr val="tx1">
                  <a:lumMod val="75000"/>
                  <a:lumOff val="25000"/>
                </a:schemeClr>
              </a:solidFill>
            </a:rPr>
            <a:t>To foster compassion for self and others</a:t>
          </a:r>
        </a:p>
      </dgm:t>
    </dgm:pt>
    <dgm:pt modelId="{DA87AF57-83DF-4B0E-AEDC-AB9F01E9C07B}" type="parTrans" cxnId="{878C31D7-88A8-402C-A158-7DAFBA8234BE}">
      <dgm:prSet/>
      <dgm:spPr/>
      <dgm:t>
        <a:bodyPr/>
        <a:lstStyle/>
        <a:p>
          <a:endParaRPr lang="en-US"/>
        </a:p>
      </dgm:t>
    </dgm:pt>
    <dgm:pt modelId="{FE5CAA59-2E3F-45D6-8D79-7A4430082D6F}" type="sibTrans" cxnId="{878C31D7-88A8-402C-A158-7DAFBA8234BE}">
      <dgm:prSet/>
      <dgm:spPr/>
      <dgm:t>
        <a:bodyPr/>
        <a:lstStyle/>
        <a:p>
          <a:endParaRPr lang="en-US"/>
        </a:p>
      </dgm:t>
    </dgm:pt>
    <dgm:pt modelId="{CCEA79B6-2EF8-4245-B392-8FB431C0AF63}">
      <dgm:prSet phldrT="[Text]" custT="1"/>
      <dgm:spPr>
        <a:solidFill>
          <a:srgbClr val="68C8C6"/>
        </a:solidFill>
      </dgm:spPr>
      <dgm:t>
        <a:bodyPr/>
        <a:lstStyle/>
        <a:p>
          <a:pPr>
            <a:buFont typeface="+mj-lt"/>
            <a:buAutoNum type="arabicPeriod"/>
          </a:pPr>
          <a:r>
            <a:rPr lang="en-US" sz="3200" dirty="0">
              <a:solidFill>
                <a:schemeClr val="tx1">
                  <a:lumMod val="75000"/>
                  <a:lumOff val="25000"/>
                </a:schemeClr>
              </a:solidFill>
            </a:rPr>
            <a:t>Share coping strategies</a:t>
          </a:r>
        </a:p>
      </dgm:t>
    </dgm:pt>
    <dgm:pt modelId="{85E1CE67-9760-4FCC-A6A5-D5E240E2E4CC}" type="parTrans" cxnId="{07186F39-7B0C-4528-A5B7-EECD87199917}">
      <dgm:prSet/>
      <dgm:spPr/>
      <dgm:t>
        <a:bodyPr/>
        <a:lstStyle/>
        <a:p>
          <a:endParaRPr lang="en-US"/>
        </a:p>
      </dgm:t>
    </dgm:pt>
    <dgm:pt modelId="{5D6C4151-FDEC-4D87-BC1E-D81D532F5A97}" type="sibTrans" cxnId="{07186F39-7B0C-4528-A5B7-EECD87199917}">
      <dgm:prSet/>
      <dgm:spPr/>
      <dgm:t>
        <a:bodyPr/>
        <a:lstStyle/>
        <a:p>
          <a:endParaRPr lang="en-US"/>
        </a:p>
      </dgm:t>
    </dgm:pt>
    <dgm:pt modelId="{3AFC1580-77EC-4C88-B89C-534313896A0B}">
      <dgm:prSet phldrT="[Text]" custT="1"/>
      <dgm:spPr>
        <a:solidFill>
          <a:srgbClr val="68C8C6"/>
        </a:solidFill>
      </dgm:spPr>
      <dgm:t>
        <a:bodyPr/>
        <a:lstStyle/>
        <a:p>
          <a:pPr>
            <a:buFont typeface="+mj-lt"/>
            <a:buAutoNum type="arabicPeriod"/>
          </a:pPr>
          <a:r>
            <a:rPr lang="en-US" sz="3200" dirty="0">
              <a:solidFill>
                <a:schemeClr val="tx1">
                  <a:lumMod val="75000"/>
                  <a:lumOff val="25000"/>
                </a:schemeClr>
              </a:solidFill>
            </a:rPr>
            <a:t>To encourage mindful self-care</a:t>
          </a:r>
        </a:p>
      </dgm:t>
    </dgm:pt>
    <dgm:pt modelId="{00934522-48A8-4CE4-97CA-09DD98B6FE24}" type="parTrans" cxnId="{491AE5C6-B0BA-4744-8261-B61AFCD53E40}">
      <dgm:prSet/>
      <dgm:spPr/>
      <dgm:t>
        <a:bodyPr/>
        <a:lstStyle/>
        <a:p>
          <a:endParaRPr lang="en-US"/>
        </a:p>
      </dgm:t>
    </dgm:pt>
    <dgm:pt modelId="{BC072284-BA9D-4AAD-A639-8C86F12122B9}" type="sibTrans" cxnId="{491AE5C6-B0BA-4744-8261-B61AFCD53E40}">
      <dgm:prSet/>
      <dgm:spPr/>
      <dgm:t>
        <a:bodyPr/>
        <a:lstStyle/>
        <a:p>
          <a:endParaRPr lang="en-US"/>
        </a:p>
      </dgm:t>
    </dgm:pt>
    <dgm:pt modelId="{3FF69D98-4D99-4E0F-9C5C-446D75B38F5D}">
      <dgm:prSet phldrT="[Text]" custT="1"/>
      <dgm:spPr>
        <a:solidFill>
          <a:srgbClr val="68C8C6"/>
        </a:solidFill>
      </dgm:spPr>
      <dgm:t>
        <a:bodyPr/>
        <a:lstStyle/>
        <a:p>
          <a:pPr>
            <a:buFont typeface="+mj-lt"/>
            <a:buAutoNum type="arabicPeriod"/>
          </a:pPr>
          <a:r>
            <a:rPr lang="en-US" sz="3200" dirty="0">
              <a:solidFill>
                <a:schemeClr val="tx1">
                  <a:lumMod val="75000"/>
                  <a:lumOff val="25000"/>
                </a:schemeClr>
              </a:solidFill>
            </a:rPr>
            <a:t>To foster connection and community</a:t>
          </a:r>
        </a:p>
      </dgm:t>
    </dgm:pt>
    <dgm:pt modelId="{32C72F7D-24B1-439D-AC7C-DCD8A7A2708D}" type="parTrans" cxnId="{40B25996-2FDB-41F6-B4E5-E7C9BC339949}">
      <dgm:prSet/>
      <dgm:spPr/>
      <dgm:t>
        <a:bodyPr/>
        <a:lstStyle/>
        <a:p>
          <a:endParaRPr lang="en-US"/>
        </a:p>
      </dgm:t>
    </dgm:pt>
    <dgm:pt modelId="{E0940A35-BFCC-47C6-97BF-D25D092AA422}" type="sibTrans" cxnId="{40B25996-2FDB-41F6-B4E5-E7C9BC339949}">
      <dgm:prSet/>
      <dgm:spPr/>
      <dgm:t>
        <a:bodyPr/>
        <a:lstStyle/>
        <a:p>
          <a:endParaRPr lang="en-US"/>
        </a:p>
      </dgm:t>
    </dgm:pt>
    <dgm:pt modelId="{9D7EA73F-951E-4FCD-8392-FD1C1FAA681C}" type="pres">
      <dgm:prSet presAssocID="{E0D8EAD0-9536-4524-AB8A-003DB44690A9}" presName="Name0" presStyleCnt="0">
        <dgm:presLayoutVars>
          <dgm:dir/>
          <dgm:animLvl val="lvl"/>
          <dgm:resizeHandles val="exact"/>
        </dgm:presLayoutVars>
      </dgm:prSet>
      <dgm:spPr/>
    </dgm:pt>
    <dgm:pt modelId="{A9A94A9E-D6A4-4FCF-9FE7-2E9BE3BA5C84}" type="pres">
      <dgm:prSet presAssocID="{19B76349-1B4B-46BA-A975-4FCF99FA5CC2}" presName="linNode" presStyleCnt="0"/>
      <dgm:spPr/>
    </dgm:pt>
    <dgm:pt modelId="{7320ADB1-BF3B-48F1-8709-E3AF87E43366}" type="pres">
      <dgm:prSet presAssocID="{19B76349-1B4B-46BA-A975-4FCF99FA5CC2}" presName="parTx" presStyleLbl="revTx" presStyleIdx="0" presStyleCnt="1">
        <dgm:presLayoutVars>
          <dgm:chMax val="1"/>
          <dgm:bulletEnabled val="1"/>
        </dgm:presLayoutVars>
      </dgm:prSet>
      <dgm:spPr/>
    </dgm:pt>
    <dgm:pt modelId="{BE5F1A3F-BF81-49BC-987F-68535513FE8E}" type="pres">
      <dgm:prSet presAssocID="{19B76349-1B4B-46BA-A975-4FCF99FA5CC2}" presName="bracket" presStyleLbl="parChTrans1D1" presStyleIdx="0" presStyleCnt="1"/>
      <dgm:spPr/>
    </dgm:pt>
    <dgm:pt modelId="{E66BC34D-65D8-49DF-9F4A-C11BC6D8410D}" type="pres">
      <dgm:prSet presAssocID="{19B76349-1B4B-46BA-A975-4FCF99FA5CC2}" presName="spH" presStyleCnt="0"/>
      <dgm:spPr/>
    </dgm:pt>
    <dgm:pt modelId="{2A7D3AA3-E76F-47C5-BBFF-8D40FF882605}" type="pres">
      <dgm:prSet presAssocID="{19B76349-1B4B-46BA-A975-4FCF99FA5CC2}" presName="desTx" presStyleLbl="node1" presStyleIdx="0" presStyleCnt="1">
        <dgm:presLayoutVars>
          <dgm:bulletEnabled val="1"/>
        </dgm:presLayoutVars>
      </dgm:prSet>
      <dgm:spPr/>
    </dgm:pt>
  </dgm:ptLst>
  <dgm:cxnLst>
    <dgm:cxn modelId="{AF4EC715-1DAA-4CC9-9C09-B098C4D043D9}" type="presOf" srcId="{3FF69D98-4D99-4E0F-9C5C-446D75B38F5D}" destId="{2A7D3AA3-E76F-47C5-BBFF-8D40FF882605}" srcOrd="0" destOrd="3" presId="urn:diagrams.loki3.com/BracketList"/>
    <dgm:cxn modelId="{F0C1E735-D3F6-41A8-A194-76AF1CEC377D}" type="presOf" srcId="{E0D8EAD0-9536-4524-AB8A-003DB44690A9}" destId="{9D7EA73F-951E-4FCD-8392-FD1C1FAA681C}" srcOrd="0" destOrd="0" presId="urn:diagrams.loki3.com/BracketList"/>
    <dgm:cxn modelId="{07186F39-7B0C-4528-A5B7-EECD87199917}" srcId="{19B76349-1B4B-46BA-A975-4FCF99FA5CC2}" destId="{CCEA79B6-2EF8-4245-B392-8FB431C0AF63}" srcOrd="2" destOrd="0" parTransId="{85E1CE67-9760-4FCC-A6A5-D5E240E2E4CC}" sibTransId="{5D6C4151-FDEC-4D87-BC1E-D81D532F5A97}"/>
    <dgm:cxn modelId="{07B93E60-3B59-4C60-B0B1-9EDA8D3622ED}" type="presOf" srcId="{3AFC1580-77EC-4C88-B89C-534313896A0B}" destId="{2A7D3AA3-E76F-47C5-BBFF-8D40FF882605}" srcOrd="0" destOrd="1" presId="urn:diagrams.loki3.com/BracketList"/>
    <dgm:cxn modelId="{D4C7BB65-7A4C-44D7-9A2E-CB44688C4E02}" type="presOf" srcId="{19B76349-1B4B-46BA-A975-4FCF99FA5CC2}" destId="{7320ADB1-BF3B-48F1-8709-E3AF87E43366}" srcOrd="0" destOrd="0" presId="urn:diagrams.loki3.com/BracketList"/>
    <dgm:cxn modelId="{E99B7483-B41F-4AD7-AA8E-0BE29AE8C9B0}" type="presOf" srcId="{CCEA79B6-2EF8-4245-B392-8FB431C0AF63}" destId="{2A7D3AA3-E76F-47C5-BBFF-8D40FF882605}" srcOrd="0" destOrd="2" presId="urn:diagrams.loki3.com/BracketList"/>
    <dgm:cxn modelId="{40B25996-2FDB-41F6-B4E5-E7C9BC339949}" srcId="{19B76349-1B4B-46BA-A975-4FCF99FA5CC2}" destId="{3FF69D98-4D99-4E0F-9C5C-446D75B38F5D}" srcOrd="3" destOrd="0" parTransId="{32C72F7D-24B1-439D-AC7C-DCD8A7A2708D}" sibTransId="{E0940A35-BFCC-47C6-97BF-D25D092AA422}"/>
    <dgm:cxn modelId="{A51415BE-FCC3-48A7-82F9-AC7D598C7D66}" type="presOf" srcId="{867FE074-502B-4BCA-856A-C7F931E06DF3}" destId="{2A7D3AA3-E76F-47C5-BBFF-8D40FF882605}" srcOrd="0" destOrd="0" presId="urn:diagrams.loki3.com/BracketList"/>
    <dgm:cxn modelId="{0975D7C6-84E4-4A66-B062-5D2006596AD5}" srcId="{E0D8EAD0-9536-4524-AB8A-003DB44690A9}" destId="{19B76349-1B4B-46BA-A975-4FCF99FA5CC2}" srcOrd="0" destOrd="0" parTransId="{BE95816E-642C-4AD4-872D-0DDD84BA6085}" sibTransId="{C61D2E5E-ACB9-4C17-BA2A-98193B6B0E1F}"/>
    <dgm:cxn modelId="{491AE5C6-B0BA-4744-8261-B61AFCD53E40}" srcId="{19B76349-1B4B-46BA-A975-4FCF99FA5CC2}" destId="{3AFC1580-77EC-4C88-B89C-534313896A0B}" srcOrd="1" destOrd="0" parTransId="{00934522-48A8-4CE4-97CA-09DD98B6FE24}" sibTransId="{BC072284-BA9D-4AAD-A639-8C86F12122B9}"/>
    <dgm:cxn modelId="{878C31D7-88A8-402C-A158-7DAFBA8234BE}" srcId="{19B76349-1B4B-46BA-A975-4FCF99FA5CC2}" destId="{867FE074-502B-4BCA-856A-C7F931E06DF3}" srcOrd="0" destOrd="0" parTransId="{DA87AF57-83DF-4B0E-AEDC-AB9F01E9C07B}" sibTransId="{FE5CAA59-2E3F-45D6-8D79-7A4430082D6F}"/>
    <dgm:cxn modelId="{57768B55-55DF-4705-A47C-66948D3D6E27}" type="presParOf" srcId="{9D7EA73F-951E-4FCD-8392-FD1C1FAA681C}" destId="{A9A94A9E-D6A4-4FCF-9FE7-2E9BE3BA5C84}" srcOrd="0" destOrd="0" presId="urn:diagrams.loki3.com/BracketList"/>
    <dgm:cxn modelId="{6B1BA02B-86C9-4ED4-B058-E4D9B87F25AB}" type="presParOf" srcId="{A9A94A9E-D6A4-4FCF-9FE7-2E9BE3BA5C84}" destId="{7320ADB1-BF3B-48F1-8709-E3AF87E43366}" srcOrd="0" destOrd="0" presId="urn:diagrams.loki3.com/BracketList"/>
    <dgm:cxn modelId="{F81CFCC1-1F69-4211-8F2A-1816083E3383}" type="presParOf" srcId="{A9A94A9E-D6A4-4FCF-9FE7-2E9BE3BA5C84}" destId="{BE5F1A3F-BF81-49BC-987F-68535513FE8E}" srcOrd="1" destOrd="0" presId="urn:diagrams.loki3.com/BracketList"/>
    <dgm:cxn modelId="{066ADA6C-332D-4643-AAB6-3AA2AD89827D}" type="presParOf" srcId="{A9A94A9E-D6A4-4FCF-9FE7-2E9BE3BA5C84}" destId="{E66BC34D-65D8-49DF-9F4A-C11BC6D8410D}" srcOrd="2" destOrd="0" presId="urn:diagrams.loki3.com/BracketList"/>
    <dgm:cxn modelId="{560D7147-4FE9-4245-900D-53AFA3B59394}" type="presParOf" srcId="{A9A94A9E-D6A4-4FCF-9FE7-2E9BE3BA5C84}" destId="{2A7D3AA3-E76F-47C5-BBFF-8D40FF882605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20ADB1-BF3B-48F1-8709-E3AF87E43366}">
      <dsp:nvSpPr>
        <dsp:cNvPr id="0" name=""/>
        <dsp:cNvSpPr/>
      </dsp:nvSpPr>
      <dsp:spPr>
        <a:xfrm>
          <a:off x="0" y="1621459"/>
          <a:ext cx="2062845" cy="128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78740" rIns="220472" bIns="78740" numCol="1" spcCol="1270" anchor="ctr" anchorCtr="0">
          <a:noAutofit/>
        </a:bodyPr>
        <a:lstStyle/>
        <a:p>
          <a:pPr marL="0" lvl="0" indent="0" algn="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b="1" kern="1200" dirty="0">
              <a:solidFill>
                <a:schemeClr val="tx1">
                  <a:lumMod val="75000"/>
                  <a:lumOff val="25000"/>
                </a:schemeClr>
              </a:solidFill>
            </a:rPr>
            <a:t>Our Goals Today</a:t>
          </a:r>
        </a:p>
      </dsp:txBody>
      <dsp:txXfrm>
        <a:off x="0" y="1621459"/>
        <a:ext cx="2062845" cy="1287000"/>
      </dsp:txXfrm>
    </dsp:sp>
    <dsp:sp modelId="{BE5F1A3F-BF81-49BC-987F-68535513FE8E}">
      <dsp:nvSpPr>
        <dsp:cNvPr id="0" name=""/>
        <dsp:cNvSpPr/>
      </dsp:nvSpPr>
      <dsp:spPr>
        <a:xfrm>
          <a:off x="2062845" y="656209"/>
          <a:ext cx="412569" cy="3217500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7D3AA3-E76F-47C5-BBFF-8D40FF882605}">
      <dsp:nvSpPr>
        <dsp:cNvPr id="0" name=""/>
        <dsp:cNvSpPr/>
      </dsp:nvSpPr>
      <dsp:spPr>
        <a:xfrm>
          <a:off x="2640442" y="656209"/>
          <a:ext cx="5610940" cy="3217500"/>
        </a:xfrm>
        <a:prstGeom prst="rect">
          <a:avLst/>
        </a:prstGeom>
        <a:solidFill>
          <a:srgbClr val="68C8C6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rabicPeriod"/>
          </a:pPr>
          <a:r>
            <a:rPr lang="en-US" sz="3200" kern="1200" dirty="0">
              <a:solidFill>
                <a:schemeClr val="tx1">
                  <a:lumMod val="75000"/>
                  <a:lumOff val="25000"/>
                </a:schemeClr>
              </a:solidFill>
            </a:rPr>
            <a:t>To foster compassion for self and others</a:t>
          </a: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rabicPeriod"/>
          </a:pPr>
          <a:r>
            <a:rPr lang="en-US" sz="3200" kern="1200" dirty="0">
              <a:solidFill>
                <a:schemeClr val="tx1">
                  <a:lumMod val="75000"/>
                  <a:lumOff val="25000"/>
                </a:schemeClr>
              </a:solidFill>
            </a:rPr>
            <a:t>To encourage mindful self-care</a:t>
          </a: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rabicPeriod"/>
          </a:pPr>
          <a:r>
            <a:rPr lang="en-US" sz="3200" kern="1200" dirty="0">
              <a:solidFill>
                <a:schemeClr val="tx1">
                  <a:lumMod val="75000"/>
                  <a:lumOff val="25000"/>
                </a:schemeClr>
              </a:solidFill>
            </a:rPr>
            <a:t>Share coping strategies</a:t>
          </a: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rabicPeriod"/>
          </a:pPr>
          <a:r>
            <a:rPr lang="en-US" sz="3200" kern="1200" dirty="0">
              <a:solidFill>
                <a:schemeClr val="tx1">
                  <a:lumMod val="75000"/>
                  <a:lumOff val="25000"/>
                </a:schemeClr>
              </a:solidFill>
            </a:rPr>
            <a:t>To foster connection and community</a:t>
          </a:r>
        </a:p>
      </dsp:txBody>
      <dsp:txXfrm>
        <a:off x="2640442" y="656209"/>
        <a:ext cx="5610940" cy="32175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9EED03-9F76-43CF-BA2E-B5EB671213B7}" type="datetimeFigureOut">
              <a:rPr lang="en-US" smtClean="0"/>
              <a:pPr/>
              <a:t>4/24/20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454DDB-0F13-4790-96C0-40EF420B51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095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54DDB-0F13-4790-96C0-40EF420B512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5011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49903D7-4881-4E21-B06D-D457BF040A1D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25188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454DDB-0F13-4790-96C0-40EF420B512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8069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454DDB-0F13-4790-96C0-40EF420B512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4181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54DDB-0F13-4790-96C0-40EF420B512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7133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54DDB-0F13-4790-96C0-40EF420B512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0505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54DDB-0F13-4790-96C0-40EF420B512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0453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54DDB-0F13-4790-96C0-40EF420B512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9674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54DDB-0F13-4790-96C0-40EF420B512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8126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54DDB-0F13-4790-96C0-40EF420B512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81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1440" y="-88900"/>
            <a:ext cx="9353029" cy="70710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4950"/>
            <a:ext cx="7611533" cy="2387600"/>
          </a:xfrm>
        </p:spPr>
        <p:txBody>
          <a:bodyPr anchor="t" anchorCtr="0">
            <a:normAutofit/>
          </a:bodyPr>
          <a:lstStyle>
            <a:lvl1pPr algn="l"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26399"/>
            <a:ext cx="6858000" cy="731501"/>
          </a:xfrm>
        </p:spPr>
        <p:txBody>
          <a:bodyPr/>
          <a:lstStyle>
            <a:lvl1pPr marL="0" indent="0" algn="l">
              <a:buNone/>
              <a:defRPr sz="24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752140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3044999-0F86-40F3-A867-3F8737EA1B48}" type="datetimeFigureOut">
              <a:rPr lang="en-US" smtClean="0"/>
              <a:pPr/>
              <a:t>4/24/20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9E2CA85-ACD8-4244-B4B3-45F43742B4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835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3044999-0F86-40F3-A867-3F8737EA1B48}" type="datetimeFigureOut">
              <a:rPr lang="en-US" smtClean="0"/>
              <a:pPr/>
              <a:t>4/24/20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9E2CA85-ACD8-4244-B4B3-45F43742B4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265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3044999-0F86-40F3-A867-3F8737EA1B48}" type="datetimeFigureOut">
              <a:rPr lang="en-US" smtClean="0"/>
              <a:pPr/>
              <a:t>4/24/20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9E2CA85-ACD8-4244-B4B3-45F43742B4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3576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3044999-0F86-40F3-A867-3F8737EA1B48}" type="datetimeFigureOut">
              <a:rPr lang="en-US" smtClean="0"/>
              <a:pPr/>
              <a:t>4/24/20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9E2CA85-ACD8-4244-B4B3-45F43742B4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8747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1440" y="-88900"/>
            <a:ext cx="9353029" cy="70710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1" y="1424950"/>
            <a:ext cx="3403600" cy="2387600"/>
          </a:xfrm>
        </p:spPr>
        <p:txBody>
          <a:bodyPr anchor="t" anchorCtr="0">
            <a:normAutofit/>
          </a:bodyPr>
          <a:lstStyle>
            <a:lvl1pPr algn="l"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 text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219200" y="5796299"/>
            <a:ext cx="6858000" cy="731501"/>
          </a:xfrm>
        </p:spPr>
        <p:txBody>
          <a:bodyPr/>
          <a:lstStyle>
            <a:lvl1pPr marL="0" indent="0" algn="ctr">
              <a:buNone/>
              <a:defRPr sz="2400" b="1" i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theschwartzcenter.org</a:t>
            </a:r>
          </a:p>
        </p:txBody>
      </p:sp>
    </p:spTree>
    <p:extLst>
      <p:ext uri="{BB962C8B-B14F-4D97-AF65-F5344CB8AC3E}">
        <p14:creationId xmlns:p14="http://schemas.microsoft.com/office/powerpoint/2010/main" val="27521409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3044999-0F86-40F3-A867-3F8737EA1B48}" type="datetimeFigureOut">
              <a:rPr lang="en-US" smtClean="0"/>
              <a:pPr/>
              <a:t>4/24/20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9E2CA85-ACD8-4244-B4B3-45F43742B4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06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3044999-0F86-40F3-A867-3F8737EA1B48}" type="datetimeFigureOut">
              <a:rPr lang="en-US" smtClean="0"/>
              <a:pPr/>
              <a:t>4/24/20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9E2CA85-ACD8-4244-B4B3-45F43742B4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103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/>
              <a:t>Table of Contents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457200" indent="-457200">
              <a:buFont typeface="+mj-lt"/>
              <a:buAutoNum type="arabicPeriod"/>
              <a:defRPr/>
            </a:lvl1pPr>
            <a:lvl2pPr marL="800100" indent="-342900">
              <a:buFont typeface="+mj-lt"/>
              <a:buAutoNum type="arabicPeriod"/>
              <a:defRPr/>
            </a:lvl2pPr>
            <a:lvl3pPr marL="1257300" indent="-342900">
              <a:buFont typeface="+mj-lt"/>
              <a:buAutoNum type="arabicPeriod"/>
              <a:defRPr/>
            </a:lvl3pPr>
            <a:lvl4pPr marL="1714500" indent="-342900">
              <a:buFont typeface="+mj-lt"/>
              <a:buAutoNum type="arabicPeriod"/>
              <a:defRPr/>
            </a:lvl4pPr>
            <a:lvl5pPr marL="2171700" indent="-342900">
              <a:buFont typeface="+mj-lt"/>
              <a:buAutoNum type="arabicPeriod"/>
              <a:defRPr/>
            </a:lvl5pPr>
          </a:lstStyle>
          <a:p>
            <a:pPr lvl="0"/>
            <a:r>
              <a:rPr lang="en-US" dirty="0"/>
              <a:t>Text</a:t>
            </a:r>
          </a:p>
          <a:p>
            <a:pPr lvl="0"/>
            <a:r>
              <a:rPr lang="en-US" dirty="0"/>
              <a:t>Text</a:t>
            </a:r>
          </a:p>
          <a:p>
            <a:pPr lvl="0"/>
            <a:r>
              <a:rPr lang="en-US" dirty="0"/>
              <a:t>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3044999-0F86-40F3-A867-3F8737EA1B48}" type="datetimeFigureOut">
              <a:rPr lang="en-US" smtClean="0"/>
              <a:pPr/>
              <a:t>4/24/20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9E2CA85-ACD8-4244-B4B3-45F43742B4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103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ummar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457200" indent="-457200">
              <a:buFont typeface="Arial" pitchFamily="34" charset="0"/>
              <a:buNone/>
              <a:defRPr/>
            </a:lvl1pPr>
            <a:lvl2pPr marL="800100" indent="-342900">
              <a:buFont typeface="+mj-lt"/>
              <a:buAutoNum type="arabicPeriod"/>
              <a:defRPr/>
            </a:lvl2pPr>
            <a:lvl3pPr marL="1257300" indent="-342900">
              <a:buFont typeface="+mj-lt"/>
              <a:buAutoNum type="arabicPeriod"/>
              <a:defRPr/>
            </a:lvl3pPr>
            <a:lvl4pPr marL="1714500" indent="-342900">
              <a:buFont typeface="+mj-lt"/>
              <a:buAutoNum type="arabicPeriod"/>
              <a:defRPr/>
            </a:lvl4pPr>
            <a:lvl5pPr marL="2171700" indent="-342900">
              <a:buFont typeface="+mj-lt"/>
              <a:buAutoNum type="arabicPeriod"/>
              <a:defRPr/>
            </a:lvl5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3044999-0F86-40F3-A867-3F8737EA1B48}" type="datetimeFigureOut">
              <a:rPr lang="en-US" smtClean="0"/>
              <a:pPr/>
              <a:t>4/24/20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9E2CA85-ACD8-4244-B4B3-45F43742B4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103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3044999-0F86-40F3-A867-3F8737EA1B48}" type="datetimeFigureOut">
              <a:rPr lang="en-US" smtClean="0"/>
              <a:pPr/>
              <a:t>4/24/20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9E2CA85-ACD8-4244-B4B3-45F43742B4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235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3044999-0F86-40F3-A867-3F8737EA1B48}" type="datetimeFigureOut">
              <a:rPr lang="en-US" smtClean="0"/>
              <a:pPr/>
              <a:t>4/24/20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9E2CA85-ACD8-4244-B4B3-45F43742B4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300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3044999-0F86-40F3-A867-3F8737EA1B48}" type="datetimeFigureOut">
              <a:rPr lang="en-US" smtClean="0"/>
              <a:pPr/>
              <a:t>4/24/20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9E2CA85-ACD8-4244-B4B3-45F43742B4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149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3044999-0F86-40F3-A867-3F8737EA1B48}" type="datetimeFigureOut">
              <a:rPr lang="en-US" smtClean="0"/>
              <a:pPr/>
              <a:t>4/24/20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9E2CA85-ACD8-4244-B4B3-45F43742B4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511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87144" y="2709606"/>
            <a:ext cx="3504156" cy="50674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Chapter Slide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3044999-0F86-40F3-A867-3F8737EA1B48}" type="datetimeFigureOut">
              <a:rPr lang="en-US" smtClean="0"/>
              <a:pPr/>
              <a:t>4/24/20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9E2CA85-ACD8-4244-B4B3-45F43742B4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511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1439" y="-55720"/>
            <a:ext cx="9235438" cy="698216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3844" y="195006"/>
            <a:ext cx="7886700" cy="5067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44" y="1020726"/>
            <a:ext cx="7886700" cy="48129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720309" y="6308202"/>
            <a:ext cx="11111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B8C494D9-0274-4AA0-B1C8-8B0EFA1BC1C4}" type="slidenum">
              <a:rPr lang="en-US" sz="12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en-US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236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5" r:id="rId3"/>
    <p:sldLayoutId id="2147483676" r:id="rId4"/>
    <p:sldLayoutId id="2147483663" r:id="rId5"/>
    <p:sldLayoutId id="2147483664" r:id="rId6"/>
    <p:sldLayoutId id="2147483665" r:id="rId7"/>
    <p:sldLayoutId id="2147483666" r:id="rId8"/>
    <p:sldLayoutId id="2147483673" r:id="rId9"/>
    <p:sldLayoutId id="2147483667" r:id="rId10"/>
    <p:sldLayoutId id="2147483668" r:id="rId11"/>
    <p:sldLayoutId id="2147483669" r:id="rId12"/>
    <p:sldLayoutId id="2147483670" r:id="rId13"/>
    <p:sldLayoutId id="2147483672" r:id="rId14"/>
    <p:sldLayoutId id="2147483671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3D85C6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68C8C6"/>
        </a:buClr>
        <a:buFont typeface="Arial" panose="020B0604020202020204" pitchFamily="34" charset="0"/>
        <a:buChar char="•"/>
        <a:defRPr sz="22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68C8C6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68C8C6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68C8C6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68C8C6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16385" y="1588742"/>
            <a:ext cx="4883080" cy="2906643"/>
          </a:xfrm>
        </p:spPr>
        <p:txBody>
          <a:bodyPr>
            <a:normAutofit fontScale="90000"/>
          </a:bodyPr>
          <a:lstStyle/>
          <a:p>
            <a:r>
              <a:rPr lang="en-US" sz="4400" dirty="0">
                <a:latin typeface="+mn-lt"/>
              </a:rPr>
              <a:t>Virtual </a:t>
            </a:r>
            <a:br>
              <a:rPr lang="en-US" sz="4400" dirty="0">
                <a:latin typeface="+mn-lt"/>
              </a:rPr>
            </a:br>
            <a:r>
              <a:rPr lang="en-US" sz="4400" dirty="0">
                <a:latin typeface="+mn-lt"/>
              </a:rPr>
              <a:t>Schwartz Rounds:</a:t>
            </a:r>
            <a:br>
              <a:rPr lang="en-US" sz="4400" dirty="0">
                <a:latin typeface="+mn-lt"/>
              </a:rPr>
            </a:br>
            <a:r>
              <a:rPr lang="en-US" sz="4400" dirty="0">
                <a:latin typeface="+mn-lt"/>
              </a:rPr>
              <a:t>[TITLE HERE]</a:t>
            </a:r>
            <a:r>
              <a:rPr lang="en-US" sz="3200" dirty="0">
                <a:latin typeface="+mn-lt"/>
              </a:rPr>
              <a:t>	</a:t>
            </a:r>
            <a:r>
              <a:rPr lang="en-US" sz="2000" dirty="0">
                <a:latin typeface="+mn-lt"/>
              </a:rPr>
              <a:t>					</a:t>
            </a:r>
            <a:r>
              <a:rPr lang="en-US" sz="3200" dirty="0">
                <a:latin typeface="+mn-lt"/>
              </a:rPr>
              <a:t>		</a:t>
            </a:r>
            <a:br>
              <a:rPr lang="en-US" sz="3200" dirty="0">
                <a:latin typeface="+mn-lt"/>
              </a:rPr>
            </a:br>
            <a:r>
              <a:rPr lang="en-US" sz="3200" dirty="0">
                <a:latin typeface="+mn-lt"/>
              </a:rPr>
              <a:t>							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143000" y="6309374"/>
            <a:ext cx="6858000" cy="548626"/>
          </a:xfrm>
        </p:spPr>
        <p:txBody>
          <a:bodyPr/>
          <a:lstStyle/>
          <a:p>
            <a:r>
              <a:rPr lang="en-US" i="0" dirty="0">
                <a:latin typeface="+mn-lt"/>
              </a:rPr>
              <a:t>[ORG NAME HERE]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E487F14-E5AC-44A2-9EB4-AA56DC638ABF}"/>
              </a:ext>
            </a:extLst>
          </p:cNvPr>
          <p:cNvSpPr/>
          <p:nvPr/>
        </p:nvSpPr>
        <p:spPr>
          <a:xfrm>
            <a:off x="5209650" y="3956776"/>
            <a:ext cx="331796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3200" b="1" dirty="0">
                <a:solidFill>
                  <a:prstClr val="white"/>
                </a:solidFill>
                <a:ea typeface="+mj-ea"/>
                <a:cs typeface="Arial" panose="020B0604020202020204" pitchFamily="34" charset="0"/>
              </a:rPr>
              <a:t>[DATE HERE]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1514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ctrTitle"/>
          </p:nvPr>
        </p:nvSpPr>
        <p:spPr>
          <a:xfrm>
            <a:off x="673100" y="2200275"/>
            <a:ext cx="3403600" cy="2387600"/>
          </a:xfrm>
        </p:spPr>
        <p:txBody>
          <a:bodyPr>
            <a:normAutofit/>
          </a:bodyPr>
          <a:lstStyle/>
          <a:p>
            <a:pPr eaLnBrk="0" hangingPunct="0">
              <a:spcBef>
                <a:spcPct val="50000"/>
              </a:spcBef>
            </a:pPr>
            <a:br>
              <a:rPr lang="en-US" sz="2900" dirty="0">
                <a:latin typeface="+mn-lt"/>
                <a:cs typeface="Arial" charset="0"/>
              </a:rPr>
            </a:br>
            <a:r>
              <a:rPr lang="en-US" sz="4800" dirty="0">
                <a:latin typeface="+mn-lt"/>
                <a:cs typeface="Arial" charset="0"/>
              </a:rPr>
              <a:t>Thank you </a:t>
            </a:r>
            <a:br>
              <a:rPr lang="en-US" sz="2900" dirty="0">
                <a:latin typeface="+mn-lt"/>
                <a:cs typeface="Arial" charset="0"/>
              </a:rPr>
            </a:br>
            <a:br>
              <a:rPr lang="en-US" sz="2900" dirty="0">
                <a:latin typeface="+mn-lt"/>
                <a:cs typeface="Arial" charset="0"/>
              </a:rPr>
            </a:br>
            <a:endParaRPr lang="en-US" dirty="0">
              <a:latin typeface="+mn-lt"/>
              <a:cs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701696" y="4046999"/>
            <a:ext cx="565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[NAME, TITLE, ROLE]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78154ED-E6DF-6848-964B-99193256C61A}"/>
              </a:ext>
            </a:extLst>
          </p:cNvPr>
          <p:cNvSpPr txBox="1"/>
          <p:nvPr/>
        </p:nvSpPr>
        <p:spPr>
          <a:xfrm>
            <a:off x="3701696" y="1730325"/>
            <a:ext cx="565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[NAME, TITLE, ROLE]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11FEA74-CDE8-412D-9E17-2F35BDF78711}"/>
              </a:ext>
            </a:extLst>
          </p:cNvPr>
          <p:cNvSpPr txBox="1">
            <a:spLocks/>
          </p:cNvSpPr>
          <p:nvPr/>
        </p:nvSpPr>
        <p:spPr>
          <a:xfrm>
            <a:off x="813844" y="408369"/>
            <a:ext cx="7886700" cy="5067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rgbClr val="3D85C6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alibri"/>
              </a:rPr>
              <a:t>Your Hosts</a:t>
            </a:r>
            <a:endParaRPr lang="en-US" b="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05B8058-3151-1948-9F0A-6D0734D50D7A}"/>
              </a:ext>
            </a:extLst>
          </p:cNvPr>
          <p:cNvSpPr txBox="1"/>
          <p:nvPr/>
        </p:nvSpPr>
        <p:spPr>
          <a:xfrm>
            <a:off x="1659988" y="1730325"/>
            <a:ext cx="1389056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PHOTO HERE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7B5E55D-A2B1-6447-AF25-2D71C44C3A9A}"/>
              </a:ext>
            </a:extLst>
          </p:cNvPr>
          <p:cNvSpPr txBox="1"/>
          <p:nvPr/>
        </p:nvSpPr>
        <p:spPr>
          <a:xfrm>
            <a:off x="1659988" y="4046999"/>
            <a:ext cx="1389056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PHOTO HERE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901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701696" y="4046999"/>
            <a:ext cx="565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[NAME, TITLE, Panelist]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78154ED-E6DF-6848-964B-99193256C61A}"/>
              </a:ext>
            </a:extLst>
          </p:cNvPr>
          <p:cNvSpPr txBox="1"/>
          <p:nvPr/>
        </p:nvSpPr>
        <p:spPr>
          <a:xfrm>
            <a:off x="3701696" y="1730325"/>
            <a:ext cx="565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[NAME, TITLE, Panelist]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11FEA74-CDE8-412D-9E17-2F35BDF78711}"/>
              </a:ext>
            </a:extLst>
          </p:cNvPr>
          <p:cNvSpPr txBox="1">
            <a:spLocks/>
          </p:cNvSpPr>
          <p:nvPr/>
        </p:nvSpPr>
        <p:spPr>
          <a:xfrm>
            <a:off x="813844" y="408369"/>
            <a:ext cx="7886700" cy="5067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rgbClr val="3D85C6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alibri"/>
              </a:rPr>
              <a:t>Your Panelists [if applicable]</a:t>
            </a:r>
            <a:endParaRPr lang="en-US" b="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05B8058-3151-1948-9F0A-6D0734D50D7A}"/>
              </a:ext>
            </a:extLst>
          </p:cNvPr>
          <p:cNvSpPr txBox="1"/>
          <p:nvPr/>
        </p:nvSpPr>
        <p:spPr>
          <a:xfrm>
            <a:off x="1659988" y="1730325"/>
            <a:ext cx="1389056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PHOTO HERE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7B5E55D-A2B1-6447-AF25-2D71C44C3A9A}"/>
              </a:ext>
            </a:extLst>
          </p:cNvPr>
          <p:cNvSpPr txBox="1"/>
          <p:nvPr/>
        </p:nvSpPr>
        <p:spPr>
          <a:xfrm>
            <a:off x="1659988" y="4046999"/>
            <a:ext cx="1389056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PHOTO HERE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307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44" y="408369"/>
            <a:ext cx="7886700" cy="506744"/>
          </a:xfrm>
        </p:spPr>
        <p:txBody>
          <a:bodyPr>
            <a:noAutofit/>
          </a:bodyPr>
          <a:lstStyle/>
          <a:p>
            <a:pPr algn="ctr"/>
            <a:r>
              <a:rPr lang="en-US" dirty="0">
                <a:latin typeface="Calibri"/>
              </a:rPr>
              <a:t>Welcome</a:t>
            </a:r>
            <a:endParaRPr lang="en-US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0F2B2C-FCA3-4CBA-8EDD-2A99D5907B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7300" y="1237957"/>
            <a:ext cx="7886700" cy="4328398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>
                <a:latin typeface="+mn-lt"/>
              </a:rPr>
              <a:t>Thank you for joining today’s session.</a:t>
            </a:r>
          </a:p>
          <a:p>
            <a:endParaRPr lang="en-US" sz="2800" i="1" dirty="0">
              <a:latin typeface="+mn-lt"/>
            </a:endParaRPr>
          </a:p>
          <a:p>
            <a:r>
              <a:rPr lang="en-US" sz="2800" i="1" dirty="0">
                <a:latin typeface="+mn-lt"/>
              </a:rPr>
              <a:t>A few notes: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latin typeface="+mn-lt"/>
              </a:rPr>
              <a:t>Please </a:t>
            </a:r>
            <a:r>
              <a:rPr lang="en-US" sz="2800" b="1" dirty="0">
                <a:latin typeface="+mn-lt"/>
              </a:rPr>
              <a:t>consider</a:t>
            </a:r>
            <a:r>
              <a:rPr lang="en-US" sz="2800" dirty="0">
                <a:latin typeface="+mn-lt"/>
              </a:rPr>
              <a:t> </a:t>
            </a:r>
            <a:r>
              <a:rPr lang="en-US" sz="2800" b="1" dirty="0">
                <a:latin typeface="+mn-lt"/>
              </a:rPr>
              <a:t>turning on your camera </a:t>
            </a:r>
            <a:r>
              <a:rPr lang="en-US" sz="2800" dirty="0">
                <a:latin typeface="+mn-lt"/>
              </a:rPr>
              <a:t>if you are able.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1" dirty="0">
                <a:latin typeface="+mn-lt"/>
              </a:rPr>
              <a:t>Raise your hand </a:t>
            </a:r>
            <a:r>
              <a:rPr lang="en-US" sz="2800" dirty="0">
                <a:latin typeface="+mn-lt"/>
              </a:rPr>
              <a:t>when you have something to say.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latin typeface="+mn-lt"/>
              </a:rPr>
              <a:t>When you’re not speaking, </a:t>
            </a:r>
            <a:r>
              <a:rPr lang="en-US" sz="2800" b="1" dirty="0">
                <a:latin typeface="+mn-lt"/>
              </a:rPr>
              <a:t>please</a:t>
            </a:r>
            <a:r>
              <a:rPr lang="en-US" sz="2800" dirty="0">
                <a:latin typeface="+mn-lt"/>
              </a:rPr>
              <a:t> </a:t>
            </a:r>
            <a:r>
              <a:rPr lang="en-US" sz="2800" b="1" dirty="0">
                <a:latin typeface="+mn-lt"/>
              </a:rPr>
              <a:t>mute</a:t>
            </a:r>
            <a:r>
              <a:rPr lang="en-US" sz="2800" dirty="0">
                <a:latin typeface="+mn-lt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latin typeface="+mn-lt"/>
              </a:rPr>
              <a:t>We invite your participation via </a:t>
            </a:r>
            <a:r>
              <a:rPr lang="en-US" sz="2800" b="1" dirty="0">
                <a:latin typeface="+mn-lt"/>
              </a:rPr>
              <a:t>chat</a:t>
            </a:r>
            <a:r>
              <a:rPr lang="en-US" sz="2800" dirty="0">
                <a:latin typeface="+mn-lt"/>
              </a:rPr>
              <a:t>: Try it now to introduce yourself.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1" dirty="0">
                <a:latin typeface="+mn-lt"/>
              </a:rPr>
              <a:t>Most importantly: </a:t>
            </a:r>
            <a:r>
              <a:rPr lang="en-US" sz="2800" i="1" dirty="0">
                <a:latin typeface="+mn-lt"/>
              </a:rPr>
              <a:t>Please bear with us!</a:t>
            </a:r>
          </a:p>
        </p:txBody>
      </p:sp>
    </p:spTree>
    <p:extLst>
      <p:ext uri="{BB962C8B-B14F-4D97-AF65-F5344CB8AC3E}">
        <p14:creationId xmlns:p14="http://schemas.microsoft.com/office/powerpoint/2010/main" val="3111670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44" y="408369"/>
            <a:ext cx="7886700" cy="506744"/>
          </a:xfrm>
        </p:spPr>
        <p:txBody>
          <a:bodyPr>
            <a:noAutofit/>
          </a:bodyPr>
          <a:lstStyle/>
          <a:p>
            <a:pPr algn="ctr"/>
            <a:r>
              <a:rPr lang="en-US" dirty="0">
                <a:latin typeface="Calibri"/>
              </a:rPr>
              <a:t>Acknowledging the Reality</a:t>
            </a:r>
            <a:endParaRPr lang="en-US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0F2B2C-FCA3-4CBA-8EDD-2A99D5907B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1357" y="1332411"/>
            <a:ext cx="7639187" cy="3014121"/>
          </a:xfrm>
        </p:spPr>
        <p:txBody>
          <a:bodyPr/>
          <a:lstStyle/>
          <a:p>
            <a:r>
              <a:rPr lang="en-US" sz="2800" b="1" dirty="0">
                <a:latin typeface="+mn-lt"/>
              </a:rPr>
              <a:t>Virtual Schwartz Rounds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Cannot</a:t>
            </a:r>
            <a:r>
              <a:rPr lang="en-US" sz="2800" dirty="0">
                <a:latin typeface="+mn-lt"/>
              </a:rPr>
              <a:t> replicate in-person Schwartz Rounds sessions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Can</a:t>
            </a:r>
            <a:r>
              <a:rPr lang="en-US" sz="2800" dirty="0">
                <a:latin typeface="+mn-lt"/>
              </a:rPr>
              <a:t> provide us with </a:t>
            </a:r>
            <a:r>
              <a:rPr lang="en-US" sz="2800" b="1" dirty="0">
                <a:latin typeface="+mn-lt"/>
              </a:rPr>
              <a:t>connection, community and engagement</a:t>
            </a:r>
            <a:r>
              <a:rPr lang="en-US" sz="2800" dirty="0">
                <a:latin typeface="+mn-lt"/>
              </a:rPr>
              <a:t> </a:t>
            </a:r>
            <a:r>
              <a:rPr lang="en-US" sz="2800" b="1" dirty="0">
                <a:latin typeface="+mn-lt"/>
              </a:rPr>
              <a:t>in the midst of this crisis</a:t>
            </a:r>
            <a:endParaRPr lang="en-US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14768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44" y="408369"/>
            <a:ext cx="7886700" cy="506744"/>
          </a:xfrm>
        </p:spPr>
        <p:txBody>
          <a:bodyPr>
            <a:noAutofit/>
          </a:bodyPr>
          <a:lstStyle/>
          <a:p>
            <a:pPr algn="ctr"/>
            <a:r>
              <a:rPr lang="en-US" dirty="0">
                <a:latin typeface="Calibri"/>
              </a:rPr>
              <a:t>Why We Are Here</a:t>
            </a:r>
            <a:endParaRPr lang="en-US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9C89B746-2DD1-4038-BF19-32C27CFEA6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3064372"/>
              </p:ext>
            </p:extLst>
          </p:nvPr>
        </p:nvGraphicFramePr>
        <p:xfrm>
          <a:off x="449705" y="1304144"/>
          <a:ext cx="8251383" cy="45299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18133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44" y="408369"/>
            <a:ext cx="7886700" cy="506744"/>
          </a:xfrm>
        </p:spPr>
        <p:txBody>
          <a:bodyPr>
            <a:noAutofit/>
          </a:bodyPr>
          <a:lstStyle/>
          <a:p>
            <a:pPr algn="ctr"/>
            <a:r>
              <a:rPr lang="en-US" dirty="0">
                <a:latin typeface="Calibri"/>
              </a:rPr>
              <a:t>Before We Get Started</a:t>
            </a:r>
            <a:endParaRPr lang="en-US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3FC4FB0-74D6-468B-AF7A-87AD7C0BAD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3844" y="1180424"/>
            <a:ext cx="7886700" cy="4812915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endParaRPr lang="en-US" sz="2800" dirty="0">
              <a:latin typeface="+mn-l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>
                <a:latin typeface="+mn-lt"/>
              </a:rPr>
              <a:t>Remember why we are here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>
                <a:latin typeface="+mn-lt"/>
              </a:rPr>
              <a:t>Stay in the “here and now”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>
                <a:latin typeface="+mn-lt"/>
              </a:rPr>
              <a:t>Honor this as a “safe space”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>
                <a:latin typeface="+mn-lt"/>
              </a:rPr>
              <a:t>Respect confidentiality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>
                <a:latin typeface="+mn-lt"/>
              </a:rPr>
              <a:t>Be kind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>
                <a:latin typeface="+mn-lt"/>
              </a:rPr>
              <a:t>Take a deep breath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800" dirty="0">
              <a:latin typeface="+mn-lt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75186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44" y="408369"/>
            <a:ext cx="7886700" cy="506744"/>
          </a:xfrm>
        </p:spPr>
        <p:txBody>
          <a:bodyPr>
            <a:noAutofit/>
          </a:bodyPr>
          <a:lstStyle/>
          <a:p>
            <a:pPr algn="ctr"/>
            <a:r>
              <a:rPr lang="en-US" dirty="0">
                <a:latin typeface="Calibri"/>
              </a:rPr>
              <a:t>Today’s Theme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CB1914C-A72B-4CE3-97BD-1CCEA0F78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3844" y="1420837"/>
            <a:ext cx="7886700" cy="4412805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3200" b="1" dirty="0">
                <a:latin typeface="+mn-lt"/>
              </a:rPr>
              <a:t>[Theme or Opening Prompt]</a:t>
            </a:r>
          </a:p>
          <a:p>
            <a:pPr algn="ctr"/>
            <a:endParaRPr lang="en-US" sz="2400" b="1" dirty="0">
              <a:latin typeface="+mn-lt"/>
            </a:endParaRPr>
          </a:p>
          <a:p>
            <a:pPr algn="ctr"/>
            <a:r>
              <a:rPr lang="en-US" sz="2400" i="1" dirty="0">
                <a:latin typeface="+mn-lt"/>
              </a:rPr>
              <a:t>Some examples: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Coping with uncertainty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Appreciating colleagues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Remembering a moment of compassion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Managing anxiety in ourselves and our families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Finding our best selves in stressful times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Sustaining compassion without proximity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Coping with quarantine and/or social isolation</a:t>
            </a:r>
          </a:p>
          <a:p>
            <a:pPr algn="ctr"/>
            <a:endParaRPr lang="en-US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748211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44" y="408369"/>
            <a:ext cx="7886700" cy="506744"/>
          </a:xfrm>
        </p:spPr>
        <p:txBody>
          <a:bodyPr>
            <a:noAutofit/>
          </a:bodyPr>
          <a:lstStyle/>
          <a:p>
            <a:pPr algn="ctr"/>
            <a:r>
              <a:rPr lang="en-US" dirty="0">
                <a:latin typeface="Calibri"/>
              </a:rPr>
              <a:t>For Additional Support</a:t>
            </a:r>
            <a:endParaRPr lang="en-US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0F2B2C-FCA3-4CBA-8EDD-2A99D5907B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1357" y="1332411"/>
            <a:ext cx="7639187" cy="4501230"/>
          </a:xfrm>
        </p:spPr>
        <p:txBody>
          <a:bodyPr>
            <a:normAutofit/>
          </a:bodyPr>
          <a:lstStyle/>
          <a:p>
            <a:pPr marL="0" indent="0" algn="ctr"/>
            <a:r>
              <a:rPr lang="en-US" sz="3200" dirty="0">
                <a:latin typeface="+mn-lt"/>
              </a:rPr>
              <a:t>[LIST EAP AND OTHER RESOURCES HERE]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1D1AA12-C37F-46F5-B782-3058BB05621A}"/>
              </a:ext>
            </a:extLst>
          </p:cNvPr>
          <p:cNvSpPr/>
          <p:nvPr/>
        </p:nvSpPr>
        <p:spPr>
          <a:xfrm>
            <a:off x="1061356" y="4559871"/>
            <a:ext cx="737039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400" i="1" dirty="0">
              <a:solidFill>
                <a:srgbClr val="3D85C6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1356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13768</TotalTime>
  <Words>301</Words>
  <Application>Microsoft Macintosh PowerPoint</Application>
  <PresentationFormat>On-screen Show (4:3)</PresentationFormat>
  <Paragraphs>64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Virtual  Schwartz Rounds: [TITLE HERE]                </vt:lpstr>
      <vt:lpstr>PowerPoint Presentation</vt:lpstr>
      <vt:lpstr>PowerPoint Presentation</vt:lpstr>
      <vt:lpstr>Welcome</vt:lpstr>
      <vt:lpstr>Acknowledging the Reality</vt:lpstr>
      <vt:lpstr>Why We Are Here</vt:lpstr>
      <vt:lpstr>Before We Get Started</vt:lpstr>
      <vt:lpstr>Today’s Theme</vt:lpstr>
      <vt:lpstr>For Additional Support</vt:lpstr>
      <vt:lpstr> Thank you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 Adams</dc:creator>
  <cp:lastModifiedBy>Adler Yuan, Stephanie</cp:lastModifiedBy>
  <cp:revision>360</cp:revision>
  <dcterms:created xsi:type="dcterms:W3CDTF">2015-08-07T14:35:55Z</dcterms:created>
  <dcterms:modified xsi:type="dcterms:W3CDTF">2020-04-24T18:38:43Z</dcterms:modified>
</cp:coreProperties>
</file>